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handoutMasterIdLst>
    <p:handoutMasterId r:id="rId49"/>
  </p:handoutMasterIdLst>
  <p:sldIdLst>
    <p:sldId id="291" r:id="rId2"/>
    <p:sldId id="346" r:id="rId3"/>
    <p:sldId id="366" r:id="rId4"/>
    <p:sldId id="351" r:id="rId5"/>
    <p:sldId id="352" r:id="rId6"/>
    <p:sldId id="338" r:id="rId7"/>
    <p:sldId id="337" r:id="rId8"/>
    <p:sldId id="339" r:id="rId9"/>
    <p:sldId id="340" r:id="rId10"/>
    <p:sldId id="347" r:id="rId11"/>
    <p:sldId id="348" r:id="rId12"/>
    <p:sldId id="349" r:id="rId13"/>
    <p:sldId id="350" r:id="rId14"/>
    <p:sldId id="341" r:id="rId15"/>
    <p:sldId id="353" r:id="rId16"/>
    <p:sldId id="358" r:id="rId17"/>
    <p:sldId id="315" r:id="rId18"/>
    <p:sldId id="310" r:id="rId19"/>
    <p:sldId id="316" r:id="rId20"/>
    <p:sldId id="354" r:id="rId21"/>
    <p:sldId id="311" r:id="rId22"/>
    <p:sldId id="334" r:id="rId23"/>
    <p:sldId id="355" r:id="rId24"/>
    <p:sldId id="317" r:id="rId25"/>
    <p:sldId id="318" r:id="rId26"/>
    <p:sldId id="320" r:id="rId27"/>
    <p:sldId id="356" r:id="rId28"/>
    <p:sldId id="321" r:id="rId29"/>
    <p:sldId id="322" r:id="rId30"/>
    <p:sldId id="323" r:id="rId31"/>
    <p:sldId id="357" r:id="rId32"/>
    <p:sldId id="324" r:id="rId33"/>
    <p:sldId id="325" r:id="rId34"/>
    <p:sldId id="326" r:id="rId35"/>
    <p:sldId id="359" r:id="rId36"/>
    <p:sldId id="327" r:id="rId37"/>
    <p:sldId id="330" r:id="rId38"/>
    <p:sldId id="328" r:id="rId39"/>
    <p:sldId id="360" r:id="rId40"/>
    <p:sldId id="342" r:id="rId41"/>
    <p:sldId id="332" r:id="rId42"/>
    <p:sldId id="343" r:id="rId43"/>
    <p:sldId id="344" r:id="rId44"/>
    <p:sldId id="345" r:id="rId45"/>
    <p:sldId id="363" r:id="rId46"/>
    <p:sldId id="364" r:id="rId4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melines" id="{7DBF10FD-6546-BB4B-BF59-B39521A5286B}">
          <p14:sldIdLst>
            <p14:sldId id="291"/>
            <p14:sldId id="346"/>
            <p14:sldId id="366"/>
          </p14:sldIdLst>
        </p14:section>
        <p14:section name="Présentation de l'entreprise" id="{E795414E-63B0-472C-92B6-8CD820EFBE24}">
          <p14:sldIdLst>
            <p14:sldId id="351"/>
            <p14:sldId id="352"/>
          </p14:sldIdLst>
        </p14:section>
        <p14:section name="Présentation des Factory" id="{52BED269-84F3-468A-BD95-4E765F32593C}">
          <p14:sldIdLst>
            <p14:sldId id="338"/>
            <p14:sldId id="337"/>
            <p14:sldId id="339"/>
            <p14:sldId id="340"/>
          </p14:sldIdLst>
        </p14:section>
        <p14:section name="Contexte du projet" id="{5EADF619-9E97-4594-9E44-36D87EBA6D48}">
          <p14:sldIdLst>
            <p14:sldId id="347"/>
            <p14:sldId id="348"/>
            <p14:sldId id="349"/>
            <p14:sldId id="350"/>
            <p14:sldId id="341"/>
            <p14:sldId id="353"/>
          </p14:sldIdLst>
        </p14:section>
        <p14:section name="Annonce de la problématique" id="{9EBD3276-D900-4A24-B015-37646E27074A}">
          <p14:sldIdLst>
            <p14:sldId id="358"/>
            <p14:sldId id="315"/>
            <p14:sldId id="310"/>
          </p14:sldIdLst>
        </p14:section>
        <p14:section name="Définitions" id="{EE7017F3-3DD5-4955-93A8-658477CC0E49}">
          <p14:sldIdLst>
            <p14:sldId id="316"/>
            <p14:sldId id="354"/>
            <p14:sldId id="311"/>
            <p14:sldId id="334"/>
          </p14:sldIdLst>
        </p14:section>
        <p14:section name="Projet et tavail effectué" id="{32543F57-0D80-42EF-8F11-55B1AB8F1425}">
          <p14:sldIdLst>
            <p14:sldId id="355"/>
            <p14:sldId id="317"/>
            <p14:sldId id="318"/>
          </p14:sldIdLst>
        </p14:section>
        <p14:section name="1ère étape : pure JS/TS" id="{4F7B9A41-6EF6-4E60-8E3A-17C4D3F8E51F}">
          <p14:sldIdLst>
            <p14:sldId id="320"/>
            <p14:sldId id="356"/>
            <p14:sldId id="321"/>
          </p14:sldIdLst>
        </p14:section>
        <p14:section name="2ème étape : concept micro-service" id="{8288E39B-DC16-4F8C-91E2-D7D2DE770385}">
          <p14:sldIdLst>
            <p14:sldId id="322"/>
            <p14:sldId id="323"/>
            <p14:sldId id="357"/>
            <p14:sldId id="324"/>
            <p14:sldId id="325"/>
          </p14:sldIdLst>
        </p14:section>
        <p14:section name="3ème étape : identity provider" id="{C6C7DFAC-29CC-444F-8311-2E1CDD4A31E4}">
          <p14:sldIdLst>
            <p14:sldId id="326"/>
          </p14:sldIdLst>
        </p14:section>
        <p14:section name="Bilan projet" id="{949876AF-8B9A-405F-99CA-B2F8B29E6496}">
          <p14:sldIdLst>
            <p14:sldId id="359"/>
            <p14:sldId id="327"/>
            <p14:sldId id="330"/>
            <p14:sldId id="328"/>
            <p14:sldId id="360"/>
          </p14:sldIdLst>
        </p14:section>
        <p14:section name="Réponse problématique" id="{8824DC50-FD0B-497B-9F93-F0451E5A9B8D}">
          <p14:sldIdLst>
            <p14:sldId id="342"/>
          </p14:sldIdLst>
        </p14:section>
        <p14:section name="Bilan acquis" id="{CD0AC177-3001-4991-A4F0-D82EF73BF5CA}">
          <p14:sldIdLst>
            <p14:sldId id="332"/>
            <p14:sldId id="343"/>
            <p14:sldId id="344"/>
            <p14:sldId id="345"/>
            <p14:sldId id="363"/>
            <p14:sldId id="364"/>
          </p14:sldIdLst>
        </p14:section>
        <p14:section name="Références" id="{27D8B1A3-3924-0047-ABA2-E92C8FE783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714"/>
    <a:srgbClr val="CB163E"/>
    <a:srgbClr val="E0234E"/>
    <a:srgbClr val="FFCC30"/>
    <a:srgbClr val="FFFFFF"/>
    <a:srgbClr val="CE3189"/>
    <a:srgbClr val="CE308A"/>
    <a:srgbClr val="13162A"/>
    <a:srgbClr val="293286"/>
    <a:srgbClr val="C2C1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4AC6FD-36BA-05AE-C7F7-A399A278DEEB}" v="1" dt="2020-10-05T13:59:13.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33" autoAdjust="0"/>
    <p:restoredTop sz="62135" autoAdjust="0"/>
  </p:normalViewPr>
  <p:slideViewPr>
    <p:cSldViewPr snapToGrid="0" snapToObjects="1">
      <p:cViewPr varScale="1">
        <p:scale>
          <a:sx n="74" d="100"/>
          <a:sy n="74" d="100"/>
        </p:scale>
        <p:origin x="1272" y="66"/>
      </p:cViewPr>
      <p:guideLst/>
    </p:cSldViewPr>
  </p:slideViewPr>
  <p:outlineViewPr>
    <p:cViewPr>
      <p:scale>
        <a:sx n="33" d="100"/>
        <a:sy n="33" d="100"/>
      </p:scale>
      <p:origin x="0" y="-6426"/>
    </p:cViewPr>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91" d="100"/>
          <a:sy n="91" d="100"/>
        </p:scale>
        <p:origin x="375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élanie REDON" userId="S::mredon@amiltone.com::a27e4e01-4650-472b-b4c5-2f99566ceed8" providerId="AD" clId="Web-{5E4AC6FD-36BA-05AE-C7F7-A399A278DEEB}"/>
    <pc:docChg chg="addSld modSection">
      <pc:chgData name="Mélanie REDON" userId="S::mredon@amiltone.com::a27e4e01-4650-472b-b4c5-2f99566ceed8" providerId="AD" clId="Web-{5E4AC6FD-36BA-05AE-C7F7-A399A278DEEB}" dt="2020-10-05T13:59:13.410" v="0"/>
      <pc:docMkLst>
        <pc:docMk/>
      </pc:docMkLst>
      <pc:sldChg chg="new">
        <pc:chgData name="Mélanie REDON" userId="S::mredon@amiltone.com::a27e4e01-4650-472b-b4c5-2f99566ceed8" providerId="AD" clId="Web-{5E4AC6FD-36BA-05AE-C7F7-A399A278DEEB}" dt="2020-10-05T13:59:13.410" v="0"/>
        <pc:sldMkLst>
          <pc:docMk/>
          <pc:sldMk cId="3449597819" sldId="29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69AE8E2C-01BB-1943-9B6F-FAAFB91148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9A801F82-DC93-244E-91FB-8CF5F6C4BC9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AD48F7-0939-8F4C-A1CE-BCE220861DBC}" type="datetimeFigureOut">
              <a:rPr lang="fr-FR" smtClean="0"/>
              <a:t>31/10/2020</a:t>
            </a:fld>
            <a:endParaRPr lang="fr-FR"/>
          </a:p>
        </p:txBody>
      </p:sp>
      <p:sp>
        <p:nvSpPr>
          <p:cNvPr id="4" name="Espace réservé du pied de page 3">
            <a:extLst>
              <a:ext uri="{FF2B5EF4-FFF2-40B4-BE49-F238E27FC236}">
                <a16:creationId xmlns:a16="http://schemas.microsoft.com/office/drawing/2014/main" id="{F7A13A81-A8D4-F045-B654-53CC8840314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F7B75A08-22A5-5649-9EDD-AFC47C66A7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F83C1B8-9DAC-8C4D-863D-83F359DA98E1}" type="slidenum">
              <a:rPr lang="fr-FR" smtClean="0"/>
              <a:t>‹N°›</a:t>
            </a:fld>
            <a:endParaRPr lang="fr-FR"/>
          </a:p>
        </p:txBody>
      </p:sp>
    </p:spTree>
    <p:extLst>
      <p:ext uri="{BB962C8B-B14F-4D97-AF65-F5344CB8AC3E}">
        <p14:creationId xmlns:p14="http://schemas.microsoft.com/office/powerpoint/2010/main" val="85440151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0.png>
</file>

<file path=ppt/media/image11.png>
</file>

<file path=ppt/media/image12.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sv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E10EC-1A69-B44C-B5B3-61EB12F0D702}" type="datetimeFigureOut">
              <a:rPr lang="fr-FR" smtClean="0"/>
              <a:t>31/10/2020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D249C-F4BE-5A48-B4B5-888E0B885B3B}" type="slidenum">
              <a:rPr lang="fr-FR" smtClean="0"/>
              <a:t>‹N°›</a:t>
            </a:fld>
            <a:endParaRPr lang="fr-FR"/>
          </a:p>
        </p:txBody>
      </p:sp>
    </p:spTree>
    <p:extLst>
      <p:ext uri="{BB962C8B-B14F-4D97-AF65-F5344CB8AC3E}">
        <p14:creationId xmlns:p14="http://schemas.microsoft.com/office/powerpoint/2010/main" val="597626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à tous, Je vais vous présenter mon mémoire de fin de master 2. Celui-ci </a:t>
            </a:r>
            <a:r>
              <a:rPr lang="fr-FR" dirty="0" err="1"/>
              <a:t>cloture</a:t>
            </a:r>
            <a:r>
              <a:rPr lang="fr-FR" dirty="0"/>
              <a:t> mes 5 années passées à Supinfo sur le campus de Lyon.</a:t>
            </a:r>
          </a:p>
          <a:p>
            <a:r>
              <a:rPr lang="fr-FR" dirty="0"/>
              <a:t>Voici mon sujet : Des micro-services en guise de starter-kit</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a:t>
            </a:fld>
            <a:endParaRPr lang="fr-FR"/>
          </a:p>
        </p:txBody>
      </p:sp>
    </p:spTree>
    <p:extLst>
      <p:ext uri="{BB962C8B-B14F-4D97-AF65-F5344CB8AC3E}">
        <p14:creationId xmlns:p14="http://schemas.microsoft.com/office/powerpoint/2010/main" val="39354359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Après l’intégration d’une nouvelle fonctionnalité, le service Contrôle qualité (QA) va la tester</a:t>
            </a:r>
          </a:p>
          <a:p>
            <a:endParaRPr lang="fr-FR" dirty="0"/>
          </a:p>
          <a:p>
            <a:r>
              <a:rPr lang="fr-FR" dirty="0"/>
              <a:t>On essaye de suivre la méthode agile le plus possible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13</a:t>
            </a:fld>
            <a:endParaRPr lang="fr-FR"/>
          </a:p>
        </p:txBody>
      </p:sp>
    </p:spTree>
    <p:extLst>
      <p:ext uri="{BB962C8B-B14F-4D97-AF65-F5344CB8AC3E}">
        <p14:creationId xmlns:p14="http://schemas.microsoft.com/office/powerpoint/2010/main" val="40888963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Particularité d’AmilApp, on a pas eu à développer un backend, trop long pour 3 alternants</a:t>
            </a:r>
          </a:p>
          <a:p>
            <a:endParaRPr lang="fr-FR" dirty="0"/>
          </a:p>
          <a:p>
            <a:r>
              <a:rPr lang="fr-FR" dirty="0"/>
              <a:t>Utilisé Firebase, solution de Google</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14</a:t>
            </a:fld>
            <a:endParaRPr lang="fr-FR"/>
          </a:p>
        </p:txBody>
      </p:sp>
    </p:spTree>
    <p:extLst>
      <p:ext uri="{BB962C8B-B14F-4D97-AF65-F5344CB8AC3E}">
        <p14:creationId xmlns:p14="http://schemas.microsoft.com/office/powerpoint/2010/main" val="2334097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ATOUTS :</a:t>
            </a:r>
          </a:p>
          <a:p>
            <a:endParaRPr lang="fr-FR" dirty="0"/>
          </a:p>
          <a:p>
            <a:r>
              <a:rPr lang="fr-FR" dirty="0"/>
              <a:t>Création rapide de backend pour mobiles et web, scalable et performants</a:t>
            </a:r>
          </a:p>
          <a:p>
            <a:r>
              <a:rPr lang="fr-FR" dirty="0"/>
              <a:t>Pas de gestion de serveur</a:t>
            </a:r>
          </a:p>
          <a:p>
            <a:endParaRPr lang="fr-FR" dirty="0"/>
          </a:p>
          <a:p>
            <a:r>
              <a:rPr lang="fr-FR" dirty="0"/>
              <a:t>Gestion d’utilisateurs, authentification</a:t>
            </a:r>
          </a:p>
          <a:p>
            <a:endParaRPr lang="fr-FR" dirty="0"/>
          </a:p>
          <a:p>
            <a:r>
              <a:rPr lang="fr-FR" dirty="0"/>
              <a:t>Base de données intégrée avec Firestore (temps réels)</a:t>
            </a:r>
          </a:p>
          <a:p>
            <a:endParaRPr lang="fr-FR" dirty="0"/>
          </a:p>
          <a:p>
            <a:r>
              <a:rPr lang="fr-FR" dirty="0"/>
              <a:t>Stockage de fichiers</a:t>
            </a:r>
          </a:p>
          <a:p>
            <a:endParaRPr lang="fr-FR" dirty="0"/>
          </a:p>
          <a:p>
            <a:r>
              <a:rPr lang="fr-FR" dirty="0"/>
              <a:t>FAIBLESSES :</a:t>
            </a:r>
          </a:p>
          <a:p>
            <a:endParaRPr lang="fr-FR" dirty="0"/>
          </a:p>
          <a:p>
            <a:r>
              <a:rPr lang="fr-FR" dirty="0"/>
              <a:t>Traitement lourd côté mobile. </a:t>
            </a:r>
          </a:p>
          <a:p>
            <a:endParaRPr lang="fr-FR" dirty="0"/>
          </a:p>
          <a:p>
            <a:r>
              <a:rPr lang="fr-FR" dirty="0"/>
              <a:t>Requêtes BDD pas suffisamment personnalisable comme en SQL ou NoSQL : le code devient trop complexe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15</a:t>
            </a:fld>
            <a:endParaRPr lang="fr-FR"/>
          </a:p>
        </p:txBody>
      </p:sp>
    </p:spTree>
    <p:extLst>
      <p:ext uri="{BB962C8B-B14F-4D97-AF65-F5344CB8AC3E}">
        <p14:creationId xmlns:p14="http://schemas.microsoft.com/office/powerpoint/2010/main" val="1478723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présenter ce qui m’a amené à choisir mon sujet et ma problématique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16</a:t>
            </a:fld>
            <a:endParaRPr lang="fr-FR"/>
          </a:p>
        </p:txBody>
      </p:sp>
    </p:spTree>
    <p:extLst>
      <p:ext uri="{BB962C8B-B14F-4D97-AF65-F5344CB8AC3E}">
        <p14:creationId xmlns:p14="http://schemas.microsoft.com/office/powerpoint/2010/main" val="24036945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Ce qui m’a amené à choisir mon sujet et ma problématique :</a:t>
            </a:r>
          </a:p>
          <a:p>
            <a:endParaRPr lang="fr-FR" b="1" dirty="0"/>
          </a:p>
          <a:p>
            <a:r>
              <a:rPr lang="fr-FR" dirty="0"/>
              <a:t>CLOUD :</a:t>
            </a:r>
          </a:p>
          <a:p>
            <a:r>
              <a:rPr lang="fr-FR" dirty="0"/>
              <a:t>Avoir un projet préparé pour le cloud, Amiltone pourra être amené à proposer AmilApp en mode Saas à ses clients.</a:t>
            </a:r>
          </a:p>
          <a:p>
            <a:r>
              <a:rPr lang="fr-FR" dirty="0"/>
              <a:t>pour le cloud veut dire que le projet sera accessible tout le temps, n’importe où </a:t>
            </a:r>
          </a:p>
          <a:p>
            <a:endParaRPr lang="fr-FR" dirty="0"/>
          </a:p>
          <a:p>
            <a:endParaRPr lang="fr-FR" dirty="0"/>
          </a:p>
          <a:p>
            <a:r>
              <a:rPr lang="fr-FR" dirty="0"/>
              <a:t>VITRINE TECHNOLOGIQUE :</a:t>
            </a:r>
          </a:p>
          <a:p>
            <a:r>
              <a:rPr lang="fr-FR" dirty="0"/>
              <a:t>Montrer au client le savoir-faire de l’entreprise, s’adapter à son budget</a:t>
            </a:r>
          </a:p>
          <a:p>
            <a:endParaRPr lang="fr-FR" dirty="0"/>
          </a:p>
          <a:p>
            <a:r>
              <a:rPr lang="fr-FR" b="1" dirty="0"/>
              <a:t>Avec tous les différents projets que j’ai pu réaliser soit en cours, soit en alternance, j’ai remarqué que :</a:t>
            </a:r>
          </a:p>
          <a:p>
            <a:endParaRPr lang="fr-FR" dirty="0"/>
          </a:p>
          <a:p>
            <a:r>
              <a:rPr lang="fr-FR" dirty="0"/>
              <a:t>FASTIDIEUX :</a:t>
            </a:r>
          </a:p>
          <a:p>
            <a:r>
              <a:rPr lang="fr-FR" dirty="0"/>
              <a:t>On sait pas trop par quoi commencer</a:t>
            </a:r>
          </a:p>
          <a:p>
            <a:r>
              <a:rPr lang="fr-FR" dirty="0"/>
              <a:t>Du coup on commencer par les morceaux de code commun a tout projet (authentification, gestion d’</a:t>
            </a:r>
            <a:r>
              <a:rPr lang="fr-FR" dirty="0" err="1"/>
              <a:t>users</a:t>
            </a:r>
            <a:r>
              <a:rPr lang="fr-FR" dirty="0"/>
              <a:t> par exemple)</a:t>
            </a:r>
          </a:p>
          <a:p>
            <a:pPr marL="171450" indent="-171450">
              <a:buFont typeface="Wingdings" panose="05000000000000000000" pitchFamily="2" charset="2"/>
              <a:buChar char="Ø"/>
            </a:pPr>
            <a:r>
              <a:rPr lang="fr-FR" dirty="0"/>
              <a:t>Code redondant entre différents projets</a:t>
            </a:r>
          </a:p>
          <a:p>
            <a:pPr marL="171450" indent="-171450">
              <a:buFont typeface="Wingdings" panose="05000000000000000000" pitchFamily="2" charset="2"/>
              <a:buChar char="Ø"/>
            </a:pPr>
            <a:r>
              <a:rPr lang="fr-FR" dirty="0"/>
              <a:t>Bon développeurs : développeur paresseux, RÉÉCRIRE le moins de code possible, produire un code plus générique, plus factorisé</a:t>
            </a:r>
          </a:p>
          <a:p>
            <a:pPr marL="171450" indent="-171450">
              <a:buFont typeface="Wingdings" panose="05000000000000000000" pitchFamily="2" charset="2"/>
              <a:buChar char="Ø"/>
            </a:pPr>
            <a:endParaRPr lang="fr-FR" dirty="0"/>
          </a:p>
          <a:p>
            <a:pPr marL="0" indent="0">
              <a:buFont typeface="Wingdings" panose="05000000000000000000" pitchFamily="2" charset="2"/>
              <a:buNone/>
            </a:pPr>
            <a:r>
              <a:rPr lang="fr-FR" dirty="0"/>
              <a:t>MONOLITHIQUE :</a:t>
            </a:r>
          </a:p>
          <a:p>
            <a:pPr marL="0" indent="0">
              <a:buFont typeface="Wingdings" panose="05000000000000000000" pitchFamily="2" charset="2"/>
              <a:buNone/>
            </a:pPr>
            <a:r>
              <a:rPr lang="fr-FR" dirty="0"/>
              <a:t>En général, quand je commençais des projets, c’était toujours avec une architecture monolithique.</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L’architecture monolithique représente la façon dont sont associées les différentes fonctionnalités d’une application. </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services et composants interconnectés et interdépendants.</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communiquent en général en appelant directement les classes et les fonctions des services dont ils ont besoin</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Toutes les briques doivent être présentes et fonctionnelles pour permettre la compilation et l’exécution </a:t>
            </a:r>
          </a:p>
          <a:p>
            <a:pPr marL="0" indent="0">
              <a:buFont typeface="Wingdings" panose="05000000000000000000" pitchFamily="2" charset="2"/>
              <a:buNone/>
            </a:pPr>
            <a:endParaRPr lang="fr-FR" sz="1800" b="0" i="0" u="none" strike="noStrike" baseline="0" dirty="0">
              <a:solidFill>
                <a:srgbClr val="000000"/>
              </a:solidFill>
              <a:latin typeface="Arial" panose="020B0604020202020204" pitchFamily="34" charset="0"/>
            </a:endParaRP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&gt; Projet plus lourd à terme</a:t>
            </a:r>
          </a:p>
          <a:p>
            <a:pPr marL="171450" indent="-171450">
              <a:buFont typeface="Wingdings" panose="05000000000000000000" pitchFamily="2" charset="2"/>
              <a:buChar char="Ø"/>
            </a:pPr>
            <a:r>
              <a:rPr lang="fr-FR" sz="1800" b="0" i="0" u="none" strike="noStrike" baseline="0" dirty="0">
                <a:solidFill>
                  <a:srgbClr val="000000"/>
                </a:solidFill>
                <a:latin typeface="Arial" panose="020B0604020202020204" pitchFamily="34" charset="0"/>
              </a:rPr>
              <a:t>Moins évolutif sur le long terme -&gt; trop de dépendance entre fonctionnalité, moins lisible, moins maintenable</a:t>
            </a:r>
          </a:p>
          <a:p>
            <a:pPr marL="171450" indent="-171450">
              <a:buFont typeface="Wingdings" panose="05000000000000000000" pitchFamily="2" charset="2"/>
              <a:buChar char="Ø"/>
            </a:pPr>
            <a:r>
              <a:rPr lang="fr-FR" sz="1800" b="0" i="0" u="none" strike="noStrike" baseline="0" dirty="0">
                <a:solidFill>
                  <a:srgbClr val="000000"/>
                </a:solidFill>
                <a:latin typeface="Arial" panose="020B0604020202020204" pitchFamily="34" charset="0"/>
              </a:rPr>
              <a:t>Moins scalable : déployé sur un seul serveur, si on veut réagir à la demande : ajouter de la puissance serveur, limité technologiquement.</a:t>
            </a:r>
          </a:p>
          <a:p>
            <a:pPr marL="171450" indent="-171450">
              <a:buFont typeface="Wingdings" panose="05000000000000000000" pitchFamily="2" charset="2"/>
              <a:buChar char="Ø"/>
            </a:pPr>
            <a:endParaRPr lang="fr-FR" sz="1800" b="0" i="0" u="none" strike="noStrike" baseline="0" dirty="0">
              <a:solidFill>
                <a:srgbClr val="000000"/>
              </a:solidFill>
              <a:latin typeface="Arial" panose="020B0604020202020204" pitchFamily="34" charset="0"/>
            </a:endParaRPr>
          </a:p>
          <a:p>
            <a:pPr marL="0" indent="0">
              <a:buFont typeface="Wingdings" panose="05000000000000000000" pitchFamily="2" charset="2"/>
              <a:buNone/>
            </a:pPr>
            <a:r>
              <a:rPr lang="fr-FR" sz="1800" b="1" i="0" u="none" strike="noStrike" baseline="0" dirty="0">
                <a:solidFill>
                  <a:srgbClr val="000000"/>
                </a:solidFill>
                <a:latin typeface="Arial" panose="020B0604020202020204" pitchFamily="34" charset="0"/>
              </a:rPr>
              <a:t>Ce qui m’amène alors à cette problématique…</a:t>
            </a:r>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17</a:t>
            </a:fld>
            <a:endParaRPr lang="fr-FR"/>
          </a:p>
        </p:txBody>
      </p:sp>
    </p:spTree>
    <p:extLst>
      <p:ext uri="{BB962C8B-B14F-4D97-AF65-F5344CB8AC3E}">
        <p14:creationId xmlns:p14="http://schemas.microsoft.com/office/powerpoint/2010/main" val="6915479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Lire la problématique puis…</a:t>
            </a:r>
          </a:p>
          <a:p>
            <a:endParaRPr lang="fr-FR" dirty="0"/>
          </a:p>
          <a:p>
            <a:r>
              <a:rPr lang="fr-FR" b="1" dirty="0"/>
              <a:t>Je vais maintenant expliquer quelques notions importantes pour bien comprendre la suite de la présentation…</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18</a:t>
            </a:fld>
            <a:endParaRPr lang="fr-FR"/>
          </a:p>
        </p:txBody>
      </p:sp>
    </p:spTree>
    <p:extLst>
      <p:ext uri="{BB962C8B-B14F-4D97-AF65-F5344CB8AC3E}">
        <p14:creationId xmlns:p14="http://schemas.microsoft.com/office/powerpoint/2010/main" val="2906692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commencer par expliquer le concept de starter kit</a:t>
            </a:r>
          </a:p>
          <a:p>
            <a:pPr marL="171450" indent="-171450">
              <a:buFontTx/>
              <a:buChar char="-"/>
            </a:pPr>
            <a:r>
              <a:rPr lang="fr-FR" dirty="0"/>
              <a:t>Projet contenant des fonctionnalités de bases, souvent utilisée sur un projet (gestion des utilisateurs, gestion de mails, authentification, gestion de base de données)</a:t>
            </a:r>
          </a:p>
          <a:p>
            <a:pPr marL="171450" indent="-171450">
              <a:buFontTx/>
              <a:buChar char="-"/>
            </a:pPr>
            <a:r>
              <a:rPr lang="fr-FR" dirty="0"/>
              <a:t>Le code doit être générique</a:t>
            </a:r>
          </a:p>
          <a:p>
            <a:pPr marL="171450" indent="-171450">
              <a:buFontTx/>
              <a:buChar char="-"/>
            </a:pPr>
            <a:r>
              <a:rPr lang="fr-FR" dirty="0"/>
              <a:t>Adaptable</a:t>
            </a:r>
          </a:p>
          <a:p>
            <a:pPr marL="171450" indent="-171450">
              <a:buFontTx/>
              <a:buChar char="-"/>
            </a:pPr>
            <a:r>
              <a:rPr lang="fr-FR" dirty="0"/>
              <a:t>Réutilisable</a:t>
            </a:r>
          </a:p>
          <a:p>
            <a:pPr marL="171450" indent="-171450">
              <a:buFontTx/>
              <a:buChar cha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L’objectif est d’avoir un projet prêt pour la production dès son commencement</a:t>
            </a:r>
          </a:p>
          <a:p>
            <a:pPr marL="171450" indent="-171450">
              <a:buFontTx/>
              <a:buChar char="-"/>
            </a:pP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19</a:t>
            </a:fld>
            <a:endParaRPr lang="fr-FR"/>
          </a:p>
        </p:txBody>
      </p:sp>
    </p:spTree>
    <p:extLst>
      <p:ext uri="{BB962C8B-B14F-4D97-AF65-F5344CB8AC3E}">
        <p14:creationId xmlns:p14="http://schemas.microsoft.com/office/powerpoint/2010/main" val="15249467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L’objectif est d’avoir un projet prêt pour la production dès son commencement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20</a:t>
            </a:fld>
            <a:endParaRPr lang="fr-FR"/>
          </a:p>
        </p:txBody>
      </p:sp>
    </p:spTree>
    <p:extLst>
      <p:ext uri="{BB962C8B-B14F-4D97-AF65-F5344CB8AC3E}">
        <p14:creationId xmlns:p14="http://schemas.microsoft.com/office/powerpoint/2010/main" val="1446303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u="none" strike="noStrike" baseline="0" dirty="0">
                <a:solidFill>
                  <a:srgbClr val="000000"/>
                </a:solidFill>
                <a:latin typeface="Arial" panose="020B0604020202020204" pitchFamily="34" charset="0"/>
              </a:rPr>
              <a:t>Je vais maintenant donner une définition des micro-services.</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Le but des micro-services est de diviser un gros projet en plusieurs petits projets, que l’on appelle </a:t>
            </a:r>
            <a:r>
              <a:rPr lang="fr-FR" sz="1800" b="1" i="0" u="none" strike="noStrike" baseline="0" dirty="0">
                <a:solidFill>
                  <a:srgbClr val="000000"/>
                </a:solidFill>
                <a:latin typeface="Arial" panose="020B0604020202020204" pitchFamily="34" charset="0"/>
              </a:rPr>
              <a:t>micro-services</a:t>
            </a:r>
            <a:r>
              <a:rPr lang="fr-FR" sz="1800" b="0" i="0" u="none" strike="noStrike" baseline="0" dirty="0">
                <a:solidFill>
                  <a:srgbClr val="000000"/>
                </a:solidFill>
                <a:latin typeface="Arial" panose="020B0604020202020204" pitchFamily="34" charset="0"/>
              </a:rPr>
              <a:t>. </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Chaque micro-service est </a:t>
            </a:r>
            <a:r>
              <a:rPr lang="fr-FR" sz="1800" b="1" i="0" u="none" strike="noStrike" baseline="0" dirty="0">
                <a:solidFill>
                  <a:srgbClr val="000000"/>
                </a:solidFill>
                <a:latin typeface="Arial" panose="020B0604020202020204" pitchFamily="34" charset="0"/>
              </a:rPr>
              <a:t>petit</a:t>
            </a:r>
            <a:r>
              <a:rPr lang="fr-FR" sz="1800" b="0" i="0" u="none" strike="noStrike" baseline="0" dirty="0">
                <a:solidFill>
                  <a:srgbClr val="000000"/>
                </a:solidFill>
                <a:latin typeface="Arial" panose="020B0604020202020204" pitchFamily="34" charset="0"/>
              </a:rPr>
              <a:t>, c’est-à-dire qu’il n’est responsable que d’un </a:t>
            </a:r>
            <a:r>
              <a:rPr lang="fr-FR" sz="1800" b="1" i="0" u="none" strike="noStrike" baseline="0" dirty="0">
                <a:solidFill>
                  <a:srgbClr val="000000"/>
                </a:solidFill>
                <a:latin typeface="Arial" panose="020B0604020202020204" pitchFamily="34" charset="0"/>
              </a:rPr>
              <a:t>nombre restreint de tâches</a:t>
            </a:r>
            <a:r>
              <a:rPr lang="fr-FR" sz="1800" b="0" i="0" u="none" strike="noStrike" baseline="0" dirty="0">
                <a:solidFill>
                  <a:srgbClr val="000000"/>
                </a:solidFill>
                <a:latin typeface="Arial" panose="020B0604020202020204" pitchFamily="34" charset="0"/>
              </a:rPr>
              <a:t>, axé sur un seul domaine métier</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Chaque service est </a:t>
            </a:r>
            <a:r>
              <a:rPr lang="fr-FR" sz="1800" b="1" i="0" u="none" strike="noStrike" baseline="0" dirty="0">
                <a:solidFill>
                  <a:srgbClr val="000000"/>
                </a:solidFill>
                <a:latin typeface="Arial" panose="020B0604020202020204" pitchFamily="34" charset="0"/>
              </a:rPr>
              <a:t>indépendant et autonome</a:t>
            </a:r>
            <a:r>
              <a:rPr lang="fr-FR" sz="1800" b="0" i="0" u="none" strike="noStrike" baseline="0" dirty="0">
                <a:solidFill>
                  <a:srgbClr val="000000"/>
                </a:solidFill>
                <a:latin typeface="Arial" panose="020B0604020202020204" pitchFamily="34" charset="0"/>
              </a:rPr>
              <a:t>, c’est-à-dire, chaque service a son propre environnement (propre système d’exploitation et ses propres données, utiliser l’exemple des versions de linux avec différents type de données), En général chaque service tourne dans un container Docker. Un micro-service ne connait pas l’existence des autres micro-services, il doit donc fonctionner tout seul, indépendamment des autres : </a:t>
            </a:r>
            <a:r>
              <a:rPr lang="fr-FR" sz="1800" b="1" i="0" u="none" strike="noStrike" baseline="0" dirty="0">
                <a:solidFill>
                  <a:srgbClr val="000000"/>
                </a:solidFill>
                <a:latin typeface="Arial" panose="020B0604020202020204" pitchFamily="34" charset="0"/>
              </a:rPr>
              <a:t>Il ne doit pas y avoir de couplage </a:t>
            </a:r>
            <a:r>
              <a:rPr lang="fr-FR" sz="1800" b="1" i="0" u="none" strike="noStrike" baseline="0" dirty="0" err="1">
                <a:solidFill>
                  <a:srgbClr val="000000"/>
                </a:solidFill>
                <a:latin typeface="Arial" panose="020B0604020202020204" pitchFamily="34" charset="0"/>
              </a:rPr>
              <a:t>interservice</a:t>
            </a:r>
            <a:endParaRPr lang="fr-FR" sz="1800" b="1" i="0" u="none" strike="noStrike" baseline="0" dirty="0">
              <a:solidFill>
                <a:srgbClr val="000000"/>
              </a:solidFill>
              <a:latin typeface="Arial" panose="020B0604020202020204" pitchFamily="34" charset="0"/>
            </a:endParaRP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Enfin, en général chaque micro-service expose une API REST.</a:t>
            </a:r>
            <a:endParaRPr lang="fr-FR" sz="1800" b="1" i="0" u="none" strike="noStrike" baseline="0" dirty="0">
              <a:solidFill>
                <a:srgbClr val="000000"/>
              </a:solidFill>
              <a:latin typeface="Arial" panose="020B0604020202020204" pitchFamily="34" charset="0"/>
            </a:endParaRP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21</a:t>
            </a:fld>
            <a:endParaRPr lang="fr-FR"/>
          </a:p>
        </p:txBody>
      </p:sp>
    </p:spTree>
    <p:extLst>
      <p:ext uri="{BB962C8B-B14F-4D97-AF65-F5344CB8AC3E}">
        <p14:creationId xmlns:p14="http://schemas.microsoft.com/office/powerpoint/2010/main" val="9666725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0" u="sng" dirty="0"/>
              <a:t>POURQUOI LES CHOISIRS ?</a:t>
            </a:r>
          </a:p>
          <a:p>
            <a:endParaRPr lang="fr-FR" b="1" dirty="0"/>
          </a:p>
          <a:p>
            <a:r>
              <a:rPr lang="fr-FR" b="1" dirty="0"/>
              <a:t>Conception d’application cloud native </a:t>
            </a:r>
            <a:r>
              <a:rPr lang="fr-FR" dirty="0"/>
              <a:t>: app qui s’insère nativement et naturellement dans un environnement cloud</a:t>
            </a:r>
          </a:p>
          <a:p>
            <a:endParaRPr lang="fr-FR" dirty="0"/>
          </a:p>
          <a:p>
            <a:r>
              <a:rPr lang="fr-FR" b="1" dirty="0"/>
              <a:t>Application scalable : </a:t>
            </a:r>
            <a:r>
              <a:rPr lang="fr-FR" b="0" dirty="0"/>
              <a:t>On pourra avoir plusieurs instances d’un même micro-service qui tourne en parallèle</a:t>
            </a:r>
          </a:p>
          <a:p>
            <a:endParaRPr lang="fr-FR" b="0" dirty="0"/>
          </a:p>
          <a:p>
            <a:r>
              <a:rPr lang="fr-FR" b="1" dirty="0"/>
              <a:t>On va pouvoir optimiser les ressources : </a:t>
            </a:r>
            <a:r>
              <a:rPr lang="fr-FR" b="0" dirty="0"/>
              <a:t>diviser une grosse équipe d’un projet en plusieurs équipes de tailles réduite</a:t>
            </a:r>
          </a:p>
          <a:p>
            <a:endParaRPr lang="fr-FR" b="0" dirty="0"/>
          </a:p>
          <a:p>
            <a:r>
              <a:rPr lang="fr-FR" b="1" dirty="0"/>
              <a:t>Complexité globale simplifiée :</a:t>
            </a:r>
            <a:r>
              <a:rPr lang="fr-FR" b="0" dirty="0"/>
              <a:t> </a:t>
            </a:r>
            <a:r>
              <a:rPr lang="fr-FR" sz="1800" b="0" i="0" u="none" strike="noStrike" baseline="0" dirty="0">
                <a:solidFill>
                  <a:srgbClr val="000000"/>
                </a:solidFill>
                <a:latin typeface="Arial" panose="020B0604020202020204" pitchFamily="34" charset="0"/>
              </a:rPr>
              <a:t>le projet devient plus facile à appréhender pour les développeurs puisqu’ils ont la possibilité de se focaliser sur une seule fonctionnalité </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Enfin, chaque micro-service est plus petit donc chaque service est </a:t>
            </a:r>
            <a:r>
              <a:rPr lang="fr-FR" sz="1800" b="1" i="0" u="none" strike="noStrike" baseline="0" dirty="0">
                <a:solidFill>
                  <a:srgbClr val="000000"/>
                </a:solidFill>
                <a:latin typeface="Arial" panose="020B0604020202020204" pitchFamily="34" charset="0"/>
              </a:rPr>
              <a:t>testable plus rapidement</a:t>
            </a:r>
          </a:p>
          <a:p>
            <a:endParaRPr lang="fr-FR" sz="1800" b="1" i="0" u="none" strike="noStrike" baseline="0" dirty="0">
              <a:solidFill>
                <a:srgbClr val="000000"/>
              </a:solidFill>
              <a:latin typeface="Arial" panose="020B0604020202020204" pitchFamily="34" charset="0"/>
            </a:endParaRPr>
          </a:p>
          <a:p>
            <a:r>
              <a:rPr lang="fr-FR" b="0" u="sng" dirty="0"/>
              <a:t>INCONVÉNIENT</a:t>
            </a:r>
          </a:p>
          <a:p>
            <a:endParaRPr lang="fr-FR" b="0" u="sng" dirty="0"/>
          </a:p>
          <a:p>
            <a:r>
              <a:rPr lang="fr-FR" b="0" u="none" dirty="0"/>
              <a:t>Lourds changements organisationnels</a:t>
            </a:r>
          </a:p>
          <a:p>
            <a:r>
              <a:rPr lang="fr-FR" b="0" u="none" dirty="0"/>
              <a:t>Conception couteuse en temps : archi récente et évolue rapidement, les devs devront faire une veille technologique plus régulièrement, archi complexe à mettre en place</a:t>
            </a:r>
          </a:p>
          <a:p>
            <a:endParaRPr lang="fr-FR" b="0" u="none" dirty="0"/>
          </a:p>
          <a:p>
            <a:r>
              <a:rPr lang="fr-FR" b="1" u="none" dirty="0" err="1"/>
              <a:t>Overkill</a:t>
            </a:r>
            <a:r>
              <a:rPr lang="fr-FR" b="0" u="none" dirty="0"/>
              <a:t> : utilisation exagérée, pas besoin sur un simple CRUD par exemple</a:t>
            </a:r>
            <a:endParaRPr lang="fr-FR" b="1" u="none"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22</a:t>
            </a:fld>
            <a:endParaRPr lang="fr-FR"/>
          </a:p>
        </p:txBody>
      </p:sp>
    </p:spTree>
    <p:extLst>
      <p:ext uri="{BB962C8B-B14F-4D97-AF65-F5344CB8AC3E}">
        <p14:creationId xmlns:p14="http://schemas.microsoft.com/office/powerpoint/2010/main" val="1707597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Bac S, spécialité ISN en 2015, j’intègre la branche IT de Supinfo en ASc1 directement.</a:t>
            </a:r>
          </a:p>
          <a:p>
            <a:endParaRPr lang="fr-FR" dirty="0"/>
          </a:p>
          <a:p>
            <a:r>
              <a:rPr lang="fr-FR" dirty="0"/>
              <a:t>Première expérience professionnelle chez Amiltone : stage de fin de première année</a:t>
            </a:r>
          </a:p>
          <a:p>
            <a:r>
              <a:rPr lang="fr-FR" dirty="0"/>
              <a:t>Depuis, j’ai effectué tout mes stages chez eux, temps partiel et temps plein</a:t>
            </a:r>
          </a:p>
          <a:p>
            <a:endParaRPr lang="fr-FR" dirty="0"/>
          </a:p>
          <a:p>
            <a:r>
              <a:rPr lang="fr-FR" dirty="0"/>
              <a:t>Dès 2018, en arrivant en MSc1, Amiltone accepte de me prendre en contrat de professionnalisation</a:t>
            </a:r>
          </a:p>
          <a:p>
            <a:endParaRPr lang="fr-FR" dirty="0"/>
          </a:p>
          <a:p>
            <a:r>
              <a:rPr lang="fr-FR" dirty="0"/>
              <a:t>Je suis aujourd’hui en fin de Master 2, et </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a:t>
            </a:fld>
            <a:endParaRPr lang="fr-FR"/>
          </a:p>
        </p:txBody>
      </p:sp>
    </p:spTree>
    <p:extLst>
      <p:ext uri="{BB962C8B-B14F-4D97-AF65-F5344CB8AC3E}">
        <p14:creationId xmlns:p14="http://schemas.microsoft.com/office/powerpoint/2010/main" val="11826466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vous présenter le projet sur lequel j’ai travaillé, les objectifs et contraintes, ainsi que toutes les actions que j’ai pu mener pendant mon alternance.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23</a:t>
            </a:fld>
            <a:endParaRPr lang="fr-FR"/>
          </a:p>
        </p:txBody>
      </p:sp>
    </p:spTree>
    <p:extLst>
      <p:ext uri="{BB962C8B-B14F-4D97-AF65-F5344CB8AC3E}">
        <p14:creationId xmlns:p14="http://schemas.microsoft.com/office/powerpoint/2010/main" val="6698567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Objectif principal :</a:t>
            </a:r>
            <a:r>
              <a:rPr lang="fr-FR" b="0" dirty="0"/>
              <a:t> supprimer </a:t>
            </a:r>
            <a:r>
              <a:rPr lang="fr-FR" b="0" dirty="0" err="1"/>
              <a:t>firebase</a:t>
            </a:r>
            <a:endParaRPr lang="fr-FR" b="0" dirty="0"/>
          </a:p>
          <a:p>
            <a:r>
              <a:rPr lang="fr-FR" b="0" dirty="0"/>
              <a:t>…</a:t>
            </a:r>
          </a:p>
          <a:p>
            <a:r>
              <a:rPr lang="fr-FR" b="0" dirty="0"/>
              <a:t>…</a:t>
            </a:r>
          </a:p>
          <a:p>
            <a:r>
              <a:rPr lang="fr-FR" b="0" dirty="0"/>
              <a:t>…</a:t>
            </a:r>
          </a:p>
          <a:p>
            <a:endParaRPr lang="fr-FR" b="0" dirty="0"/>
          </a:p>
          <a:p>
            <a:r>
              <a:rPr lang="fr-FR" b="0" dirty="0"/>
              <a:t>Mettre en place l’intégration et le déploiement continu</a:t>
            </a:r>
          </a:p>
          <a:p>
            <a:endParaRPr lang="fr-FR" b="0" dirty="0"/>
          </a:p>
          <a:p>
            <a:endParaRPr lang="fr-FR" b="0" dirty="0"/>
          </a:p>
          <a:p>
            <a:endParaRPr lang="fr-FR" b="0" dirty="0"/>
          </a:p>
          <a:p>
            <a:endParaRPr lang="fr-FR" b="0" dirty="0"/>
          </a:p>
          <a:p>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24</a:t>
            </a:fld>
            <a:endParaRPr lang="fr-FR"/>
          </a:p>
        </p:txBody>
      </p:sp>
    </p:spTree>
    <p:extLst>
      <p:ext uri="{BB962C8B-B14F-4D97-AF65-F5344CB8AC3E}">
        <p14:creationId xmlns:p14="http://schemas.microsoft.com/office/powerpoint/2010/main" val="21325177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l’intégration d’une architecture micro-services impliques certaines contraintes :</a:t>
            </a:r>
            <a:br>
              <a:rPr lang="fr-FR" dirty="0"/>
            </a:br>
            <a:r>
              <a:rPr lang="fr-FR" dirty="0"/>
              <a:t>- L’implémentation d’une </a:t>
            </a:r>
            <a:r>
              <a:rPr lang="fr-FR" b="1" dirty="0"/>
              <a:t>architecture orientée événements</a:t>
            </a:r>
            <a:r>
              <a:rPr lang="fr-FR" dirty="0"/>
              <a:t>, je reviendrai dessus dans la suite de la présentation</a:t>
            </a:r>
            <a:endParaRPr lang="fr-FR" b="1"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 </a:t>
            </a:r>
            <a:r>
              <a:rPr lang="fr-FR" b="1" dirty="0"/>
              <a:t>Résiliente</a:t>
            </a:r>
            <a:r>
              <a:rPr lang="fr-FR" dirty="0"/>
              <a:t> : </a:t>
            </a:r>
            <a:r>
              <a:rPr lang="fr-FR" sz="1800" b="0" i="0" u="none" strike="noStrike" baseline="0" dirty="0">
                <a:solidFill>
                  <a:srgbClr val="000000"/>
                </a:solidFill>
                <a:latin typeface="Arial" panose="020B0604020202020204" pitchFamily="34" charset="0"/>
              </a:rPr>
              <a:t>la solution doit être robuste et tolérante aux pannes grâce au faible couplage des micro-services ainsi que leur réplication.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b="0" i="0" u="none" strike="noStrike" baseline="0" dirty="0">
                <a:solidFill>
                  <a:srgbClr val="000000"/>
                </a:solidFill>
                <a:latin typeface="Arial" panose="020B0604020202020204" pitchFamily="34" charset="0"/>
              </a:rPr>
              <a:t>- </a:t>
            </a:r>
            <a:r>
              <a:rPr lang="fr-FR" sz="1800" b="1" i="0" u="none" strike="noStrike" baseline="0" dirty="0">
                <a:solidFill>
                  <a:srgbClr val="000000"/>
                </a:solidFill>
                <a:latin typeface="Arial" panose="020B0604020202020204" pitchFamily="34" charset="0"/>
              </a:rPr>
              <a:t>Scalable</a:t>
            </a:r>
            <a:r>
              <a:rPr lang="fr-FR" sz="1800" b="0" i="0" u="none" strike="noStrike" baseline="0" dirty="0">
                <a:solidFill>
                  <a:srgbClr val="000000"/>
                </a:solidFill>
                <a:latin typeface="Arial" panose="020B0604020202020204" pitchFamily="34" charset="0"/>
              </a:rPr>
              <a:t> : le dimensionnement des ressources ainsi que le déploiement doivent être automatiques.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b="0" i="0" u="none" strike="noStrike" baseline="0" dirty="0">
                <a:solidFill>
                  <a:srgbClr val="000000"/>
                </a:solidFill>
                <a:latin typeface="Arial" panose="020B0604020202020204" pitchFamily="34" charset="0"/>
              </a:rPr>
              <a:t>- </a:t>
            </a:r>
            <a:r>
              <a:rPr lang="fr-FR" sz="1800" b="1" i="0" u="none" strike="noStrike" baseline="0" dirty="0">
                <a:solidFill>
                  <a:srgbClr val="000000"/>
                </a:solidFill>
                <a:latin typeface="Arial" panose="020B0604020202020204" pitchFamily="34" charset="0"/>
              </a:rPr>
              <a:t>Hautement disponible </a:t>
            </a:r>
            <a:r>
              <a:rPr lang="fr-FR" sz="1800" b="0" i="0" u="none" strike="noStrike" baseline="0" dirty="0">
                <a:solidFill>
                  <a:srgbClr val="000000"/>
                </a:solidFill>
                <a:latin typeface="Arial" panose="020B0604020202020204" pitchFamily="34" charset="0"/>
              </a:rPr>
              <a:t>grâce à une API Gateway. Je reviendrais là-dessus dans les chapitres suivants.</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25</a:t>
            </a:fld>
            <a:endParaRPr lang="fr-FR"/>
          </a:p>
        </p:txBody>
      </p:sp>
    </p:spTree>
    <p:extLst>
      <p:ext uri="{BB962C8B-B14F-4D97-AF65-F5344CB8AC3E}">
        <p14:creationId xmlns:p14="http://schemas.microsoft.com/office/powerpoint/2010/main" val="31355875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Comme je viens de le dire, j’ai eu pour consigne de réutiliser le starter-kit déjà existant</a:t>
            </a:r>
          </a:p>
          <a:p>
            <a:r>
              <a:rPr lang="fr-FR" dirty="0"/>
              <a:t>Étant un projet monolithique, le projet est de base assez conséquent. J’ai alors du (clic) extraire les fonctionnalités existantes soit en (clic) package </a:t>
            </a:r>
            <a:r>
              <a:rPr lang="fr-FR" dirty="0" err="1"/>
              <a:t>npm</a:t>
            </a:r>
            <a:r>
              <a:rPr lang="fr-FR" dirty="0"/>
              <a:t>, soit en (clic) micro-services. Je me suis ici focalisé sur les packages.</a:t>
            </a:r>
          </a:p>
          <a:p>
            <a:endParaRPr lang="fr-FR" dirty="0"/>
          </a:p>
          <a:p>
            <a:r>
              <a:rPr lang="fr-FR" b="1" dirty="0"/>
              <a:t>Expliquer ce qu’est un package : morceau de code </a:t>
            </a:r>
            <a:r>
              <a:rPr lang="fr-FR" b="1" dirty="0" err="1"/>
              <a:t>opensource</a:t>
            </a:r>
            <a:r>
              <a:rPr lang="fr-FR" b="1" dirty="0"/>
              <a:t> qui s’installe grâce au gestionnaire de paquet de NodeJS : NPM</a:t>
            </a:r>
          </a:p>
          <a:p>
            <a:r>
              <a:rPr lang="fr-FR" b="0" dirty="0"/>
              <a:t> (NE PAS CLIQUER)</a:t>
            </a:r>
          </a:p>
          <a:p>
            <a:r>
              <a:rPr lang="fr-FR" b="0" dirty="0"/>
              <a:t>J’ai alors comparé chaque fonctionnalité, et j’ai trouvé 3 critères déterminant qui m’indiquait qu’une fonctionnalité devait être extraite en package plutôt qu’en micro-service</a:t>
            </a:r>
          </a:p>
          <a:p>
            <a:endParaRPr lang="fr-FR" b="0" dirty="0"/>
          </a:p>
          <a:p>
            <a:r>
              <a:rPr lang="fr-FR" b="0" dirty="0"/>
              <a:t>La fonctionnalité doit être (clic) indépendante des autres fonctionnalités, (clic) réutilisé à plusieurs endroit dans le code et (clic) ne doit pas stocker de données</a:t>
            </a:r>
          </a:p>
          <a:p>
            <a:endParaRPr lang="fr-FR" b="0" dirty="0"/>
          </a:p>
          <a:p>
            <a:r>
              <a:rPr lang="fr-FR" b="1" dirty="0"/>
              <a:t>J’ai alors pu créer les premiers package NPM interne à l’entreprise qui pourront être réutilisé sur d’autres projets.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26</a:t>
            </a:fld>
            <a:endParaRPr lang="fr-FR"/>
          </a:p>
        </p:txBody>
      </p:sp>
    </p:spTree>
    <p:extLst>
      <p:ext uri="{BB962C8B-B14F-4D97-AF65-F5344CB8AC3E}">
        <p14:creationId xmlns:p14="http://schemas.microsoft.com/office/powerpoint/2010/main" val="3513192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Expliquer framework : boite à outils qui</a:t>
            </a:r>
            <a:r>
              <a:rPr lang="fr-FR" b="0" i="0" dirty="0">
                <a:solidFill>
                  <a:srgbClr val="222222"/>
                </a:solidFill>
                <a:effectLst/>
                <a:latin typeface="arial" panose="020B0604020202020204" pitchFamily="34" charset="0"/>
              </a:rPr>
              <a:t> contient des composants autonomes qui permettent de faciliter le développement d'un site web ou d'une application</a:t>
            </a:r>
          </a:p>
          <a:p>
            <a:r>
              <a:rPr lang="fr-FR" b="0" i="0" dirty="0">
                <a:solidFill>
                  <a:srgbClr val="222222"/>
                </a:solidFill>
                <a:effectLst/>
                <a:latin typeface="arial" panose="020B0604020202020204" pitchFamily="34" charset="0"/>
              </a:rPr>
              <a:t>Avantages : pas à nous de s’occuper de la maintenance de celui-ci</a:t>
            </a:r>
          </a:p>
          <a:p>
            <a:endParaRPr lang="fr-FR" b="0" i="0" dirty="0">
              <a:solidFill>
                <a:srgbClr val="222222"/>
              </a:solidFill>
              <a:effectLst/>
              <a:latin typeface="arial" panose="020B0604020202020204" pitchFamily="34" charset="0"/>
            </a:endParaRPr>
          </a:p>
          <a:p>
            <a:r>
              <a:rPr lang="fr-FR" b="0" i="0" dirty="0">
                <a:solidFill>
                  <a:srgbClr val="222222"/>
                </a:solidFill>
                <a:effectLst/>
                <a:latin typeface="arial" panose="020B0604020202020204" pitchFamily="34" charset="0"/>
              </a:rPr>
              <a:t>Chez Amiltone, avant AmilApp on utilisait Ts.ED (</a:t>
            </a:r>
            <a:r>
              <a:rPr lang="fr-FR" b="0" i="0" dirty="0" err="1">
                <a:solidFill>
                  <a:srgbClr val="222222"/>
                </a:solidFill>
                <a:effectLst/>
                <a:latin typeface="arial" panose="020B0604020202020204" pitchFamily="34" charset="0"/>
              </a:rPr>
              <a:t>typescript</a:t>
            </a:r>
            <a:r>
              <a:rPr lang="fr-FR" b="0" i="0" dirty="0">
                <a:solidFill>
                  <a:srgbClr val="222222"/>
                </a:solidFill>
                <a:effectLst/>
                <a:latin typeface="arial" panose="020B0604020202020204" pitchFamily="34" charset="0"/>
              </a:rPr>
              <a:t> express </a:t>
            </a:r>
            <a:r>
              <a:rPr lang="fr-FR" b="0" i="0" dirty="0" err="1">
                <a:solidFill>
                  <a:srgbClr val="222222"/>
                </a:solidFill>
                <a:effectLst/>
                <a:latin typeface="arial" panose="020B0604020202020204" pitchFamily="34" charset="0"/>
              </a:rPr>
              <a:t>decorator</a:t>
            </a:r>
            <a:r>
              <a:rPr lang="fr-FR" b="0" i="0" dirty="0">
                <a:solidFill>
                  <a:srgbClr val="222222"/>
                </a:solidFill>
                <a:effectLst/>
                <a:latin typeface="arial" panose="020B0604020202020204" pitchFamily="34" charset="0"/>
              </a:rPr>
              <a:t>) pour l’injection de dépendances mais pendant mes recherches sur pourquoi on l’avait choisi lui, je suis tombé sur un autre framework et en parcourant la documentation, je me suis rendu compte qu’il fallait absolument que je le propose aux équipes web</a:t>
            </a: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27</a:t>
            </a:fld>
            <a:endParaRPr lang="fr-FR"/>
          </a:p>
        </p:txBody>
      </p:sp>
    </p:spTree>
    <p:extLst>
      <p:ext uri="{BB962C8B-B14F-4D97-AF65-F5344CB8AC3E}">
        <p14:creationId xmlns:p14="http://schemas.microsoft.com/office/powerpoint/2010/main" val="2148996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 framework c’est NestJS, ce qui m’a attiré chez lui :</a:t>
            </a:r>
          </a:p>
          <a:p>
            <a:pPr marL="171450" indent="-171450">
              <a:buFontTx/>
              <a:buChar char="-"/>
            </a:pPr>
            <a:r>
              <a:rPr lang="fr-FR" b="1" dirty="0"/>
              <a:t>Architecture similaire à Angular </a:t>
            </a:r>
            <a:r>
              <a:rPr lang="fr-FR"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fr-FR" dirty="0"/>
              <a:t>pour moi c’est bien parce qu’ayant déjà fait de l’Angular, je maitrise bien et je m’y retrouve mieux</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fr-FR" b="1" dirty="0"/>
              <a:t>Coté stratégique aussi </a:t>
            </a:r>
            <a:r>
              <a:rPr lang="fr-FR" dirty="0"/>
              <a:t>: un dev backend qui a fait que du NestJS mais jamais de front s’y retrouvera facilement avec Angular, et inversement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b="1" dirty="0"/>
              <a:t>Doc complète, </a:t>
            </a:r>
            <a:r>
              <a:rPr lang="fr-FR" b="1" dirty="0" err="1"/>
              <a:t>commu</a:t>
            </a:r>
            <a:r>
              <a:rPr lang="fr-FR" b="1" dirty="0"/>
              <a:t> énorme </a:t>
            </a:r>
            <a:r>
              <a:rPr lang="fr-FR" dirty="0"/>
              <a:t>: bugs corrigés rapidement, on trouve de l’aide facilement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b="1" dirty="0"/>
              <a:t>Intégration </a:t>
            </a:r>
            <a:r>
              <a:rPr lang="fr-FR" b="1" dirty="0" err="1"/>
              <a:t>microservices</a:t>
            </a:r>
            <a:r>
              <a:rPr lang="fr-FR" b="1" dirty="0"/>
              <a:t> simplifiée </a:t>
            </a:r>
            <a:r>
              <a:rPr lang="fr-FR" dirty="0"/>
              <a:t>: facilité d’intégrer un middleware de message que j’explique plus tard dans cette présentation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L’argument principal reste le fait qu’il est très similaire au framework qu’on utilisait avant et donc, le changement se ferai rapidement.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28</a:t>
            </a:fld>
            <a:endParaRPr lang="fr-FR"/>
          </a:p>
        </p:txBody>
      </p:sp>
    </p:spTree>
    <p:extLst>
      <p:ext uri="{BB962C8B-B14F-4D97-AF65-F5344CB8AC3E}">
        <p14:creationId xmlns:p14="http://schemas.microsoft.com/office/powerpoint/2010/main" val="25370234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Portail API ou API Gateway</a:t>
            </a:r>
          </a:p>
          <a:p>
            <a:endParaRPr lang="fr-FR" b="1" dirty="0"/>
          </a:p>
          <a:p>
            <a:r>
              <a:rPr lang="fr-FR" b="1" dirty="0"/>
              <a:t>Point d’entrée </a:t>
            </a:r>
            <a:r>
              <a:rPr lang="fr-FR" dirty="0"/>
              <a:t>: les utilisateurs font leur requêtes sur l’API Gateway plutôt que sur chaque service</a:t>
            </a:r>
          </a:p>
          <a:p>
            <a:endParaRPr lang="fr-FR" dirty="0"/>
          </a:p>
          <a:p>
            <a:r>
              <a:rPr lang="fr-FR" b="1" dirty="0"/>
              <a:t>Assure la sécu</a:t>
            </a:r>
            <a:r>
              <a:rPr lang="fr-FR" dirty="0"/>
              <a:t> : gère l’authentification, </a:t>
            </a:r>
            <a:r>
              <a:rPr lang="fr-FR" b="1" dirty="0"/>
              <a:t>évolutivité et disponibilité</a:t>
            </a:r>
            <a:r>
              <a:rPr lang="fr-FR" dirty="0"/>
              <a:t> : possibilité de rediriger les utilisateurs vers de nouveau services à tout moment</a:t>
            </a:r>
          </a:p>
          <a:p>
            <a:endParaRPr lang="fr-FR" dirty="0"/>
          </a:p>
          <a:p>
            <a:r>
              <a:rPr lang="fr-FR" dirty="0"/>
              <a:t>Externaliser et centraliser config de chaque </a:t>
            </a:r>
            <a:r>
              <a:rPr lang="fr-FR" dirty="0" err="1"/>
              <a:t>microservice</a:t>
            </a:r>
            <a:endParaRPr lang="fr-FR" dirty="0"/>
          </a:p>
          <a:p>
            <a:endParaRPr lang="fr-FR" dirty="0"/>
          </a:p>
          <a:p>
            <a:r>
              <a:rPr lang="fr-FR" b="1" dirty="0"/>
              <a:t>Voila à quoi ça ressemble (montrer schéma)</a:t>
            </a:r>
          </a:p>
          <a:p>
            <a:endParaRPr lang="fr-FR" dirty="0"/>
          </a:p>
          <a:p>
            <a:r>
              <a:rPr lang="fr-FR" dirty="0"/>
              <a:t>On a décider d’utiliser Kong : pleins de possibilité avec les plugins codé en </a:t>
            </a:r>
            <a:r>
              <a:rPr lang="fr-FR" dirty="0" err="1"/>
              <a:t>Lua</a:t>
            </a:r>
            <a:r>
              <a:rPr lang="fr-FR" dirty="0"/>
              <a:t>, j’ai d’ailleurs pu en créer un qui s’adapte à notre besoin</a:t>
            </a:r>
          </a:p>
          <a:p>
            <a:endParaRPr lang="fr-FR" dirty="0"/>
          </a:p>
          <a:p>
            <a:r>
              <a:rPr lang="fr-FR" dirty="0"/>
              <a:t>Enfin, l’avantage de </a:t>
            </a:r>
            <a:r>
              <a:rPr lang="fr-FR" dirty="0" err="1"/>
              <a:t>kong</a:t>
            </a:r>
            <a:r>
              <a:rPr lang="fr-FR" dirty="0"/>
              <a:t> c’est que la configuration peut se faire à la volée (à chaud), même quand il est lancé. Mais cela Pose des problèmes d’automatisation de déploiement :après beaucoup de recherches sur internet et pas de résultats concluant, j’ai décidé de créer un package NPM qui va permettre d’automatiser la configuration de </a:t>
            </a:r>
            <a:r>
              <a:rPr lang="fr-FR" dirty="0" err="1"/>
              <a:t>kong</a:t>
            </a:r>
            <a:r>
              <a:rPr lang="fr-FR" dirty="0"/>
              <a:t> (plugins, services, routes, </a:t>
            </a:r>
            <a:r>
              <a:rPr lang="fr-FR" dirty="0" err="1"/>
              <a:t>etc</a:t>
            </a:r>
            <a:r>
              <a:rPr lang="fr-FR" dirty="0"/>
              <a:t>). L’avantage, c’est que le package pourra être réutilisé sur d’autre projet JS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29</a:t>
            </a:fld>
            <a:endParaRPr lang="fr-FR"/>
          </a:p>
        </p:txBody>
      </p:sp>
    </p:spTree>
    <p:extLst>
      <p:ext uri="{BB962C8B-B14F-4D97-AF65-F5344CB8AC3E}">
        <p14:creationId xmlns:p14="http://schemas.microsoft.com/office/powerpoint/2010/main" val="23330144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parler de la communication </a:t>
            </a:r>
            <a:r>
              <a:rPr lang="fr-FR" dirty="0" err="1"/>
              <a:t>interservice</a:t>
            </a:r>
            <a:r>
              <a:rPr lang="fr-FR" dirty="0"/>
              <a:t>.</a:t>
            </a:r>
          </a:p>
          <a:p>
            <a:r>
              <a:rPr lang="fr-FR" dirty="0"/>
              <a:t>Point sur lequel il y a eu beaucoup de questions</a:t>
            </a:r>
          </a:p>
          <a:p>
            <a:endParaRPr lang="fr-FR" dirty="0"/>
          </a:p>
          <a:p>
            <a:r>
              <a:rPr lang="fr-FR" dirty="0"/>
              <a:t>Au début, je me suis pas posé de question et voici ce que j’ai fait (</a:t>
            </a:r>
            <a:r>
              <a:rPr lang="fr-FR" b="1" dirty="0"/>
              <a:t>montrer et expliquer le schéma qui se passe bien</a:t>
            </a:r>
            <a:r>
              <a:rPr lang="fr-FR" dirty="0"/>
              <a:t>)</a:t>
            </a:r>
          </a:p>
          <a:p>
            <a:endParaRPr lang="fr-FR" dirty="0"/>
          </a:p>
          <a:p>
            <a:r>
              <a:rPr lang="fr-FR" dirty="0"/>
              <a:t>(clic) Voici notre utilisateur et nos micro-services. (clic) l’</a:t>
            </a:r>
            <a:r>
              <a:rPr lang="fr-FR" dirty="0" err="1"/>
              <a:t>utillisateur</a:t>
            </a:r>
            <a:r>
              <a:rPr lang="fr-FR" dirty="0"/>
              <a:t> fait une requête qui déclenche une chaîne de requête http entre nos micro-service. Tout se passe bien, l’utilisateur est content.</a:t>
            </a:r>
          </a:p>
          <a:p>
            <a:endParaRPr lang="fr-FR" dirty="0"/>
          </a:p>
          <a:p>
            <a:r>
              <a:rPr lang="fr-FR" b="1" dirty="0"/>
              <a:t>Montrer le cas avec une erreur</a:t>
            </a:r>
            <a:r>
              <a:rPr lang="fr-FR" b="0" dirty="0"/>
              <a:t> : certaines opération peuvent être longue, si ça plante, l’utilisateur aura été bloqué pour rien</a:t>
            </a:r>
          </a:p>
          <a:p>
            <a:r>
              <a:rPr lang="fr-FR" b="0" dirty="0"/>
              <a:t>Le but est d’</a:t>
            </a:r>
            <a:r>
              <a:rPr lang="fr-FR" b="1" dirty="0"/>
              <a:t>éviter les appels HTTP en chaine </a:t>
            </a:r>
            <a:r>
              <a:rPr lang="fr-FR" b="0" dirty="0"/>
              <a:t>(faire apparaître le titre).</a:t>
            </a:r>
            <a:endParaRPr lang="fr-FR" b="1" dirty="0"/>
          </a:p>
          <a:p>
            <a:endParaRPr lang="fr-FR" dirty="0"/>
          </a:p>
          <a:p>
            <a:r>
              <a:rPr lang="fr-FR" b="1" dirty="0"/>
              <a:t>La solution pour garder un couplage faible</a:t>
            </a:r>
            <a:r>
              <a:rPr lang="fr-FR" dirty="0"/>
              <a:t> : la </a:t>
            </a:r>
            <a:r>
              <a:rPr lang="fr-FR" b="1" dirty="0"/>
              <a:t>communication asynchrone </a:t>
            </a:r>
            <a:r>
              <a:rPr lang="fr-FR" b="0" dirty="0"/>
              <a:t>à l’aide d’un </a:t>
            </a:r>
            <a:r>
              <a:rPr lang="fr-FR" b="1" dirty="0"/>
              <a:t>service de message</a:t>
            </a:r>
          </a:p>
          <a:p>
            <a:r>
              <a:rPr lang="fr-FR" b="0" dirty="0"/>
              <a:t>(explication schéma) l’utilisateur fait une requête sur le micro-service, qui lui répond tout de suite « ok, j’ai pris ta demande en compte ». Et qui envoie ensuite les instructions aux autres micro-services. </a:t>
            </a:r>
          </a:p>
          <a:p>
            <a:r>
              <a:rPr lang="fr-FR" b="0" dirty="0"/>
              <a:t>L’utilisateur recevra sa réponse finale sur un </a:t>
            </a:r>
            <a:r>
              <a:rPr lang="fr-FR" b="0" dirty="0" err="1"/>
              <a:t>websocket</a:t>
            </a:r>
            <a:r>
              <a:rPr lang="fr-FR" b="0" dirty="0"/>
              <a:t>.</a:t>
            </a:r>
          </a:p>
          <a:p>
            <a:endParaRPr lang="fr-FR" b="0" dirty="0"/>
          </a:p>
          <a:p>
            <a:r>
              <a:rPr lang="fr-FR" b="0" dirty="0"/>
              <a:t>J’ai alors dû faire un compte rendu des différentes solutions de service de messages existantes pour que l’équipe web puisse choisir LA solution que la web factory utiliserai sur tous ces projets.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30</a:t>
            </a:fld>
            <a:endParaRPr lang="fr-FR"/>
          </a:p>
        </p:txBody>
      </p:sp>
    </p:spTree>
    <p:extLst>
      <p:ext uri="{BB962C8B-B14F-4D97-AF65-F5344CB8AC3E}">
        <p14:creationId xmlns:p14="http://schemas.microsoft.com/office/powerpoint/2010/main" val="42314418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Comme je l’ai expliqué plus tôt, chaque micro-service a sa propre BDD </a:t>
            </a:r>
            <a:r>
              <a:rPr lang="fr-FR" dirty="0"/>
              <a:t>-&gt; pas de jointure possible</a:t>
            </a:r>
          </a:p>
          <a:p>
            <a:r>
              <a:rPr lang="fr-FR" b="1" dirty="0"/>
              <a:t>Donner un exemple </a:t>
            </a:r>
            <a:r>
              <a:rPr lang="fr-FR" dirty="0"/>
              <a:t>: un événement contient des </a:t>
            </a:r>
            <a:r>
              <a:rPr lang="fr-FR" b="1" dirty="0"/>
              <a:t>groupes de personnes</a:t>
            </a:r>
            <a:endParaRPr lang="fr-FR" dirty="0"/>
          </a:p>
          <a:p>
            <a:r>
              <a:rPr lang="fr-FR" dirty="0"/>
              <a:t>groupes qui sont stockés sur un micro-service à part entière</a:t>
            </a:r>
          </a:p>
          <a:p>
            <a:r>
              <a:rPr lang="fr-FR" dirty="0"/>
              <a:t>pas de liaison possible directement en SQL avec une clé primaire par exemple.</a:t>
            </a:r>
          </a:p>
          <a:p>
            <a:endParaRPr lang="fr-FR" dirty="0"/>
          </a:p>
          <a:p>
            <a:r>
              <a:rPr lang="fr-FR" dirty="0"/>
              <a:t>Plusieurs solutions s’offrent à nous… (page suivante)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31</a:t>
            </a:fld>
            <a:endParaRPr lang="fr-FR"/>
          </a:p>
        </p:txBody>
      </p:sp>
    </p:spTree>
    <p:extLst>
      <p:ext uri="{BB962C8B-B14F-4D97-AF65-F5344CB8AC3E}">
        <p14:creationId xmlns:p14="http://schemas.microsoft.com/office/powerpoint/2010/main" val="161409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Solution la plus simple </a:t>
            </a:r>
            <a:r>
              <a:rPr lang="fr-FR" dirty="0"/>
              <a:t>: faire des appels en chaîne de chaque micro-services, on est sûr que nos données sont à jour, mais comme expliqué juste avant, nos micro-services sont fortement couplés</a:t>
            </a:r>
          </a:p>
          <a:p>
            <a:endParaRPr lang="fr-FR" dirty="0"/>
          </a:p>
          <a:p>
            <a:r>
              <a:rPr lang="fr-FR" b="1" dirty="0"/>
              <a:t>2</a:t>
            </a:r>
            <a:r>
              <a:rPr lang="fr-FR" b="1" baseline="30000" dirty="0"/>
              <a:t>ème</a:t>
            </a:r>
            <a:r>
              <a:rPr lang="fr-FR" b="1" dirty="0"/>
              <a:t> solution </a:t>
            </a:r>
            <a:r>
              <a:rPr lang="fr-FR" dirty="0"/>
              <a:t>: Répliquer les données sur chaque micro-services (reprendre l’exemple avec l’événement et les groupes), les jointures sont maintenant possible, mais les données peuvent être désynchronisées. </a:t>
            </a:r>
            <a:r>
              <a:rPr lang="fr-FR" b="1" dirty="0"/>
              <a:t>Personnellement je n’aime pas cette solution.</a:t>
            </a:r>
          </a:p>
          <a:p>
            <a:endParaRPr lang="fr-FR" b="1" dirty="0"/>
          </a:p>
          <a:p>
            <a:r>
              <a:rPr lang="fr-FR" b="1" dirty="0"/>
              <a:t>3</a:t>
            </a:r>
            <a:r>
              <a:rPr lang="fr-FR" b="1" baseline="30000" dirty="0"/>
              <a:t>ème</a:t>
            </a:r>
            <a:r>
              <a:rPr lang="fr-FR" b="1" dirty="0"/>
              <a:t> option </a:t>
            </a:r>
            <a:r>
              <a:rPr lang="fr-FR" b="0" dirty="0"/>
              <a:t>: on fait plusieurs requête directement depuis le frontend, c’est donc au front de lier les données, trop de traitement, et peut engendrer des pertes de perfs sur mobile</a:t>
            </a:r>
          </a:p>
          <a:p>
            <a:endParaRPr lang="fr-FR" b="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Dernière solution </a:t>
            </a:r>
            <a:r>
              <a:rPr lang="fr-FR" b="0" dirty="0"/>
              <a:t>: le CQRS (</a:t>
            </a:r>
            <a:r>
              <a:rPr lang="fr-FR" b="1" i="0" dirty="0">
                <a:solidFill>
                  <a:srgbClr val="333333"/>
                </a:solidFill>
                <a:effectLst/>
                <a:latin typeface="Helvetica Neue"/>
              </a:rPr>
              <a:t>Command </a:t>
            </a:r>
            <a:r>
              <a:rPr lang="fr-FR" b="1" i="0" dirty="0" err="1">
                <a:solidFill>
                  <a:srgbClr val="333333"/>
                </a:solidFill>
                <a:effectLst/>
                <a:latin typeface="Helvetica Neue"/>
              </a:rPr>
              <a:t>Query</a:t>
            </a:r>
            <a:r>
              <a:rPr lang="fr-FR" b="1" i="0" dirty="0">
                <a:solidFill>
                  <a:srgbClr val="333333"/>
                </a:solidFill>
                <a:effectLst/>
                <a:latin typeface="Helvetica Neue"/>
              </a:rPr>
              <a:t> </a:t>
            </a:r>
            <a:r>
              <a:rPr lang="fr-FR" b="1" i="0" dirty="0" err="1">
                <a:solidFill>
                  <a:srgbClr val="333333"/>
                </a:solidFill>
                <a:effectLst/>
                <a:latin typeface="Helvetica Neue"/>
              </a:rPr>
              <a:t>Responsibility</a:t>
            </a:r>
            <a:r>
              <a:rPr lang="fr-FR" b="1" i="0" dirty="0">
                <a:solidFill>
                  <a:srgbClr val="333333"/>
                </a:solidFill>
                <a:effectLst/>
                <a:latin typeface="Helvetica Neue"/>
              </a:rPr>
              <a:t> </a:t>
            </a:r>
            <a:r>
              <a:rPr lang="fr-FR" b="1" i="0" dirty="0" err="1">
                <a:solidFill>
                  <a:srgbClr val="333333"/>
                </a:solidFill>
                <a:effectLst/>
                <a:latin typeface="Helvetica Neue"/>
              </a:rPr>
              <a:t>Segregation</a:t>
            </a:r>
            <a:r>
              <a:rPr lang="fr-FR" b="0" i="0" dirty="0">
                <a:solidFill>
                  <a:srgbClr val="333333"/>
                </a:solidFill>
                <a:effectLst/>
                <a:latin typeface="Helvetica Neue"/>
              </a:rPr>
              <a:t>). Séparer les actions qui influent sur les données de celles qui les récupères en plusieurs micro-services. Service d’agrégation de données (</a:t>
            </a:r>
            <a:r>
              <a:rPr lang="fr-FR" b="1" i="0" dirty="0">
                <a:solidFill>
                  <a:srgbClr val="333333"/>
                </a:solidFill>
                <a:effectLst/>
                <a:latin typeface="Helvetica Neue"/>
              </a:rPr>
              <a:t>reprendre l’exemple des événements avec les groupes</a:t>
            </a:r>
            <a:r>
              <a:rPr lang="fr-FR" b="0" i="0" dirty="0">
                <a:solidFill>
                  <a:srgbClr val="333333"/>
                </a:solidFill>
                <a:effectLst/>
                <a:latin typeface="Helvetica Neue"/>
              </a:rPr>
              <a:t>). De fait, nos micro-services sont faiblement couplé.</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i="0" dirty="0">
              <a:solidFill>
                <a:srgbClr val="333333"/>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t>J’ai bien évidemment choisi cette solution (zoom dessus)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32</a:t>
            </a:fld>
            <a:endParaRPr lang="fr-FR"/>
          </a:p>
        </p:txBody>
      </p:sp>
    </p:spTree>
    <p:extLst>
      <p:ext uri="{BB962C8B-B14F-4D97-AF65-F5344CB8AC3E}">
        <p14:creationId xmlns:p14="http://schemas.microsoft.com/office/powerpoint/2010/main" val="291343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Amiltone : Société de Service Numérique à taille humaine </a:t>
            </a:r>
          </a:p>
          <a:p>
            <a:endParaRPr lang="fr-FR" dirty="0"/>
          </a:p>
          <a:p>
            <a:r>
              <a:rPr lang="fr-FR" b="1" dirty="0"/>
              <a:t>L’entreprise recrute en permanence </a:t>
            </a:r>
            <a:r>
              <a:rPr lang="fr-FR" dirty="0"/>
              <a:t>: 70 employés lors de mon tout premier entretien en 2016 -&gt; presque 300 aujourd’hui</a:t>
            </a:r>
          </a:p>
          <a:p>
            <a:endParaRPr lang="fr-FR" dirty="0"/>
          </a:p>
          <a:p>
            <a:r>
              <a:rPr lang="fr-FR" dirty="0"/>
              <a:t>L’entreprise a été nommée championne de la croissance en 2017 selon les </a:t>
            </a:r>
            <a:r>
              <a:rPr lang="fr-FR" dirty="0" err="1"/>
              <a:t>echos</a:t>
            </a:r>
            <a:endParaRPr lang="fr-FR" dirty="0"/>
          </a:p>
          <a:p>
            <a:r>
              <a:rPr lang="fr-FR" dirty="0"/>
              <a:t>Chiffre d’affaire en 2014 : 2,7 Millions € - 16M€ en 2019</a:t>
            </a:r>
          </a:p>
          <a:p>
            <a:endParaRPr lang="fr-FR" dirty="0"/>
          </a:p>
          <a:p>
            <a:r>
              <a:rPr lang="fr-FR" dirty="0"/>
              <a:t>7 agences en France : Nantes, Bordeaux, Grenoble, Paris et les 3 principales : Aix-en-Provence, Niort et Lyon (Villeurbanne) le siège social</a:t>
            </a:r>
          </a:p>
          <a:p>
            <a:endParaRPr lang="fr-FR" dirty="0"/>
          </a:p>
          <a:p>
            <a:r>
              <a:rPr lang="fr-FR" b="1" dirty="0"/>
              <a:t>Pas de développement à l’international pour le moment, Amiltone fait le choix de consolider ses positions dans les villes « occupées ».</a:t>
            </a:r>
          </a:p>
          <a:p>
            <a:endParaRPr lang="fr-FR" dirty="0"/>
          </a:p>
          <a:p>
            <a:r>
              <a:rPr lang="fr-FR" dirty="0"/>
              <a:t>L’entreprise évolue sur le marché des nouvelles technologies</a:t>
            </a:r>
          </a:p>
          <a:p>
            <a:r>
              <a:rPr lang="fr-FR" dirty="0"/>
              <a:t>Propose tout type de consultants à ses clients : développeurs, data </a:t>
            </a:r>
            <a:r>
              <a:rPr lang="fr-FR" dirty="0" err="1"/>
              <a:t>engineer</a:t>
            </a:r>
            <a:r>
              <a:rPr lang="fr-FR" dirty="0"/>
              <a:t>, chefs de projet, analyste fonctionnels -&gt; proposer une assistance la plus complète possible</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5</a:t>
            </a:fld>
            <a:endParaRPr lang="fr-FR"/>
          </a:p>
        </p:txBody>
      </p:sp>
    </p:spTree>
    <p:extLst>
      <p:ext uri="{BB962C8B-B14F-4D97-AF65-F5344CB8AC3E}">
        <p14:creationId xmlns:p14="http://schemas.microsoft.com/office/powerpoint/2010/main" val="39520442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Probablement la solution la plus complexe et celle qui demande le plus de travail puisqu’elle implique de créer un micro-services en plus, mais ça va dans le sens de on se rapproche le plus possible de la solution optimale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33</a:t>
            </a:fld>
            <a:endParaRPr lang="fr-FR"/>
          </a:p>
        </p:txBody>
      </p:sp>
    </p:spTree>
    <p:extLst>
      <p:ext uri="{BB962C8B-B14F-4D97-AF65-F5344CB8AC3E}">
        <p14:creationId xmlns:p14="http://schemas.microsoft.com/office/powerpoint/2010/main" val="27660890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finir, j’ai du développer un fournisseur d’identité</a:t>
            </a:r>
          </a:p>
          <a:p>
            <a:endParaRPr lang="fr-FR" dirty="0"/>
          </a:p>
          <a:p>
            <a:r>
              <a:rPr lang="fr-FR" dirty="0"/>
              <a:t>Qu’est-ce que c’est ? </a:t>
            </a:r>
          </a:p>
          <a:p>
            <a:r>
              <a:rPr lang="fr-FR" dirty="0"/>
              <a:t>La brique qui authentifie et renvoie les informations d’un utilisateur sous forme de </a:t>
            </a:r>
            <a:r>
              <a:rPr lang="fr-FR" dirty="0" err="1"/>
              <a:t>token</a:t>
            </a:r>
            <a:endParaRPr lang="fr-FR" dirty="0"/>
          </a:p>
          <a:p>
            <a:endParaRPr lang="fr-FR" dirty="0"/>
          </a:p>
          <a:p>
            <a:r>
              <a:rPr lang="fr-FR" dirty="0"/>
              <a:t>Cette brique permettra de centraliser l’authentification sur les projets internes. C’est un micro-service</a:t>
            </a:r>
          </a:p>
          <a:p>
            <a:endParaRPr lang="fr-FR" dirty="0"/>
          </a:p>
          <a:p>
            <a:r>
              <a:rPr lang="fr-FR" dirty="0"/>
              <a:t>Utilise la norme </a:t>
            </a:r>
            <a:r>
              <a:rPr lang="fr-FR" dirty="0" err="1"/>
              <a:t>OpenID</a:t>
            </a:r>
            <a:r>
              <a:rPr lang="fr-FR" dirty="0"/>
              <a:t> </a:t>
            </a:r>
            <a:r>
              <a:rPr lang="fr-FR" dirty="0" err="1"/>
              <a:t>Connect</a:t>
            </a:r>
            <a:r>
              <a:rPr lang="fr-FR" dirty="0"/>
              <a:t> : dérivé du </a:t>
            </a:r>
            <a:r>
              <a:rPr lang="fr-FR" dirty="0" err="1"/>
              <a:t>Oauth</a:t>
            </a:r>
            <a:r>
              <a:rPr lang="fr-FR" dirty="0"/>
              <a:t> 2.0</a:t>
            </a:r>
          </a:p>
          <a:p>
            <a:endParaRPr lang="fr-FR" dirty="0"/>
          </a:p>
          <a:p>
            <a:r>
              <a:rPr lang="fr-FR" b="1" dirty="0"/>
              <a:t>Voici comment ça se passe une fois intégré dans nos micro-service</a:t>
            </a:r>
            <a:r>
              <a:rPr lang="fr-FR" dirty="0"/>
              <a:t> (montrer schéma)</a:t>
            </a:r>
          </a:p>
          <a:p>
            <a:endParaRPr lang="fr-FR" dirty="0"/>
          </a:p>
          <a:p>
            <a:r>
              <a:rPr lang="fr-FR" dirty="0"/>
              <a:t>J’ai intégrer et adapté un plugin existant sur Kong pour qu’il l’authentification soit prise en charge par le portail API</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34</a:t>
            </a:fld>
            <a:endParaRPr lang="fr-FR"/>
          </a:p>
        </p:txBody>
      </p:sp>
    </p:spTree>
    <p:extLst>
      <p:ext uri="{BB962C8B-B14F-4D97-AF65-F5344CB8AC3E}">
        <p14:creationId xmlns:p14="http://schemas.microsoft.com/office/powerpoint/2010/main" val="11978660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J’ai vais maintenant passer au bilan du projet… </a:t>
            </a:r>
            <a:r>
              <a:rPr lang="fr-FR" dirty="0"/>
              <a:t>(slide suivante)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35</a:t>
            </a:fld>
            <a:endParaRPr lang="fr-FR"/>
          </a:p>
        </p:txBody>
      </p:sp>
    </p:spTree>
    <p:extLst>
      <p:ext uri="{BB962C8B-B14F-4D97-AF65-F5344CB8AC3E}">
        <p14:creationId xmlns:p14="http://schemas.microsoft.com/office/powerpoint/2010/main" val="3482637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Actuellement :</a:t>
            </a:r>
          </a:p>
          <a:p>
            <a:endParaRPr lang="fr-FR" dirty="0"/>
          </a:p>
          <a:p>
            <a:r>
              <a:rPr lang="fr-FR" dirty="0"/>
              <a:t>Architecture totalement définie</a:t>
            </a:r>
          </a:p>
          <a:p>
            <a:endParaRPr lang="fr-FR" dirty="0"/>
          </a:p>
          <a:p>
            <a:r>
              <a:rPr lang="fr-FR" dirty="0"/>
              <a:t>Développement pas encore terminé</a:t>
            </a:r>
          </a:p>
          <a:p>
            <a:endParaRPr lang="fr-FR" dirty="0"/>
          </a:p>
          <a:p>
            <a:r>
              <a:rPr lang="fr-FR" dirty="0"/>
              <a:t>Intégration et déploiement continu prêt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36</a:t>
            </a:fld>
            <a:endParaRPr lang="fr-FR"/>
          </a:p>
        </p:txBody>
      </p:sp>
    </p:spTree>
    <p:extLst>
      <p:ext uri="{BB962C8B-B14F-4D97-AF65-F5344CB8AC3E}">
        <p14:creationId xmlns:p14="http://schemas.microsoft.com/office/powerpoint/2010/main" val="36664768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La solution propose une :</a:t>
            </a:r>
          </a:p>
          <a:p>
            <a:endParaRPr lang="fr-FR" dirty="0"/>
          </a:p>
          <a:p>
            <a:r>
              <a:rPr lang="fr-FR" dirty="0"/>
              <a:t>(Pas besoin de dire le titre)</a:t>
            </a:r>
          </a:p>
          <a:p>
            <a:r>
              <a:rPr lang="fr-FR" dirty="0"/>
              <a:t>Config réutilisable</a:t>
            </a:r>
          </a:p>
          <a:p>
            <a:r>
              <a:rPr lang="fr-FR" dirty="0"/>
              <a:t>Adaptable,</a:t>
            </a:r>
          </a:p>
          <a:p>
            <a:r>
              <a:rPr lang="fr-FR" dirty="0"/>
              <a:t>Surveillance simplifiée des problèmes et donc une meilleure robustesse</a:t>
            </a:r>
          </a:p>
          <a:p>
            <a:endParaRPr lang="fr-FR" dirty="0"/>
          </a:p>
          <a:p>
            <a:r>
              <a:rPr lang="fr-FR" dirty="0"/>
              <a:t>L’équipe a dû adapter sa manière de travailler et de communiquer</a:t>
            </a:r>
          </a:p>
          <a:p>
            <a:r>
              <a:rPr lang="fr-FR" dirty="0"/>
              <a:t>J’ai dû travailler conjointement avec les </a:t>
            </a:r>
            <a:r>
              <a:rPr lang="fr-FR" dirty="0" err="1"/>
              <a:t>devops</a:t>
            </a:r>
            <a:endParaRPr lang="fr-FR" dirty="0"/>
          </a:p>
          <a:p>
            <a:r>
              <a:rPr lang="fr-FR" dirty="0"/>
              <a:t>Ça nous a permis d’être plus réactif aux changements</a:t>
            </a:r>
          </a:p>
          <a:p>
            <a:endParaRPr lang="fr-FR" dirty="0"/>
          </a:p>
          <a:p>
            <a:r>
              <a:rPr lang="fr-FR" b="1" dirty="0"/>
              <a:t>Malgré tout</a:t>
            </a:r>
            <a:r>
              <a:rPr lang="fr-FR" b="0" dirty="0"/>
              <a:t>, l’architecture reste difficile à appréhender et à maitriser.</a:t>
            </a:r>
          </a:p>
          <a:p>
            <a:r>
              <a:rPr lang="fr-FR" b="0" dirty="0"/>
              <a:t>On a du remanier l’architecture à plusieurs reprises</a:t>
            </a:r>
          </a:p>
          <a:p>
            <a:r>
              <a:rPr lang="fr-FR" b="0" dirty="0"/>
              <a:t>Ça reste un concept récent, les outils utilisés ne sont pas exemptés bug</a:t>
            </a:r>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37</a:t>
            </a:fld>
            <a:endParaRPr lang="fr-FR"/>
          </a:p>
        </p:txBody>
      </p:sp>
    </p:spTree>
    <p:extLst>
      <p:ext uri="{BB962C8B-B14F-4D97-AF65-F5344CB8AC3E}">
        <p14:creationId xmlns:p14="http://schemas.microsoft.com/office/powerpoint/2010/main" val="17386789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Ne pas dire le titre</a:t>
            </a:r>
          </a:p>
          <a:p>
            <a:r>
              <a:rPr lang="fr-FR" dirty="0"/>
              <a:t>La solution starter-kit/micro-service peut être appliqué à tous les projets interne d’Amiltone puisqu’elle n’est pas limité à un seul langage.</a:t>
            </a:r>
          </a:p>
          <a:p>
            <a:r>
              <a:rPr lang="fr-FR" dirty="0"/>
              <a:t>D’ailleurs, l’utilisation du framework NestJS a été élargie au nouveau projet interne JS</a:t>
            </a:r>
          </a:p>
          <a:p>
            <a:endParaRPr lang="fr-FR" dirty="0"/>
          </a:p>
          <a:p>
            <a:r>
              <a:rPr lang="fr-FR" b="1" dirty="0"/>
              <a:t>Ne pas dire le titre</a:t>
            </a:r>
          </a:p>
          <a:p>
            <a:r>
              <a:rPr lang="fr-FR" dirty="0"/>
              <a:t>Dans un autre contexte qu’Amiltone, la solution est adapté a tout type de projet mais pas pour toutes les entreprises.</a:t>
            </a:r>
          </a:p>
          <a:p>
            <a:r>
              <a:rPr lang="fr-FR" dirty="0"/>
              <a:t>De plus, l’application de la méthode agile est vivement conseillée.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38</a:t>
            </a:fld>
            <a:endParaRPr lang="fr-FR"/>
          </a:p>
        </p:txBody>
      </p:sp>
    </p:spTree>
    <p:extLst>
      <p:ext uri="{BB962C8B-B14F-4D97-AF65-F5344CB8AC3E}">
        <p14:creationId xmlns:p14="http://schemas.microsoft.com/office/powerpoint/2010/main" val="244407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Pour conclure !</a:t>
            </a: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39</a:t>
            </a:fld>
            <a:endParaRPr lang="fr-FR"/>
          </a:p>
        </p:txBody>
      </p:sp>
    </p:spTree>
    <p:extLst>
      <p:ext uri="{BB962C8B-B14F-4D97-AF65-F5344CB8AC3E}">
        <p14:creationId xmlns:p14="http://schemas.microsoft.com/office/powerpoint/2010/main" val="4966681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u="none" strike="noStrike" baseline="0" dirty="0">
                <a:solidFill>
                  <a:srgbClr val="000000"/>
                </a:solidFill>
                <a:latin typeface="Arial" panose="020B0604020202020204" pitchFamily="34" charset="0"/>
              </a:rPr>
              <a:t>Je vais d’abord répondre à la problématique qui était, je le rappelle : </a:t>
            </a:r>
            <a:r>
              <a:rPr lang="fr-FR" sz="1800" b="1" i="0" u="none" strike="noStrike" baseline="0" dirty="0">
                <a:solidFill>
                  <a:srgbClr val="000000"/>
                </a:solidFill>
                <a:latin typeface="Arial" panose="020B0604020202020204" pitchFamily="34" charset="0"/>
              </a:rPr>
              <a:t>clic +</a:t>
            </a:r>
            <a:r>
              <a:rPr lang="fr-FR" sz="1800" b="0" i="0" u="none" strike="noStrike" baseline="0" dirty="0">
                <a:solidFill>
                  <a:srgbClr val="000000"/>
                </a:solidFill>
                <a:latin typeface="Arial" panose="020B0604020202020204" pitchFamily="34" charset="0"/>
              </a:rPr>
              <a:t> </a:t>
            </a:r>
            <a:r>
              <a:rPr lang="fr-FR" sz="1800" b="1" i="0" u="none" strike="noStrike" baseline="0" dirty="0">
                <a:solidFill>
                  <a:srgbClr val="000000"/>
                </a:solidFill>
                <a:latin typeface="Arial" panose="020B0604020202020204" pitchFamily="34" charset="0"/>
              </a:rPr>
              <a:t>dire problématique</a:t>
            </a:r>
            <a:r>
              <a:rPr lang="fr-FR" sz="1800" b="0" i="0" u="none" strike="noStrike" baseline="0" dirty="0">
                <a:solidFill>
                  <a:srgbClr val="000000"/>
                </a:solidFill>
                <a:latin typeface="Arial" panose="020B0604020202020204" pitchFamily="34" charset="0"/>
              </a:rPr>
              <a:t>.</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J’ai alors proposé de combiner le concept de starter-kit et l’intégration de l’architecture micro-service.</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Permettra au futur projet interne d’être prêt pour la production (production </a:t>
            </a:r>
            <a:r>
              <a:rPr lang="fr-FR" sz="1800" b="0" i="0" u="none" strike="noStrike" baseline="0" dirty="0" err="1">
                <a:solidFill>
                  <a:srgbClr val="000000"/>
                </a:solidFill>
                <a:latin typeface="Arial" panose="020B0604020202020204" pitchFamily="34" charset="0"/>
              </a:rPr>
              <a:t>ready</a:t>
            </a:r>
            <a:r>
              <a:rPr lang="fr-FR" sz="1800" b="0" i="0" u="none" strike="noStrike" baseline="0" dirty="0">
                <a:solidFill>
                  <a:srgbClr val="000000"/>
                </a:solidFill>
                <a:latin typeface="Arial" panose="020B0604020202020204" pitchFamily="34" charset="0"/>
              </a:rPr>
              <a:t>) dès leur commencement.</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J’ai pu créer les premiers packages NPM de l’entreprise</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En fait, la solution s’apparenterai presque à un recueil de bonnes pratiques pour les nouveaux développeurs qui arrivent chez Amiltone.</a:t>
            </a:r>
          </a:p>
          <a:p>
            <a:endParaRPr lang="fr-FR" sz="1800" b="0" i="0" u="none" strike="noStrike" baseline="0" dirty="0">
              <a:solidFill>
                <a:srgbClr val="000000"/>
              </a:solidFill>
              <a:latin typeface="Arial" panose="020B0604020202020204" pitchFamily="34" charset="0"/>
            </a:endParaRP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Grâce à cette solution, l’équipe web a changé sa façon d’appréhender les nouveaux projets, avec par exemple l’utilisation de NestJS et une approche plus axées sur les micro-services.</a:t>
            </a:r>
          </a:p>
          <a:p>
            <a:endParaRPr lang="fr-FR" sz="1800" b="0" i="0" u="none" strike="noStrike" baseline="0" dirty="0">
              <a:solidFill>
                <a:srgbClr val="000000"/>
              </a:solidFill>
              <a:latin typeface="Arial" panose="020B0604020202020204" pitchFamily="34" charset="0"/>
            </a:endParaRP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 </a:t>
            </a:r>
            <a:r>
              <a:rPr lang="fr-FR" sz="1800" b="0" i="1" u="none" strike="noStrike" baseline="0" dirty="0">
                <a:solidFill>
                  <a:srgbClr val="000000"/>
                </a:solidFill>
                <a:latin typeface="Arial" panose="020B0604020202020204" pitchFamily="34" charset="0"/>
              </a:rPr>
              <a:t>En effet, le « guide de bonnes pratiques » résultant de la démarche initiale (la création d’une application facilitant la communication interne) serait en lui-même un excellent simplificateur de communication transversale au sein de l’entreprise </a:t>
            </a:r>
            <a:r>
              <a:rPr lang="fr-FR" sz="1800" b="0" i="0" u="none" strike="noStrike" baseline="0" dirty="0">
                <a:solidFill>
                  <a:srgbClr val="000000"/>
                </a:solidFill>
                <a:latin typeface="Arial" panose="020B0604020202020204" pitchFamily="34" charset="0"/>
              </a:rPr>
              <a:t>» :</a:t>
            </a:r>
          </a:p>
          <a:p>
            <a:r>
              <a:rPr lang="fr-FR" sz="1800" b="0" i="0" u="none" strike="noStrike" baseline="0" dirty="0">
                <a:solidFill>
                  <a:srgbClr val="000000"/>
                </a:solidFill>
                <a:latin typeface="Arial" panose="020B0604020202020204" pitchFamily="34" charset="0"/>
              </a:rPr>
              <a:t>En gros, on a commencer à uniformiser les projets interne d’Amiltone au niveau des technos utilisées, c’est parti d’AmilApp qui a commencé, et du coup, j’ai du aider d’autres personnes sur d’autres projets à utiliser ce que j’utilise sur AmilApp =&gt; Amélioration de la communication transverse (entre les équipes)</a:t>
            </a:r>
          </a:p>
          <a:p>
            <a:endParaRPr lang="fr-FR" sz="1800" b="0" i="0" u="none" strike="noStrike" baseline="0" dirty="0">
              <a:solidFill>
                <a:srgbClr val="000000"/>
              </a:solidFill>
              <a:latin typeface="Arial" panose="020B0604020202020204" pitchFamily="34" charset="0"/>
            </a:endParaRPr>
          </a:p>
          <a:p>
            <a:endParaRPr lang="fr-FR" sz="1800" b="0" i="0" u="none" strike="noStrike" baseline="0" dirty="0">
              <a:solidFill>
                <a:srgbClr val="000000"/>
              </a:solidFill>
              <a:latin typeface="Arial" panose="020B0604020202020204" pitchFamily="34" charset="0"/>
            </a:endParaRP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40</a:t>
            </a:fld>
            <a:endParaRPr lang="fr-FR"/>
          </a:p>
        </p:txBody>
      </p:sp>
    </p:spTree>
    <p:extLst>
      <p:ext uri="{BB962C8B-B14F-4D97-AF65-F5344CB8AC3E}">
        <p14:creationId xmlns:p14="http://schemas.microsoft.com/office/powerpoint/2010/main" val="41086097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Pour faire un bilan de mes acquis :</a:t>
            </a:r>
          </a:p>
          <a:p>
            <a:endParaRPr lang="fr-FR" b="1" dirty="0"/>
          </a:p>
          <a:p>
            <a:r>
              <a:rPr lang="fr-FR" b="1" dirty="0"/>
              <a:t>Je suis devenu plus à l’aise à l’oral</a:t>
            </a:r>
            <a:endParaRPr lang="fr-FR" b="0" dirty="0"/>
          </a:p>
          <a:p>
            <a:endParaRPr lang="fr-FR" b="0" dirty="0"/>
          </a:p>
          <a:p>
            <a:r>
              <a:rPr lang="fr-FR" b="0" dirty="0"/>
              <a:t>J’ai appris à </a:t>
            </a:r>
            <a:r>
              <a:rPr lang="fr-FR" b="1" dirty="0"/>
              <a:t>(clic)</a:t>
            </a:r>
            <a:r>
              <a:rPr lang="fr-FR" b="0" dirty="0"/>
              <a:t> travailler en équipe mais aussi en </a:t>
            </a:r>
            <a:r>
              <a:rPr lang="fr-FR" b="1" dirty="0"/>
              <a:t>(clic)</a:t>
            </a:r>
            <a:r>
              <a:rPr lang="fr-FR" b="0" dirty="0"/>
              <a:t> autonomie</a:t>
            </a:r>
          </a:p>
          <a:p>
            <a:endParaRPr lang="fr-FR" b="0" dirty="0"/>
          </a:p>
          <a:p>
            <a:r>
              <a:rPr lang="fr-FR" b="0" dirty="0"/>
              <a:t>Grâce aux différents projets que j’ai pu réaliser à Supinfo et chez Amiltone, je m’adapte facilement aux nouveaux projets et nouvelles conditions de travail.</a:t>
            </a:r>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41</a:t>
            </a:fld>
            <a:endParaRPr lang="fr-FR"/>
          </a:p>
        </p:txBody>
      </p:sp>
    </p:spTree>
    <p:extLst>
      <p:ext uri="{BB962C8B-B14F-4D97-AF65-F5344CB8AC3E}">
        <p14:creationId xmlns:p14="http://schemas.microsoft.com/office/powerpoint/2010/main" val="1722533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Chez Amiltone, j’ai pu explorer beaucoup de facettes du métier d’ingénieur en informatique.</a:t>
            </a:r>
          </a:p>
          <a:p>
            <a:endParaRPr lang="fr-FR" dirty="0"/>
          </a:p>
          <a:p>
            <a:r>
              <a:rPr lang="fr-FR" dirty="0"/>
              <a:t>J’ai commencé par être développeur frontend. Le dev front c’est celui qui s’occupe de l’accessibilité de son site web, de choisir un framework front adapté au projet. Il travaille conjointement avec les designers</a:t>
            </a:r>
          </a:p>
          <a:p>
            <a:endParaRPr lang="fr-FR" dirty="0"/>
          </a:p>
          <a:p>
            <a:r>
              <a:rPr lang="fr-FR" dirty="0"/>
              <a:t>J’ai ensuite été développeur backend. C’est celui qui s’occupe de la logique métier d’une application. En général, il fera plus d’algo complexe. Ce que je préfère personnellement.</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42</a:t>
            </a:fld>
            <a:endParaRPr lang="fr-FR"/>
          </a:p>
        </p:txBody>
      </p:sp>
    </p:spTree>
    <p:extLst>
      <p:ext uri="{BB962C8B-B14F-4D97-AF65-F5344CB8AC3E}">
        <p14:creationId xmlns:p14="http://schemas.microsoft.com/office/powerpoint/2010/main" val="2350234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Mobile factory</a:t>
            </a:r>
          </a:p>
          <a:p>
            <a:endParaRPr lang="fr-FR" dirty="0"/>
          </a:p>
          <a:p>
            <a:r>
              <a:rPr lang="fr-FR" dirty="0"/>
              <a:t>Equipe experte en développement d’app mobiles native sur iOS et Android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6</a:t>
            </a:fld>
            <a:endParaRPr lang="fr-FR"/>
          </a:p>
        </p:txBody>
      </p:sp>
    </p:spTree>
    <p:extLst>
      <p:ext uri="{BB962C8B-B14F-4D97-AF65-F5344CB8AC3E}">
        <p14:creationId xmlns:p14="http://schemas.microsoft.com/office/powerpoint/2010/main" val="36937405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me considère actuellement comme développeur </a:t>
            </a:r>
            <a:r>
              <a:rPr lang="fr-FR" dirty="0" err="1"/>
              <a:t>fullstack</a:t>
            </a:r>
            <a:r>
              <a:rPr lang="fr-FR" dirty="0"/>
              <a:t>. C’est celui qui est autant à l’aise avec le front que le back. Cela permet de faciliter la communication et la logique entre le back et le front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43</a:t>
            </a:fld>
            <a:endParaRPr lang="fr-FR"/>
          </a:p>
        </p:txBody>
      </p:sp>
    </p:spTree>
    <p:extLst>
      <p:ext uri="{BB962C8B-B14F-4D97-AF65-F5344CB8AC3E}">
        <p14:creationId xmlns:p14="http://schemas.microsoft.com/office/powerpoint/2010/main" val="35668763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Pendant les 6 derniers mois de mon alternance,</a:t>
            </a:r>
            <a:r>
              <a:rPr lang="fr-FR" dirty="0"/>
              <a:t> j’ai eu la responsabilité de faire des critiques/</a:t>
            </a:r>
            <a:r>
              <a:rPr lang="fr-FR"/>
              <a:t>retours constructifs </a:t>
            </a:r>
            <a:r>
              <a:rPr lang="fr-FR" dirty="0"/>
              <a:t>aux</a:t>
            </a:r>
          </a:p>
          <a:p>
            <a:pPr marL="171450" indent="-171450">
              <a:buFontTx/>
              <a:buChar char="-"/>
            </a:pPr>
            <a:r>
              <a:rPr lang="fr-FR" dirty="0"/>
              <a:t>Dev : merge </a:t>
            </a:r>
            <a:r>
              <a:rPr lang="fr-FR" dirty="0" err="1"/>
              <a:t>request</a:t>
            </a:r>
            <a:endParaRPr lang="fr-FR" dirty="0"/>
          </a:p>
          <a:p>
            <a:pPr marL="171450" indent="-171450">
              <a:buFontTx/>
              <a:buChar char="-"/>
            </a:pPr>
            <a:r>
              <a:rPr lang="fr-FR" dirty="0"/>
              <a:t>Designer : ce qu’il est possible de faire, plus simple, </a:t>
            </a:r>
            <a:r>
              <a:rPr lang="fr-FR" dirty="0" err="1"/>
              <a:t>etc</a:t>
            </a:r>
            <a:endParaRPr lang="fr-FR" dirty="0"/>
          </a:p>
          <a:p>
            <a:pPr marL="171450" indent="-171450">
              <a:buFontTx/>
              <a:buChar char="-"/>
            </a:pPr>
            <a:r>
              <a:rPr lang="fr-FR" dirty="0"/>
              <a:t>Chef de projet : comptes rendus</a:t>
            </a:r>
          </a:p>
          <a:p>
            <a:pPr marL="171450" indent="-171450">
              <a:buFontTx/>
              <a:buChar char="-"/>
            </a:pPr>
            <a:endParaRPr lang="fr-FR" dirty="0"/>
          </a:p>
          <a:p>
            <a:pPr marL="0" indent="0">
              <a:buFontTx/>
              <a:buNone/>
            </a:pPr>
            <a:r>
              <a:rPr lang="fr-FR" dirty="0"/>
              <a:t>Interface polyvalent et indispensable entre les différents acteurs du projet</a:t>
            </a:r>
          </a:p>
          <a:p>
            <a:pPr marL="0" indent="0">
              <a:buFontTx/>
              <a:buNone/>
            </a:pPr>
            <a:endParaRPr lang="fr-FR" dirty="0"/>
          </a:p>
          <a:p>
            <a:pPr marL="0" indent="0">
              <a:buFontTx/>
              <a:buNone/>
            </a:pPr>
            <a:r>
              <a:rPr lang="fr-FR" dirty="0"/>
              <a:t>Ce qui m’amène au métier de Lead dev.</a:t>
            </a:r>
          </a:p>
          <a:p>
            <a:pPr marL="0" indent="0">
              <a:buFontTx/>
              <a:buNone/>
            </a:pPr>
            <a:r>
              <a:rPr lang="fr-FR" dirty="0"/>
              <a:t>Le lead dev c’est celui qui doit à la fois maitriser le front et le back.</a:t>
            </a:r>
          </a:p>
          <a:p>
            <a:pPr marL="0" indent="0">
              <a:buFontTx/>
              <a:buNone/>
            </a:pPr>
            <a:r>
              <a:rPr lang="fr-FR" dirty="0"/>
              <a:t>Mais il a aussi un rôle pédagogique, stratégique et managérial.</a:t>
            </a:r>
          </a:p>
          <a:p>
            <a:pPr marL="0" indent="0">
              <a:buFontTx/>
              <a:buNone/>
            </a:pPr>
            <a:r>
              <a:rPr lang="fr-FR" dirty="0"/>
              <a:t>Il doit savoir analyser les besoins du client pour établie le cahier des charges et rédiger les </a:t>
            </a:r>
            <a:r>
              <a:rPr lang="fr-FR" dirty="0" err="1"/>
              <a:t>spec</a:t>
            </a:r>
            <a:r>
              <a:rPr lang="fr-FR" dirty="0"/>
              <a:t> techniques.</a:t>
            </a:r>
          </a:p>
          <a:p>
            <a:pPr marL="0" indent="0">
              <a:buFontTx/>
              <a:buNone/>
            </a:pPr>
            <a:r>
              <a:rPr lang="fr-FR" dirty="0"/>
              <a:t>Il dirigera alors les équipes sur les techno les plus adaptées au projet</a:t>
            </a:r>
          </a:p>
          <a:p>
            <a:pPr marL="0" indent="0">
              <a:buFontTx/>
              <a:buNone/>
            </a:pPr>
            <a:r>
              <a:rPr lang="fr-FR" dirty="0"/>
              <a:t>Il aura un rôle décisionnel important.</a:t>
            </a:r>
          </a:p>
          <a:p>
            <a:pPr marL="0" indent="0">
              <a:buFontTx/>
              <a:buNone/>
            </a:pPr>
            <a:r>
              <a:rPr lang="fr-FR" dirty="0"/>
              <a:t>Le rôle de lead dev est pour moi la suite logique de mon évolution en tant que dev </a:t>
            </a:r>
            <a:r>
              <a:rPr lang="fr-FR" dirty="0" err="1"/>
              <a:t>fullstack</a:t>
            </a: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44</a:t>
            </a:fld>
            <a:endParaRPr lang="fr-FR"/>
          </a:p>
        </p:txBody>
      </p:sp>
    </p:spTree>
    <p:extLst>
      <p:ext uri="{BB962C8B-B14F-4D97-AF65-F5344CB8AC3E}">
        <p14:creationId xmlns:p14="http://schemas.microsoft.com/office/powerpoint/2010/main" val="2721017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Aujourd’hui, Je suis (clic) en CDI chez Amiltone, j’ai commencé lundi.</a:t>
            </a:r>
            <a:br>
              <a:rPr lang="fr-FR" dirty="0"/>
            </a:br>
            <a:r>
              <a:rPr lang="fr-FR" dirty="0"/>
              <a:t>(clic) Consultant chez Ibiza Software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45</a:t>
            </a:fld>
            <a:endParaRPr lang="fr-FR"/>
          </a:p>
        </p:txBody>
      </p:sp>
    </p:spTree>
    <p:extLst>
      <p:ext uri="{BB962C8B-B14F-4D97-AF65-F5344CB8AC3E}">
        <p14:creationId xmlns:p14="http://schemas.microsoft.com/office/powerpoint/2010/main" val="4470921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46</a:t>
            </a:fld>
            <a:endParaRPr lang="fr-FR"/>
          </a:p>
        </p:txBody>
      </p:sp>
    </p:spTree>
    <p:extLst>
      <p:ext uri="{BB962C8B-B14F-4D97-AF65-F5344CB8AC3E}">
        <p14:creationId xmlns:p14="http://schemas.microsoft.com/office/powerpoint/2010/main" val="2921688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Data Factory </a:t>
            </a:r>
          </a:p>
          <a:p>
            <a:endParaRPr lang="fr-FR" dirty="0"/>
          </a:p>
          <a:p>
            <a:r>
              <a:rPr lang="fr-FR" b="1" dirty="0"/>
              <a:t>Réponds à une problématique commune à de nombreux clients d’Amiltone : Comment gérer leur données ?</a:t>
            </a:r>
          </a:p>
          <a:p>
            <a:endParaRPr lang="fr-FR" b="1" dirty="0"/>
          </a:p>
          <a:p>
            <a:r>
              <a:rPr lang="fr-FR" b="1" dirty="0"/>
              <a:t>Comprendre l’activité du client </a:t>
            </a:r>
            <a:r>
              <a:rPr lang="fr-FR" dirty="0"/>
              <a:t>pour extraire les données et les consolider dans un datawarehouse</a:t>
            </a:r>
          </a:p>
          <a:p>
            <a:endParaRPr lang="fr-FR" dirty="0"/>
          </a:p>
          <a:p>
            <a:r>
              <a:rPr lang="fr-FR" dirty="0"/>
              <a:t>Offre aussi des services de surveillances de logs serveurs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7</a:t>
            </a:fld>
            <a:endParaRPr lang="fr-FR"/>
          </a:p>
        </p:txBody>
      </p:sp>
    </p:spTree>
    <p:extLst>
      <p:ext uri="{BB962C8B-B14F-4D97-AF65-F5344CB8AC3E}">
        <p14:creationId xmlns:p14="http://schemas.microsoft.com/office/powerpoint/2010/main" val="1690658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Pierre angulaire de l’offre globale d’Amiltone qui va permettre de relier toutes les briques d’un système d’information grâce au développement de backends</a:t>
            </a:r>
          </a:p>
          <a:p>
            <a:endParaRPr lang="fr-FR" dirty="0"/>
          </a:p>
          <a:p>
            <a:r>
              <a:rPr lang="fr-FR" dirty="0"/>
              <a:t>De nombreux langages, </a:t>
            </a:r>
            <a:r>
              <a:rPr lang="fr-FR" b="1" dirty="0"/>
              <a:t>mais aussi de nombreux </a:t>
            </a:r>
            <a:r>
              <a:rPr lang="fr-FR" b="1" dirty="0" err="1"/>
              <a:t>frameworks</a:t>
            </a:r>
            <a:r>
              <a:rPr lang="fr-FR" b="1" dirty="0"/>
              <a:t> </a:t>
            </a:r>
            <a:r>
              <a:rPr lang="fr-FR" dirty="0"/>
              <a:t>(</a:t>
            </a:r>
            <a:r>
              <a:rPr lang="fr-FR" dirty="0" err="1"/>
              <a:t>react</a:t>
            </a:r>
            <a:r>
              <a:rPr lang="fr-FR" dirty="0"/>
              <a:t>, </a:t>
            </a:r>
            <a:r>
              <a:rPr lang="fr-FR" dirty="0" err="1"/>
              <a:t>angular</a:t>
            </a:r>
            <a:r>
              <a:rPr lang="fr-FR" dirty="0"/>
              <a:t>, </a:t>
            </a:r>
            <a:r>
              <a:rPr lang="fr-FR" dirty="0" err="1"/>
              <a:t>symphony</a:t>
            </a:r>
            <a:r>
              <a:rPr lang="fr-FR" dirty="0"/>
              <a:t>, </a:t>
            </a:r>
            <a:r>
              <a:rPr lang="fr-FR" dirty="0" err="1"/>
              <a:t>etc</a:t>
            </a:r>
            <a:r>
              <a:rPr lang="fr-FR" dirty="0"/>
              <a:t>)</a:t>
            </a:r>
          </a:p>
          <a:p>
            <a:endParaRPr lang="fr-FR" dirty="0"/>
          </a:p>
          <a:p>
            <a:r>
              <a:rPr lang="fr-FR" dirty="0"/>
              <a:t>Conception d’APIs, mais aussi d’interface web</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8</a:t>
            </a:fld>
            <a:endParaRPr lang="fr-FR"/>
          </a:p>
        </p:txBody>
      </p:sp>
    </p:spTree>
    <p:extLst>
      <p:ext uri="{BB962C8B-B14F-4D97-AF65-F5344CB8AC3E}">
        <p14:creationId xmlns:p14="http://schemas.microsoft.com/office/powerpoint/2010/main" val="1257749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vous présenter le contexte du projet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10</a:t>
            </a:fld>
            <a:endParaRPr lang="fr-FR"/>
          </a:p>
        </p:txBody>
      </p:sp>
    </p:spTree>
    <p:extLst>
      <p:ext uri="{BB962C8B-B14F-4D97-AF65-F5344CB8AC3E}">
        <p14:creationId xmlns:p14="http://schemas.microsoft.com/office/powerpoint/2010/main" val="2846337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Centraliser la communication interne de l’entreprise : La communication se faisait par mail ou par post teams</a:t>
            </a:r>
          </a:p>
          <a:p>
            <a:endParaRPr lang="fr-FR" dirty="0"/>
          </a:p>
          <a:p>
            <a:r>
              <a:rPr lang="fr-FR" dirty="0"/>
              <a:t>Applications mobile iOS (Swift) et Android (</a:t>
            </a:r>
            <a:r>
              <a:rPr lang="fr-FR" dirty="0" err="1"/>
              <a:t>kotlin</a:t>
            </a:r>
            <a:r>
              <a:rPr lang="fr-FR" dirty="0"/>
              <a:t>) et site web (codé en Angular) reprenant les mêmes fonctionnalités que les apps mobiles</a:t>
            </a:r>
          </a:p>
          <a:p>
            <a:endParaRPr lang="fr-FR" dirty="0"/>
          </a:p>
          <a:p>
            <a:r>
              <a:rPr lang="fr-FR" dirty="0"/>
              <a:t>Dispose d’un backoffice admin pour ajouter du contenu sur la plateforme</a:t>
            </a:r>
          </a:p>
          <a:p>
            <a:endParaRPr lang="fr-FR" dirty="0"/>
          </a:p>
          <a:p>
            <a:r>
              <a:rPr lang="fr-FR" dirty="0"/>
              <a:t>La première version est en production </a:t>
            </a:r>
            <a:r>
              <a:rPr lang="fr-FR" b="1" dirty="0"/>
              <a:t>et est maintenant utilisée pour la communication interne de l’entreprise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11</a:t>
            </a:fld>
            <a:endParaRPr lang="fr-FR"/>
          </a:p>
        </p:txBody>
      </p:sp>
    </p:spTree>
    <p:extLst>
      <p:ext uri="{BB962C8B-B14F-4D97-AF65-F5344CB8AC3E}">
        <p14:creationId xmlns:p14="http://schemas.microsoft.com/office/powerpoint/2010/main" val="2507909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Dire que les équipes ont beaucoup changé pendant mes 2 ans d’alternance </a:t>
            </a:r>
            <a:r>
              <a:rPr lang="fr-FR" dirty="0"/>
              <a:t>:</a:t>
            </a:r>
          </a:p>
          <a:p>
            <a:pPr marL="171450" indent="-171450">
              <a:buFontTx/>
              <a:buChar char="-"/>
            </a:pPr>
            <a:r>
              <a:rPr lang="fr-FR" dirty="0"/>
              <a:t>D’abord 3 sur le projet, un iOS, un </a:t>
            </a:r>
            <a:r>
              <a:rPr lang="fr-FR" dirty="0" err="1"/>
              <a:t>android</a:t>
            </a:r>
            <a:r>
              <a:rPr lang="fr-FR" dirty="0"/>
              <a:t> et moi en web</a:t>
            </a:r>
          </a:p>
          <a:p>
            <a:pPr marL="171450" indent="-171450">
              <a:buFontTx/>
              <a:buChar char="-"/>
            </a:pPr>
            <a:r>
              <a:rPr lang="fr-FR" dirty="0"/>
              <a:t>Ensuite moi tout seul sur le web après les apps mobiles terminées et le backoffice déployés</a:t>
            </a:r>
          </a:p>
          <a:p>
            <a:pPr marL="171450" indent="-171450">
              <a:buFontTx/>
              <a:buChar char="-"/>
            </a:pPr>
            <a:r>
              <a:rPr lang="fr-FR" dirty="0"/>
              <a:t>Depuis le backend en micro-services, 3 personnes sur le web</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12</a:t>
            </a:fld>
            <a:endParaRPr lang="fr-FR"/>
          </a:p>
        </p:txBody>
      </p:sp>
    </p:spTree>
    <p:extLst>
      <p:ext uri="{BB962C8B-B14F-4D97-AF65-F5344CB8AC3E}">
        <p14:creationId xmlns:p14="http://schemas.microsoft.com/office/powerpoint/2010/main" val="5873253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5.emf"/></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Disposition personnalisé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904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1_Disposition personnalisée">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B87B01-B442-4BA9-8BAB-45EC1EA0368A}"/>
              </a:ext>
            </a:extLst>
          </p:cNvPr>
          <p:cNvSpPr/>
          <p:nvPr userDrawn="1"/>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Ellipse 4">
            <a:extLst>
              <a:ext uri="{FF2B5EF4-FFF2-40B4-BE49-F238E27FC236}">
                <a16:creationId xmlns:a16="http://schemas.microsoft.com/office/drawing/2014/main" id="{E9C1067C-4529-3741-86FE-E28D8F0E6828}"/>
              </a:ext>
            </a:extLst>
          </p:cNvPr>
          <p:cNvSpPr/>
          <p:nvPr userDrawn="1"/>
        </p:nvSpPr>
        <p:spPr>
          <a:xfrm>
            <a:off x="130566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Ellipse 6">
            <a:extLst>
              <a:ext uri="{FF2B5EF4-FFF2-40B4-BE49-F238E27FC236}">
                <a16:creationId xmlns:a16="http://schemas.microsoft.com/office/drawing/2014/main" id="{D024E358-CDEC-524F-B0DA-A566BE3EA46D}"/>
              </a:ext>
            </a:extLst>
          </p:cNvPr>
          <p:cNvSpPr/>
          <p:nvPr userDrawn="1"/>
        </p:nvSpPr>
        <p:spPr>
          <a:xfrm>
            <a:off x="400441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Ellipse 8">
            <a:extLst>
              <a:ext uri="{FF2B5EF4-FFF2-40B4-BE49-F238E27FC236}">
                <a16:creationId xmlns:a16="http://schemas.microsoft.com/office/drawing/2014/main" id="{B3CC7DC0-ECD5-ED48-8295-E8D32FA97EFB}"/>
              </a:ext>
            </a:extLst>
          </p:cNvPr>
          <p:cNvSpPr/>
          <p:nvPr userDrawn="1"/>
        </p:nvSpPr>
        <p:spPr>
          <a:xfrm>
            <a:off x="670316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Ellipse 10">
            <a:extLst>
              <a:ext uri="{FF2B5EF4-FFF2-40B4-BE49-F238E27FC236}">
                <a16:creationId xmlns:a16="http://schemas.microsoft.com/office/drawing/2014/main" id="{F72AF83A-6EB5-1045-AFF8-5EDB6F70AC16}"/>
              </a:ext>
            </a:extLst>
          </p:cNvPr>
          <p:cNvSpPr/>
          <p:nvPr userDrawn="1"/>
        </p:nvSpPr>
        <p:spPr>
          <a:xfrm>
            <a:off x="940191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287768820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8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D51EEDC8-A83F-9046-B2E7-B917D45AED5E}"/>
              </a:ext>
            </a:extLst>
          </p:cNvPr>
          <p:cNvSpPr>
            <a:spLocks noGrp="1"/>
          </p:cNvSpPr>
          <p:nvPr>
            <p:ph type="ctrTitle" hasCustomPrompt="1"/>
          </p:nvPr>
        </p:nvSpPr>
        <p:spPr>
          <a:xfrm>
            <a:off x="567558" y="509753"/>
            <a:ext cx="4907267"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07D3825D-0F0C-BF45-B05A-756C4DD04C9C}"/>
              </a:ext>
            </a:extLst>
          </p:cNvPr>
          <p:cNvSpPr>
            <a:spLocks noGrp="1"/>
          </p:cNvSpPr>
          <p:nvPr>
            <p:ph type="subTitle" idx="1"/>
          </p:nvPr>
        </p:nvSpPr>
        <p:spPr>
          <a:xfrm>
            <a:off x="609598" y="1409673"/>
            <a:ext cx="8997389" cy="387724"/>
          </a:xfrm>
          <a:prstGeom prst="rect">
            <a:avLst/>
          </a:prstGeom>
        </p:spPr>
        <p:txBody>
          <a:bodyPr>
            <a:normAutofit/>
          </a:bodyPr>
          <a:lstStyle>
            <a:lvl1pPr>
              <a:defRPr b="0"/>
            </a:lvl1pPr>
          </a:lstStyle>
          <a:p>
            <a:pPr algn="l"/>
            <a:r>
              <a:rPr lang="fr-FR" sz="1200" dirty="0">
                <a:solidFill>
                  <a:srgbClr val="C2C1C2"/>
                </a:solidFill>
                <a:latin typeface="Lato" panose="020F0502020204030203" pitchFamily="34" charset="0"/>
                <a:cs typeface="Lato" panose="020F0502020204030203" pitchFamily="34" charset="0"/>
              </a:rPr>
              <a:t>Soucieux du respect des bonnes pratiques, nous nous assurons de remettre à nos client un code 100% normalisé. </a:t>
            </a:r>
          </a:p>
        </p:txBody>
      </p:sp>
      <p:sp>
        <p:nvSpPr>
          <p:cNvPr id="5" name="Rectangle 4">
            <a:extLst>
              <a:ext uri="{FF2B5EF4-FFF2-40B4-BE49-F238E27FC236}">
                <a16:creationId xmlns:a16="http://schemas.microsoft.com/office/drawing/2014/main" id="{21EC457B-983E-854B-B43C-4BD05ECD0CAE}"/>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7" name="Groupe 6">
            <a:extLst>
              <a:ext uri="{FF2B5EF4-FFF2-40B4-BE49-F238E27FC236}">
                <a16:creationId xmlns:a16="http://schemas.microsoft.com/office/drawing/2014/main" id="{24F20E8F-52E5-AF44-AB48-2457D3BD0CEA}"/>
              </a:ext>
            </a:extLst>
          </p:cNvPr>
          <p:cNvGrpSpPr/>
          <p:nvPr userDrawn="1"/>
        </p:nvGrpSpPr>
        <p:grpSpPr>
          <a:xfrm>
            <a:off x="1211564" y="3116183"/>
            <a:ext cx="1645936" cy="955406"/>
            <a:chOff x="4036741" y="2349287"/>
            <a:chExt cx="1645935" cy="955406"/>
          </a:xfrm>
        </p:grpSpPr>
        <p:sp>
          <p:nvSpPr>
            <p:cNvPr id="8" name="Rectangle 7">
              <a:extLst>
                <a:ext uri="{FF2B5EF4-FFF2-40B4-BE49-F238E27FC236}">
                  <a16:creationId xmlns:a16="http://schemas.microsoft.com/office/drawing/2014/main" id="{3C7AEC2F-D27C-2946-9368-A4A5A5183E67}"/>
                </a:ext>
              </a:extLst>
            </p:cNvPr>
            <p:cNvSpPr/>
            <p:nvPr/>
          </p:nvSpPr>
          <p:spPr>
            <a:xfrm>
              <a:off x="4036741" y="2349287"/>
              <a:ext cx="1645935" cy="747132"/>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riangle rectangle 8">
              <a:extLst>
                <a:ext uri="{FF2B5EF4-FFF2-40B4-BE49-F238E27FC236}">
                  <a16:creationId xmlns:a16="http://schemas.microsoft.com/office/drawing/2014/main" id="{79370348-7404-6D47-B913-89DCEC48898C}"/>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1" name="Connecteur droit 10">
            <a:extLst>
              <a:ext uri="{FF2B5EF4-FFF2-40B4-BE49-F238E27FC236}">
                <a16:creationId xmlns:a16="http://schemas.microsoft.com/office/drawing/2014/main" id="{E734DA71-E692-6142-8E7B-ECA190636293}"/>
              </a:ext>
            </a:extLst>
          </p:cNvPr>
          <p:cNvCxnSpPr>
            <a:cxnSpLocks/>
          </p:cNvCxnSpPr>
          <p:nvPr userDrawn="1"/>
        </p:nvCxnSpPr>
        <p:spPr>
          <a:xfrm>
            <a:off x="1221397" y="4194048"/>
            <a:ext cx="0" cy="123335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2" name="Titre 1">
            <a:extLst>
              <a:ext uri="{FF2B5EF4-FFF2-40B4-BE49-F238E27FC236}">
                <a16:creationId xmlns:a16="http://schemas.microsoft.com/office/drawing/2014/main" id="{03597B5E-E9EA-0D4B-91FE-1955B694A4A5}"/>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4" name="Connecteur droit 13">
            <a:extLst>
              <a:ext uri="{FF2B5EF4-FFF2-40B4-BE49-F238E27FC236}">
                <a16:creationId xmlns:a16="http://schemas.microsoft.com/office/drawing/2014/main" id="{363043D8-99F7-5040-9BF2-0C2CD4965188}"/>
              </a:ext>
            </a:extLst>
          </p:cNvPr>
          <p:cNvCxnSpPr>
            <a:cxnSpLocks/>
          </p:cNvCxnSpPr>
          <p:nvPr userDrawn="1"/>
        </p:nvCxnSpPr>
        <p:spPr>
          <a:xfrm>
            <a:off x="3158661" y="3002567"/>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985032FF-013F-7C45-A52D-03916775B001}"/>
              </a:ext>
            </a:extLst>
          </p:cNvPr>
          <p:cNvSpPr txBox="1">
            <a:spLocks/>
          </p:cNvSpPr>
          <p:nvPr userDrawn="1"/>
        </p:nvSpPr>
        <p:spPr>
          <a:xfrm>
            <a:off x="2864332"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17" name="Image 16">
            <a:extLst>
              <a:ext uri="{FF2B5EF4-FFF2-40B4-BE49-F238E27FC236}">
                <a16:creationId xmlns:a16="http://schemas.microsoft.com/office/drawing/2014/main" id="{02F6DED4-77C6-2042-A7EA-606992BB817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2751161" y="1924253"/>
            <a:ext cx="815632" cy="1052047"/>
          </a:xfrm>
          <a:prstGeom prst="rect">
            <a:avLst/>
          </a:prstGeom>
        </p:spPr>
      </p:pic>
      <p:cxnSp>
        <p:nvCxnSpPr>
          <p:cNvPr id="18" name="Connecteur droit 17">
            <a:extLst>
              <a:ext uri="{FF2B5EF4-FFF2-40B4-BE49-F238E27FC236}">
                <a16:creationId xmlns:a16="http://schemas.microsoft.com/office/drawing/2014/main" id="{46F4B5A6-21F0-7D41-9474-C34B4361A674}"/>
              </a:ext>
            </a:extLst>
          </p:cNvPr>
          <p:cNvCxnSpPr>
            <a:cxnSpLocks/>
          </p:cNvCxnSpPr>
          <p:nvPr userDrawn="1"/>
        </p:nvCxnSpPr>
        <p:spPr>
          <a:xfrm>
            <a:off x="4955052" y="2976300"/>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9" name="Titre 1">
            <a:extLst>
              <a:ext uri="{FF2B5EF4-FFF2-40B4-BE49-F238E27FC236}">
                <a16:creationId xmlns:a16="http://schemas.microsoft.com/office/drawing/2014/main" id="{5836F209-6C3B-D041-8CEE-BFD953C57A15}"/>
              </a:ext>
            </a:extLst>
          </p:cNvPr>
          <p:cNvSpPr txBox="1">
            <a:spLocks/>
          </p:cNvSpPr>
          <p:nvPr userDrawn="1"/>
        </p:nvSpPr>
        <p:spPr>
          <a:xfrm>
            <a:off x="4665806"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sp>
        <p:nvSpPr>
          <p:cNvPr id="20" name="Larme 19">
            <a:extLst>
              <a:ext uri="{FF2B5EF4-FFF2-40B4-BE49-F238E27FC236}">
                <a16:creationId xmlns:a16="http://schemas.microsoft.com/office/drawing/2014/main" id="{6FAE440A-B447-D142-A6BC-2F2A9902E2B3}"/>
              </a:ext>
            </a:extLst>
          </p:cNvPr>
          <p:cNvSpPr/>
          <p:nvPr userDrawn="1"/>
        </p:nvSpPr>
        <p:spPr>
          <a:xfrm rot="8100000">
            <a:off x="4493560" y="2316212"/>
            <a:ext cx="922984" cy="922984"/>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2" name="Groupe 21">
            <a:extLst>
              <a:ext uri="{FF2B5EF4-FFF2-40B4-BE49-F238E27FC236}">
                <a16:creationId xmlns:a16="http://schemas.microsoft.com/office/drawing/2014/main" id="{CC109104-F73B-1B45-9BC0-51E1CA153195}"/>
              </a:ext>
            </a:extLst>
          </p:cNvPr>
          <p:cNvGrpSpPr/>
          <p:nvPr userDrawn="1"/>
        </p:nvGrpSpPr>
        <p:grpSpPr>
          <a:xfrm>
            <a:off x="3606266" y="3738412"/>
            <a:ext cx="2663657" cy="392262"/>
            <a:chOff x="4110148" y="3738412"/>
            <a:chExt cx="2663657" cy="392262"/>
          </a:xfrm>
        </p:grpSpPr>
        <p:sp>
          <p:nvSpPr>
            <p:cNvPr id="23" name="Rectangle 22">
              <a:extLst>
                <a:ext uri="{FF2B5EF4-FFF2-40B4-BE49-F238E27FC236}">
                  <a16:creationId xmlns:a16="http://schemas.microsoft.com/office/drawing/2014/main" id="{9D518850-50AE-694A-BF5B-904841413EB4}"/>
                </a:ext>
              </a:extLst>
            </p:cNvPr>
            <p:cNvSpPr/>
            <p:nvPr/>
          </p:nvSpPr>
          <p:spPr>
            <a:xfrm>
              <a:off x="6379417"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Rectangle 23">
              <a:extLst>
                <a:ext uri="{FF2B5EF4-FFF2-40B4-BE49-F238E27FC236}">
                  <a16:creationId xmlns:a16="http://schemas.microsoft.com/office/drawing/2014/main" id="{AE2A8B63-7064-BC44-AE1B-786F5C4D9966}"/>
                </a:ext>
              </a:extLst>
            </p:cNvPr>
            <p:cNvSpPr/>
            <p:nvPr/>
          </p:nvSpPr>
          <p:spPr>
            <a:xfrm>
              <a:off x="4110148"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Rectangle 24">
              <a:extLst>
                <a:ext uri="{FF2B5EF4-FFF2-40B4-BE49-F238E27FC236}">
                  <a16:creationId xmlns:a16="http://schemas.microsoft.com/office/drawing/2014/main" id="{F9DD3AAC-9E43-544B-961C-B879CF9CEF5A}"/>
                </a:ext>
              </a:extLst>
            </p:cNvPr>
            <p:cNvSpPr/>
            <p:nvPr userDrawn="1"/>
          </p:nvSpPr>
          <p:spPr>
            <a:xfrm>
              <a:off x="4271195" y="3738412"/>
              <a:ext cx="2344757"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7" name="Connecteur droit 26">
            <a:extLst>
              <a:ext uri="{FF2B5EF4-FFF2-40B4-BE49-F238E27FC236}">
                <a16:creationId xmlns:a16="http://schemas.microsoft.com/office/drawing/2014/main" id="{68657034-2502-1C40-8DBF-BB1EDF614241}"/>
              </a:ext>
            </a:extLst>
          </p:cNvPr>
          <p:cNvCxnSpPr>
            <a:cxnSpLocks/>
          </p:cNvCxnSpPr>
          <p:nvPr userDrawn="1"/>
        </p:nvCxnSpPr>
        <p:spPr>
          <a:xfrm>
            <a:off x="6759669" y="3185962"/>
            <a:ext cx="0" cy="224421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8" name="Titre 1">
            <a:extLst>
              <a:ext uri="{FF2B5EF4-FFF2-40B4-BE49-F238E27FC236}">
                <a16:creationId xmlns:a16="http://schemas.microsoft.com/office/drawing/2014/main" id="{A3E36DB7-FCED-854A-9296-FE9514102675}"/>
              </a:ext>
            </a:extLst>
          </p:cNvPr>
          <p:cNvSpPr txBox="1">
            <a:spLocks/>
          </p:cNvSpPr>
          <p:nvPr userDrawn="1"/>
        </p:nvSpPr>
        <p:spPr>
          <a:xfrm>
            <a:off x="6467280" y="5512521"/>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29" name="Groupe 28">
            <a:extLst>
              <a:ext uri="{FF2B5EF4-FFF2-40B4-BE49-F238E27FC236}">
                <a16:creationId xmlns:a16="http://schemas.microsoft.com/office/drawing/2014/main" id="{2516A441-551E-2542-93E2-221B93D5808F}"/>
              </a:ext>
            </a:extLst>
          </p:cNvPr>
          <p:cNvGrpSpPr/>
          <p:nvPr userDrawn="1"/>
        </p:nvGrpSpPr>
        <p:grpSpPr>
          <a:xfrm>
            <a:off x="6759669" y="1986354"/>
            <a:ext cx="2886452" cy="1099806"/>
            <a:chOff x="6749835" y="2070908"/>
            <a:chExt cx="2886452" cy="1099806"/>
          </a:xfrm>
        </p:grpSpPr>
        <p:grpSp>
          <p:nvGrpSpPr>
            <p:cNvPr id="30" name="Groupe 29">
              <a:extLst>
                <a:ext uri="{FF2B5EF4-FFF2-40B4-BE49-F238E27FC236}">
                  <a16:creationId xmlns:a16="http://schemas.microsoft.com/office/drawing/2014/main" id="{F3CACF19-661B-7D48-86BC-EEEFC1050232}"/>
                </a:ext>
              </a:extLst>
            </p:cNvPr>
            <p:cNvGrpSpPr/>
            <p:nvPr/>
          </p:nvGrpSpPr>
          <p:grpSpPr>
            <a:xfrm>
              <a:off x="6749835" y="2070908"/>
              <a:ext cx="2886452" cy="1099806"/>
              <a:chOff x="4036739" y="2204887"/>
              <a:chExt cx="2886450" cy="1099806"/>
            </a:xfrm>
          </p:grpSpPr>
          <p:sp>
            <p:nvSpPr>
              <p:cNvPr id="34" name="Rectangle 33">
                <a:extLst>
                  <a:ext uri="{FF2B5EF4-FFF2-40B4-BE49-F238E27FC236}">
                    <a16:creationId xmlns:a16="http://schemas.microsoft.com/office/drawing/2014/main" id="{EDBC96A1-EF2F-3346-A26D-8D4F4847B3F3}"/>
                  </a:ext>
                </a:extLst>
              </p:cNvPr>
              <p:cNvSpPr/>
              <p:nvPr/>
            </p:nvSpPr>
            <p:spPr>
              <a:xfrm>
                <a:off x="4036739" y="2204887"/>
                <a:ext cx="2886450" cy="891531"/>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5" name="Triangle rectangle 34">
                <a:extLst>
                  <a:ext uri="{FF2B5EF4-FFF2-40B4-BE49-F238E27FC236}">
                    <a16:creationId xmlns:a16="http://schemas.microsoft.com/office/drawing/2014/main" id="{768F072A-2A69-204D-8BE2-E3E9F6E4DD40}"/>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32" name="Ellipse 31">
              <a:extLst>
                <a:ext uri="{FF2B5EF4-FFF2-40B4-BE49-F238E27FC236}">
                  <a16:creationId xmlns:a16="http://schemas.microsoft.com/office/drawing/2014/main" id="{B500031A-6FB5-0C43-B446-FB387B62FED2}"/>
                </a:ext>
              </a:extLst>
            </p:cNvPr>
            <p:cNvSpPr/>
            <p:nvPr/>
          </p:nvSpPr>
          <p:spPr>
            <a:xfrm>
              <a:off x="6873955" y="2188314"/>
              <a:ext cx="661952" cy="6619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36" name="Connecteur droit 35">
            <a:extLst>
              <a:ext uri="{FF2B5EF4-FFF2-40B4-BE49-F238E27FC236}">
                <a16:creationId xmlns:a16="http://schemas.microsoft.com/office/drawing/2014/main" id="{1596450E-8D56-5C41-A6DD-8F0CC2D26AB5}"/>
              </a:ext>
            </a:extLst>
          </p:cNvPr>
          <p:cNvCxnSpPr>
            <a:cxnSpLocks/>
            <a:stCxn id="39" idx="2"/>
          </p:cNvCxnSpPr>
          <p:nvPr userDrawn="1"/>
        </p:nvCxnSpPr>
        <p:spPr>
          <a:xfrm>
            <a:off x="8518295" y="3842513"/>
            <a:ext cx="2208" cy="1560001"/>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7" name="Titre 1">
            <a:extLst>
              <a:ext uri="{FF2B5EF4-FFF2-40B4-BE49-F238E27FC236}">
                <a16:creationId xmlns:a16="http://schemas.microsoft.com/office/drawing/2014/main" id="{6FCF4424-BC41-464F-8013-731E9F06E4D4}"/>
              </a:ext>
            </a:extLst>
          </p:cNvPr>
          <p:cNvSpPr txBox="1">
            <a:spLocks/>
          </p:cNvSpPr>
          <p:nvPr userDrawn="1"/>
        </p:nvSpPr>
        <p:spPr>
          <a:xfrm>
            <a:off x="8268754"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39" name="Image 38">
            <a:extLst>
              <a:ext uri="{FF2B5EF4-FFF2-40B4-BE49-F238E27FC236}">
                <a16:creationId xmlns:a16="http://schemas.microsoft.com/office/drawing/2014/main" id="{EF0A1AAB-6EE0-4746-9FBD-BB13F93138A4}"/>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8188095" y="3131313"/>
            <a:ext cx="660400" cy="711200"/>
          </a:xfrm>
          <a:prstGeom prst="rect">
            <a:avLst/>
          </a:prstGeom>
        </p:spPr>
      </p:pic>
      <p:sp>
        <p:nvSpPr>
          <p:cNvPr id="40" name="Titre 1">
            <a:extLst>
              <a:ext uri="{FF2B5EF4-FFF2-40B4-BE49-F238E27FC236}">
                <a16:creationId xmlns:a16="http://schemas.microsoft.com/office/drawing/2014/main" id="{CAFFE971-CA8F-2B48-9B0B-EA989678B6F9}"/>
              </a:ext>
            </a:extLst>
          </p:cNvPr>
          <p:cNvSpPr txBox="1">
            <a:spLocks/>
          </p:cNvSpPr>
          <p:nvPr userDrawn="1"/>
        </p:nvSpPr>
        <p:spPr>
          <a:xfrm>
            <a:off x="10070229"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06</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41" name="Connecteur droit 40">
            <a:extLst>
              <a:ext uri="{FF2B5EF4-FFF2-40B4-BE49-F238E27FC236}">
                <a16:creationId xmlns:a16="http://schemas.microsoft.com/office/drawing/2014/main" id="{2DFDE715-854C-FE43-9D7B-150F9EAE4767}"/>
              </a:ext>
            </a:extLst>
          </p:cNvPr>
          <p:cNvCxnSpPr>
            <a:cxnSpLocks/>
          </p:cNvCxnSpPr>
          <p:nvPr userDrawn="1"/>
        </p:nvCxnSpPr>
        <p:spPr>
          <a:xfrm>
            <a:off x="10321689" y="3292899"/>
            <a:ext cx="0" cy="209604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A90ABA17-FE69-3D43-9D45-D50A44E06862}"/>
              </a:ext>
            </a:extLst>
          </p:cNvPr>
          <p:cNvSpPr/>
          <p:nvPr userDrawn="1"/>
        </p:nvSpPr>
        <p:spPr>
          <a:xfrm>
            <a:off x="9928396" y="2929436"/>
            <a:ext cx="1329692" cy="847560"/>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4" name="Larme 43">
            <a:extLst>
              <a:ext uri="{FF2B5EF4-FFF2-40B4-BE49-F238E27FC236}">
                <a16:creationId xmlns:a16="http://schemas.microsoft.com/office/drawing/2014/main" id="{E288A083-96C9-5B42-BBAF-2617CC97F128}"/>
              </a:ext>
            </a:extLst>
          </p:cNvPr>
          <p:cNvSpPr/>
          <p:nvPr userDrawn="1"/>
        </p:nvSpPr>
        <p:spPr>
          <a:xfrm rot="9431968">
            <a:off x="10929514" y="2581100"/>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695519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9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3A327AC-5208-FA44-8C40-D40E6308CEBE}"/>
              </a:ext>
            </a:extLst>
          </p:cNvPr>
          <p:cNvSpPr/>
          <p:nvPr userDrawn="1"/>
        </p:nvSpPr>
        <p:spPr>
          <a:xfrm>
            <a:off x="269822" y="3178013"/>
            <a:ext cx="11677339" cy="214684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Image 4">
            <a:extLst>
              <a:ext uri="{FF2B5EF4-FFF2-40B4-BE49-F238E27FC236}">
                <a16:creationId xmlns:a16="http://schemas.microsoft.com/office/drawing/2014/main" id="{35ED76D1-2F07-0449-8256-6DFBA515FD4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5" name="Connecteur droit 14">
            <a:extLst>
              <a:ext uri="{FF2B5EF4-FFF2-40B4-BE49-F238E27FC236}">
                <a16:creationId xmlns:a16="http://schemas.microsoft.com/office/drawing/2014/main" id="{C64413E0-6BA9-4A4C-878B-620DAE793A27}"/>
              </a:ext>
            </a:extLst>
          </p:cNvPr>
          <p:cNvCxnSpPr>
            <a:cxnSpLocks/>
          </p:cNvCxnSpPr>
          <p:nvPr userDrawn="1"/>
        </p:nvCxnSpPr>
        <p:spPr>
          <a:xfrm>
            <a:off x="2078210"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677025EF-A86B-D743-9D48-05B89FE590D8}"/>
              </a:ext>
            </a:extLst>
          </p:cNvPr>
          <p:cNvCxnSpPr>
            <a:cxnSpLocks/>
          </p:cNvCxnSpPr>
          <p:nvPr userDrawn="1"/>
        </p:nvCxnSpPr>
        <p:spPr>
          <a:xfrm>
            <a:off x="5864764"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D3DA3059-726E-304A-8EFA-462466838A73}"/>
              </a:ext>
            </a:extLst>
          </p:cNvPr>
          <p:cNvCxnSpPr>
            <a:cxnSpLocks/>
          </p:cNvCxnSpPr>
          <p:nvPr userDrawn="1"/>
        </p:nvCxnSpPr>
        <p:spPr>
          <a:xfrm>
            <a:off x="9589418"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28" name="Sous-titre 2">
            <a:extLst>
              <a:ext uri="{FF2B5EF4-FFF2-40B4-BE49-F238E27FC236}">
                <a16:creationId xmlns:a16="http://schemas.microsoft.com/office/drawing/2014/main" id="{A432428E-ED92-CF41-902A-63E2C5C824F1}"/>
              </a:ext>
            </a:extLst>
          </p:cNvPr>
          <p:cNvSpPr>
            <a:spLocks noGrp="1"/>
          </p:cNvSpPr>
          <p:nvPr>
            <p:ph type="subTitle" idx="1"/>
          </p:nvPr>
        </p:nvSpPr>
        <p:spPr>
          <a:xfrm>
            <a:off x="1998133" y="1463506"/>
            <a:ext cx="7890934" cy="391687"/>
          </a:xfrm>
          <a:prstGeom prst="rect">
            <a:avLst/>
          </a:prstGeom>
        </p:spPr>
        <p:txBody>
          <a:bodyPr>
            <a:normAutofit/>
          </a:bodyPr>
          <a:lstStyle/>
          <a:p>
            <a:r>
              <a:rPr lang="fr-FR" sz="1200" dirty="0">
                <a:solidFill>
                  <a:srgbClr val="C2C1C2"/>
                </a:solidFill>
                <a:latin typeface="Lato Medium" panose="020F0502020204030203" pitchFamily="34" charset="0"/>
                <a:cs typeface="Lato Medium" panose="020F0502020204030203" pitchFamily="34" charset="0"/>
              </a:rPr>
              <a:t>DÉVELOPPEMENT ET MAINTENANCE D’APPLICATIONS CLIENTS LÉGER/LOURD.</a:t>
            </a:r>
          </a:p>
        </p:txBody>
      </p:sp>
      <p:sp>
        <p:nvSpPr>
          <p:cNvPr id="30" name="Titre 16">
            <a:extLst>
              <a:ext uri="{FF2B5EF4-FFF2-40B4-BE49-F238E27FC236}">
                <a16:creationId xmlns:a16="http://schemas.microsoft.com/office/drawing/2014/main" id="{AEB855EA-AF7A-C643-96E1-E1DD15D04AC1}"/>
              </a:ext>
            </a:extLst>
          </p:cNvPr>
          <p:cNvSpPr>
            <a:spLocks noGrp="1"/>
          </p:cNvSpPr>
          <p:nvPr>
            <p:ph type="title" hasCustomPrompt="1"/>
          </p:nvPr>
        </p:nvSpPr>
        <p:spPr>
          <a:xfrm>
            <a:off x="0" y="11680"/>
            <a:ext cx="121920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22523160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0_Disposition personnalisée">
    <p:spTree>
      <p:nvGrpSpPr>
        <p:cNvPr id="1" name=""/>
        <p:cNvGrpSpPr/>
        <p:nvPr/>
      </p:nvGrpSpPr>
      <p:grpSpPr>
        <a:xfrm>
          <a:off x="0" y="0"/>
          <a:ext cx="0" cy="0"/>
          <a:chOff x="0" y="0"/>
          <a:chExt cx="0" cy="0"/>
        </a:xfrm>
      </p:grpSpPr>
      <p:sp>
        <p:nvSpPr>
          <p:cNvPr id="4" name="Sous-titre 2">
            <a:extLst>
              <a:ext uri="{FF2B5EF4-FFF2-40B4-BE49-F238E27FC236}">
                <a16:creationId xmlns:a16="http://schemas.microsoft.com/office/drawing/2014/main" id="{42464F7B-1F37-6946-9FB8-F69E79CA9E30}"/>
              </a:ext>
            </a:extLst>
          </p:cNvPr>
          <p:cNvSpPr>
            <a:spLocks noGrp="1"/>
          </p:cNvSpPr>
          <p:nvPr>
            <p:ph type="subTitle" idx="1"/>
          </p:nvPr>
        </p:nvSpPr>
        <p:spPr>
          <a:xfrm>
            <a:off x="1998133" y="1547914"/>
            <a:ext cx="7890934" cy="958685"/>
          </a:xfrm>
          <a:prstGeom prst="rect">
            <a:avLst/>
          </a:prstGeom>
        </p:spPr>
        <p:txBody>
          <a:bodyPr>
            <a:normAutofit/>
          </a:bodyPr>
          <a:lstStyle/>
          <a:p>
            <a:r>
              <a:rPr lang="fr-FR" sz="1200" dirty="0">
                <a:solidFill>
                  <a:srgbClr val="C2C1C2"/>
                </a:solidFill>
                <a:latin typeface="Lato Medium" panose="020F0502020204030203" pitchFamily="34" charset="0"/>
                <a:cs typeface="Lato Medium" panose="020F0502020204030203" pitchFamily="34" charset="0"/>
              </a:rPr>
              <a:t>DÉVELOPPEMENT ET MAINTENANCE D’APPLICATIONS MOBILE NATIVES.</a:t>
            </a:r>
          </a:p>
        </p:txBody>
      </p:sp>
      <p:sp>
        <p:nvSpPr>
          <p:cNvPr id="5" name="Rectangle 4">
            <a:extLst>
              <a:ext uri="{FF2B5EF4-FFF2-40B4-BE49-F238E27FC236}">
                <a16:creationId xmlns:a16="http://schemas.microsoft.com/office/drawing/2014/main" id="{99C0D7F9-1485-CD41-A29A-B4A2EF12D521}"/>
              </a:ext>
            </a:extLst>
          </p:cNvPr>
          <p:cNvSpPr/>
          <p:nvPr userDrawn="1"/>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7E79640D-2635-8F4A-9D56-41D5A3DE184A}"/>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6" name="Connecteur droit 15">
            <a:extLst>
              <a:ext uri="{FF2B5EF4-FFF2-40B4-BE49-F238E27FC236}">
                <a16:creationId xmlns:a16="http://schemas.microsoft.com/office/drawing/2014/main" id="{AF937A9F-9850-8F41-B40A-0E30F22A9B33}"/>
              </a:ext>
            </a:extLst>
          </p:cNvPr>
          <p:cNvCxnSpPr>
            <a:cxnSpLocks/>
          </p:cNvCxnSpPr>
          <p:nvPr userDrawn="1"/>
        </p:nvCxnSpPr>
        <p:spPr>
          <a:xfrm>
            <a:off x="2113379" y="5112036"/>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2FB27C52-DDFF-EB49-883A-6D02B17AEAFE}"/>
              </a:ext>
            </a:extLst>
          </p:cNvPr>
          <p:cNvCxnSpPr>
            <a:cxnSpLocks/>
          </p:cNvCxnSpPr>
          <p:nvPr userDrawn="1"/>
        </p:nvCxnSpPr>
        <p:spPr>
          <a:xfrm>
            <a:off x="5882530" y="509746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1535135-0A40-BB46-A75A-A391908979B0}"/>
              </a:ext>
            </a:extLst>
          </p:cNvPr>
          <p:cNvCxnSpPr>
            <a:cxnSpLocks/>
          </p:cNvCxnSpPr>
          <p:nvPr userDrawn="1"/>
        </p:nvCxnSpPr>
        <p:spPr>
          <a:xfrm>
            <a:off x="9619036" y="5092314"/>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19" name="Titre 16">
            <a:extLst>
              <a:ext uri="{FF2B5EF4-FFF2-40B4-BE49-F238E27FC236}">
                <a16:creationId xmlns:a16="http://schemas.microsoft.com/office/drawing/2014/main" id="{6B32303D-4941-5C42-909F-74D5AFADFD78}"/>
              </a:ext>
            </a:extLst>
          </p:cNvPr>
          <p:cNvSpPr>
            <a:spLocks noGrp="1"/>
          </p:cNvSpPr>
          <p:nvPr>
            <p:ph type="title" hasCustomPrompt="1"/>
          </p:nvPr>
        </p:nvSpPr>
        <p:spPr>
          <a:xfrm>
            <a:off x="0" y="222351"/>
            <a:ext cx="121920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965384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C5B425C-6587-8E4D-8CEF-92DD47D060D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5999" y="0"/>
            <a:ext cx="6181725" cy="6858000"/>
          </a:xfrm>
          <a:prstGeom prst="rect">
            <a:avLst/>
          </a:prstGeom>
        </p:spPr>
      </p:pic>
      <p:sp>
        <p:nvSpPr>
          <p:cNvPr id="4" name="Ellipse 3">
            <a:extLst>
              <a:ext uri="{FF2B5EF4-FFF2-40B4-BE49-F238E27FC236}">
                <a16:creationId xmlns:a16="http://schemas.microsoft.com/office/drawing/2014/main" id="{E77217DA-0242-AA48-B959-AACF26367071}"/>
              </a:ext>
            </a:extLst>
          </p:cNvPr>
          <p:cNvSpPr/>
          <p:nvPr userDrawn="1"/>
        </p:nvSpPr>
        <p:spPr>
          <a:xfrm>
            <a:off x="2305786" y="725374"/>
            <a:ext cx="1484428" cy="1484426"/>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Ellipse 4">
            <a:extLst>
              <a:ext uri="{FF2B5EF4-FFF2-40B4-BE49-F238E27FC236}">
                <a16:creationId xmlns:a16="http://schemas.microsoft.com/office/drawing/2014/main" id="{E651AC57-525D-9147-91DC-B20BA3E9649A}"/>
              </a:ext>
            </a:extLst>
          </p:cNvPr>
          <p:cNvSpPr/>
          <p:nvPr userDrawn="1"/>
        </p:nvSpPr>
        <p:spPr>
          <a:xfrm>
            <a:off x="8401787" y="725374"/>
            <a:ext cx="1484428" cy="1484426"/>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Sous-titre 2">
            <a:extLst>
              <a:ext uri="{FF2B5EF4-FFF2-40B4-BE49-F238E27FC236}">
                <a16:creationId xmlns:a16="http://schemas.microsoft.com/office/drawing/2014/main" id="{3F5DD308-E8E8-6742-BC67-D2DD62C6A11C}"/>
              </a:ext>
            </a:extLst>
          </p:cNvPr>
          <p:cNvSpPr>
            <a:spLocks noGrp="1"/>
          </p:cNvSpPr>
          <p:nvPr>
            <p:ph type="subTitle" idx="1"/>
          </p:nvPr>
        </p:nvSpPr>
        <p:spPr>
          <a:xfrm>
            <a:off x="1196340" y="3491834"/>
            <a:ext cx="3703320" cy="957337"/>
          </a:xfrm>
          <a:prstGeom prst="rect">
            <a:avLst/>
          </a:prstGeom>
        </p:spPr>
        <p:txBody>
          <a:bodyPr>
            <a:normAutofit/>
          </a:bodyPr>
          <a:lstStyle/>
          <a:p>
            <a:pPr>
              <a:lnSpc>
                <a:spcPct val="100000"/>
              </a:lnSpc>
            </a:pPr>
            <a:r>
              <a:rPr lang="fr-FR" sz="1200" dirty="0" err="1">
                <a:solidFill>
                  <a:srgbClr val="C2C1C2"/>
                </a:solidFill>
                <a:latin typeface="Lato Light" panose="020F0402020204030203" pitchFamily="34" charset="0"/>
                <a:cs typeface="Lato Light" panose="020F0402020204030203" pitchFamily="34" charset="0"/>
              </a:rPr>
              <a:t>Lorem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ipsum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dolor</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sit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amet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consectetur</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adipiscing</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elit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Mauris</a:t>
            </a:r>
            <a:r>
              <a:rPr lang="fr-FR" sz="1200" dirty="0">
                <a:solidFill>
                  <a:srgbClr val="C2C1C2"/>
                </a:solidFill>
                <a:latin typeface="Lato Light" panose="020F0402020204030203" pitchFamily="34" charset="0"/>
                <a:cs typeface="Lato Light" panose="020F0402020204030203" pitchFamily="34" charset="0"/>
              </a:rPr>
              <a:t> vitae </a:t>
            </a:r>
            <a:r>
              <a:rPr lang="fr-FR" sz="1200" dirty="0" err="1">
                <a:solidFill>
                  <a:srgbClr val="C2C1C2"/>
                </a:solidFill>
                <a:latin typeface="Lato Light" panose="020F0402020204030203" pitchFamily="34" charset="0"/>
                <a:cs typeface="Lato Light" panose="020F0402020204030203" pitchFamily="34" charset="0"/>
              </a:rPr>
              <a:t>vehicula</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ipsum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Mauris</a:t>
            </a:r>
            <a:r>
              <a:rPr lang="fr-FR" sz="1200" dirty="0">
                <a:solidFill>
                  <a:srgbClr val="C2C1C2"/>
                </a:solidFill>
                <a:latin typeface="Lato Light" panose="020F0402020204030203" pitchFamily="34" charset="0"/>
                <a:cs typeface="Lato Light" panose="020F0402020204030203" pitchFamily="34" charset="0"/>
              </a:rPr>
              <a:t> nec </a:t>
            </a:r>
            <a:r>
              <a:rPr lang="fr-FR" sz="1200" dirty="0" err="1">
                <a:solidFill>
                  <a:srgbClr val="C2C1C2"/>
                </a:solidFill>
                <a:latin typeface="Lato Light" panose="020F0402020204030203" pitchFamily="34" charset="0"/>
                <a:cs typeface="Lato Light" panose="020F0402020204030203" pitchFamily="34" charset="0"/>
              </a:rPr>
              <a:t>ultrices</a:t>
            </a:r>
            <a:r>
              <a:rPr lang="fr-FR" sz="1200" dirty="0">
                <a:solidFill>
                  <a:srgbClr val="C2C1C2"/>
                </a:solidFill>
                <a:latin typeface="Lato Light" panose="020F0402020204030203" pitchFamily="34" charset="0"/>
                <a:cs typeface="Lato Light" panose="020F0402020204030203" pitchFamily="34" charset="0"/>
              </a:rPr>
              <a:t> massa, </a:t>
            </a:r>
            <a:r>
              <a:rPr lang="fr-FR" sz="1200" dirty="0" err="1">
                <a:solidFill>
                  <a:srgbClr val="C2C1C2"/>
                </a:solidFill>
                <a:latin typeface="Lato Light" panose="020F0402020204030203" pitchFamily="34" charset="0"/>
                <a:cs typeface="Lato Light" panose="020F0402020204030203" pitchFamily="34" charset="0"/>
              </a:rPr>
              <a:t>sed</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lacinia</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orci</a:t>
            </a:r>
            <a:r>
              <a:rPr lang="fr-FR" sz="1200" dirty="0">
                <a:solidFill>
                  <a:srgbClr val="C2C1C2"/>
                </a:solidFill>
                <a:latin typeface="Lato Light" panose="020F0402020204030203" pitchFamily="34" charset="0"/>
                <a:cs typeface="Lato Light" panose="020F0402020204030203" pitchFamily="34" charset="0"/>
              </a:rPr>
              <a:t>. Sed </a:t>
            </a:r>
            <a:r>
              <a:rPr lang="fr-FR" sz="1200" dirty="0" err="1">
                <a:solidFill>
                  <a:srgbClr val="C2C1C2"/>
                </a:solidFill>
                <a:latin typeface="Lato Light" panose="020F0402020204030203" pitchFamily="34" charset="0"/>
                <a:cs typeface="Lato Light" panose="020F0402020204030203" pitchFamily="34" charset="0"/>
              </a:rPr>
              <a:t>aliquet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consectetur</a:t>
            </a:r>
            <a:r>
              <a:rPr lang="fr-FR" sz="1200" dirty="0">
                <a:solidFill>
                  <a:srgbClr val="C2C1C2"/>
                </a:solidFill>
                <a:latin typeface="Lato Light" panose="020F0402020204030203" pitchFamily="34" charset="0"/>
                <a:cs typeface="Lato Light" panose="020F0402020204030203" pitchFamily="34" charset="0"/>
              </a:rPr>
              <a:t> est, in </a:t>
            </a:r>
            <a:r>
              <a:rPr lang="fr-FR" sz="1200" dirty="0" err="1">
                <a:solidFill>
                  <a:srgbClr val="C2C1C2"/>
                </a:solidFill>
                <a:latin typeface="Lato Light" panose="020F0402020204030203" pitchFamily="34" charset="0"/>
                <a:cs typeface="Lato Light" panose="020F0402020204030203" pitchFamily="34" charset="0"/>
              </a:rPr>
              <a:t>ultrices</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neque</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posuere</a:t>
            </a:r>
            <a:r>
              <a:rPr lang="fr-FR" sz="1200" dirty="0">
                <a:solidFill>
                  <a:srgbClr val="C2C1C2"/>
                </a:solidFill>
                <a:latin typeface="Lato Light" panose="020F0402020204030203" pitchFamily="34" charset="0"/>
                <a:cs typeface="Lato Light" panose="020F0402020204030203" pitchFamily="34" charset="0"/>
              </a:rPr>
              <a:t> ut.</a:t>
            </a:r>
            <a:endParaRPr lang="fr-FR" sz="1200" dirty="0">
              <a:solidFill>
                <a:srgbClr val="C2C1C2"/>
              </a:solidFill>
              <a:latin typeface="Lato Light" panose="020F0402020204030203" pitchFamily="34" charset="0"/>
              <a:ea typeface="Lato Light" panose="020F0502020204030203" pitchFamily="34" charset="0"/>
              <a:cs typeface="Lato Light" panose="020F0402020204030203" pitchFamily="34" charset="0"/>
            </a:endParaRPr>
          </a:p>
        </p:txBody>
      </p:sp>
      <p:pic>
        <p:nvPicPr>
          <p:cNvPr id="10" name="Image 9">
            <a:extLst>
              <a:ext uri="{FF2B5EF4-FFF2-40B4-BE49-F238E27FC236}">
                <a16:creationId xmlns:a16="http://schemas.microsoft.com/office/drawing/2014/main" id="{F8511B5A-7414-D845-9EEA-C0CD37D3FEF3}"/>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4440865" y="1887550"/>
            <a:ext cx="2636750" cy="1719161"/>
          </a:xfrm>
          <a:prstGeom prst="rect">
            <a:avLst/>
          </a:prstGeom>
        </p:spPr>
      </p:pic>
      <p:sp>
        <p:nvSpPr>
          <p:cNvPr id="13" name="Titre 1">
            <a:extLst>
              <a:ext uri="{FF2B5EF4-FFF2-40B4-BE49-F238E27FC236}">
                <a16:creationId xmlns:a16="http://schemas.microsoft.com/office/drawing/2014/main" id="{80DA1E0F-9267-5D48-879B-F7FBA12B23E8}"/>
              </a:ext>
            </a:extLst>
          </p:cNvPr>
          <p:cNvSpPr>
            <a:spLocks noGrp="1"/>
          </p:cNvSpPr>
          <p:nvPr>
            <p:ph type="ctrTitle" hasCustomPrompt="1"/>
          </p:nvPr>
        </p:nvSpPr>
        <p:spPr>
          <a:xfrm>
            <a:off x="1290899" y="2494043"/>
            <a:ext cx="3551665" cy="958685"/>
          </a:xfrm>
          <a:prstGeom prst="rect">
            <a:avLst/>
          </a:prstGeom>
        </p:spPr>
        <p:txBody>
          <a:bodyPr>
            <a:normAutofit/>
          </a:bodyPr>
          <a:lstStyle>
            <a:lvl1pPr>
              <a:defRPr sz="4800"/>
            </a:lvl1pPr>
          </a:lstStyle>
          <a:p>
            <a:r>
              <a:rPr lang="fr-FR" b="1" dirty="0">
                <a:solidFill>
                  <a:srgbClr val="13162A"/>
                </a:solidFill>
                <a:latin typeface="Raleway ExtraBold" panose="020B0003030101060003" pitchFamily="34" charset="0"/>
              </a:rPr>
              <a:t>Grand titre</a:t>
            </a:r>
          </a:p>
        </p:txBody>
      </p:sp>
    </p:spTree>
    <p:extLst>
      <p:ext uri="{BB962C8B-B14F-4D97-AF65-F5344CB8AC3E}">
        <p14:creationId xmlns:p14="http://schemas.microsoft.com/office/powerpoint/2010/main" val="17780177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1_Disposition personnalisée">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A6879574-D532-C44A-B637-87E2DDBEFF3B}"/>
              </a:ext>
            </a:extLst>
          </p:cNvPr>
          <p:cNvSpPr>
            <a:spLocks noGrp="1"/>
          </p:cNvSpPr>
          <p:nvPr>
            <p:ph type="ctrTitle"/>
          </p:nvPr>
        </p:nvSpPr>
        <p:spPr>
          <a:xfrm>
            <a:off x="3579570" y="440924"/>
            <a:ext cx="4934602" cy="958685"/>
          </a:xfrm>
          <a:prstGeom prst="rect">
            <a:avLst/>
          </a:prstGeom>
        </p:spPr>
        <p:txBody>
          <a:bodyPr>
            <a:normAutofit/>
          </a:bodyPr>
          <a:lstStyle>
            <a:lvl1pPr algn="ctr">
              <a:defRPr sz="6000"/>
            </a:lvl1pPr>
          </a:lstStyle>
          <a:p>
            <a:r>
              <a:rPr lang="fr-FR" b="1" dirty="0">
                <a:solidFill>
                  <a:srgbClr val="13162A"/>
                </a:solidFill>
                <a:latin typeface="Raleway ExtraBold" panose="020B0003030101060003" pitchFamily="34" charset="0"/>
              </a:rPr>
              <a:t>Notre offre</a:t>
            </a:r>
          </a:p>
        </p:txBody>
      </p:sp>
      <p:sp>
        <p:nvSpPr>
          <p:cNvPr id="6" name="Sous-titre 2">
            <a:extLst>
              <a:ext uri="{FF2B5EF4-FFF2-40B4-BE49-F238E27FC236}">
                <a16:creationId xmlns:a16="http://schemas.microsoft.com/office/drawing/2014/main" id="{92B659D2-206D-9840-B1FB-1C7BC491649E}"/>
              </a:ext>
            </a:extLst>
          </p:cNvPr>
          <p:cNvSpPr>
            <a:spLocks noGrp="1"/>
          </p:cNvSpPr>
          <p:nvPr>
            <p:ph type="subTitle" idx="1"/>
          </p:nvPr>
        </p:nvSpPr>
        <p:spPr>
          <a:xfrm>
            <a:off x="4085761" y="1369216"/>
            <a:ext cx="3922220" cy="377655"/>
          </a:xfrm>
          <a:prstGeom prst="rect">
            <a:avLst/>
          </a:prstGeom>
        </p:spPr>
        <p:txBody>
          <a:bodyPr>
            <a:normAutofit/>
          </a:bodyPr>
          <a:lstStyle/>
          <a:p>
            <a:pPr>
              <a:lnSpc>
                <a:spcPct val="100000"/>
              </a:lnSpc>
            </a:pPr>
            <a:r>
              <a:rPr lang="fr-FR" sz="1200" dirty="0">
                <a:solidFill>
                  <a:srgbClr val="C2C1C2"/>
                </a:solidFill>
                <a:latin typeface="Lato" panose="020F0502020204030203" pitchFamily="34" charset="0"/>
                <a:ea typeface="Nexa Bold" charset="0"/>
                <a:cs typeface="Lato" panose="020F0502020204030203" pitchFamily="34" charset="0"/>
              </a:rPr>
              <a:t>PASSER DE LA DONNÉE À L’INFORMATION</a:t>
            </a:r>
          </a:p>
        </p:txBody>
      </p:sp>
      <p:sp>
        <p:nvSpPr>
          <p:cNvPr id="15" name="Hexagone 14">
            <a:extLst>
              <a:ext uri="{FF2B5EF4-FFF2-40B4-BE49-F238E27FC236}">
                <a16:creationId xmlns:a16="http://schemas.microsoft.com/office/drawing/2014/main" id="{F975AFEA-DE1F-9E4D-9EC0-73BB1FEE0444}"/>
              </a:ext>
            </a:extLst>
          </p:cNvPr>
          <p:cNvSpPr/>
          <p:nvPr userDrawn="1"/>
        </p:nvSpPr>
        <p:spPr>
          <a:xfrm>
            <a:off x="1469968" y="2599370"/>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365153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2_Disposition personnalisée">
    <p:bg>
      <p:bgPr>
        <a:solidFill>
          <a:srgbClr val="13162A"/>
        </a:solidFill>
        <a:effectLst/>
      </p:bgPr>
    </p:bg>
    <p:spTree>
      <p:nvGrpSpPr>
        <p:cNvPr id="1" name=""/>
        <p:cNvGrpSpPr/>
        <p:nvPr/>
      </p:nvGrpSpPr>
      <p:grpSpPr>
        <a:xfrm>
          <a:off x="0" y="0"/>
          <a:ext cx="0" cy="0"/>
          <a:chOff x="0" y="0"/>
          <a:chExt cx="0" cy="0"/>
        </a:xfrm>
      </p:grpSpPr>
      <p:sp>
        <p:nvSpPr>
          <p:cNvPr id="4" name="Ellipse 3">
            <a:extLst>
              <a:ext uri="{FF2B5EF4-FFF2-40B4-BE49-F238E27FC236}">
                <a16:creationId xmlns:a16="http://schemas.microsoft.com/office/drawing/2014/main" id="{637A6DB0-CC5F-1346-ADF2-4F4769A8A88C}"/>
              </a:ext>
            </a:extLst>
          </p:cNvPr>
          <p:cNvSpPr/>
          <p:nvPr userDrawn="1"/>
        </p:nvSpPr>
        <p:spPr>
          <a:xfrm>
            <a:off x="6756909" y="2120900"/>
            <a:ext cx="3604888" cy="3604888"/>
          </a:xfrm>
          <a:prstGeom prst="ellipse">
            <a:avLst/>
          </a:prstGeom>
          <a:noFill/>
          <a:ln w="50800">
            <a:solidFill>
              <a:srgbClr val="CE31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9DF01BB8-36C6-7B4F-B732-5E7FEBC74DC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707514">
            <a:off x="9964972" y="-1880318"/>
            <a:ext cx="3318365" cy="3688596"/>
          </a:xfrm>
          <a:prstGeom prst="rect">
            <a:avLst/>
          </a:prstGeom>
        </p:spPr>
      </p:pic>
      <p:cxnSp>
        <p:nvCxnSpPr>
          <p:cNvPr id="8" name="Connecteur droit 7">
            <a:extLst>
              <a:ext uri="{FF2B5EF4-FFF2-40B4-BE49-F238E27FC236}">
                <a16:creationId xmlns:a16="http://schemas.microsoft.com/office/drawing/2014/main" id="{AF1FED34-3C6C-5141-8747-2DE2F15A01D0}"/>
              </a:ext>
            </a:extLst>
          </p:cNvPr>
          <p:cNvCxnSpPr>
            <a:cxnSpLocks/>
          </p:cNvCxnSpPr>
          <p:nvPr userDrawn="1"/>
        </p:nvCxnSpPr>
        <p:spPr>
          <a:xfrm>
            <a:off x="760123" y="2951751"/>
            <a:ext cx="0" cy="2774037"/>
          </a:xfrm>
          <a:prstGeom prst="line">
            <a:avLst/>
          </a:prstGeom>
          <a:ln w="25400">
            <a:solidFill>
              <a:srgbClr val="CE3189"/>
            </a:solidFill>
          </a:ln>
        </p:spPr>
        <p:style>
          <a:lnRef idx="1">
            <a:schemeClr val="accent1"/>
          </a:lnRef>
          <a:fillRef idx="0">
            <a:schemeClr val="accent1"/>
          </a:fillRef>
          <a:effectRef idx="0">
            <a:schemeClr val="accent1"/>
          </a:effectRef>
          <a:fontRef idx="minor">
            <a:schemeClr val="tx1"/>
          </a:fontRef>
        </p:style>
      </p:cxnSp>
      <p:sp>
        <p:nvSpPr>
          <p:cNvPr id="14" name="Ellipse 13">
            <a:extLst>
              <a:ext uri="{FF2B5EF4-FFF2-40B4-BE49-F238E27FC236}">
                <a16:creationId xmlns:a16="http://schemas.microsoft.com/office/drawing/2014/main" id="{4B1CA1A9-B1D4-EA4E-B12A-EA922C5B62B7}"/>
              </a:ext>
            </a:extLst>
          </p:cNvPr>
          <p:cNvSpPr/>
          <p:nvPr userDrawn="1"/>
        </p:nvSpPr>
        <p:spPr>
          <a:xfrm>
            <a:off x="8063627" y="5103091"/>
            <a:ext cx="1048222" cy="1048222"/>
          </a:xfrm>
          <a:prstGeom prst="ellipse">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Ellipse 18">
            <a:extLst>
              <a:ext uri="{FF2B5EF4-FFF2-40B4-BE49-F238E27FC236}">
                <a16:creationId xmlns:a16="http://schemas.microsoft.com/office/drawing/2014/main" id="{4D8EA8E5-DC6D-0B4F-89EA-F4BBF902BA3C}"/>
              </a:ext>
            </a:extLst>
          </p:cNvPr>
          <p:cNvSpPr/>
          <p:nvPr userDrawn="1"/>
        </p:nvSpPr>
        <p:spPr>
          <a:xfrm>
            <a:off x="8240242" y="1765797"/>
            <a:ext cx="819456" cy="819456"/>
          </a:xfrm>
          <a:prstGeom prst="ellipse">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Rectangle : coins arrondis 20">
            <a:extLst>
              <a:ext uri="{FF2B5EF4-FFF2-40B4-BE49-F238E27FC236}">
                <a16:creationId xmlns:a16="http://schemas.microsoft.com/office/drawing/2014/main" id="{87E8D30C-F297-9745-9B55-1DE2C46C6052}"/>
              </a:ext>
            </a:extLst>
          </p:cNvPr>
          <p:cNvSpPr/>
          <p:nvPr userDrawn="1"/>
        </p:nvSpPr>
        <p:spPr>
          <a:xfrm>
            <a:off x="6021039" y="2863197"/>
            <a:ext cx="1580029" cy="779479"/>
          </a:xfrm>
          <a:prstGeom prst="roundRect">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Rectangle : coins arrondis 23">
            <a:extLst>
              <a:ext uri="{FF2B5EF4-FFF2-40B4-BE49-F238E27FC236}">
                <a16:creationId xmlns:a16="http://schemas.microsoft.com/office/drawing/2014/main" id="{BAD7C44C-824A-5746-9367-4BC6319F22F6}"/>
              </a:ext>
            </a:extLst>
          </p:cNvPr>
          <p:cNvSpPr/>
          <p:nvPr userDrawn="1"/>
        </p:nvSpPr>
        <p:spPr>
          <a:xfrm>
            <a:off x="9683833" y="2919246"/>
            <a:ext cx="1398364" cy="1138618"/>
          </a:xfrm>
          <a:prstGeom prst="roundRect">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7" name="Groupe 26">
            <a:extLst>
              <a:ext uri="{FF2B5EF4-FFF2-40B4-BE49-F238E27FC236}">
                <a16:creationId xmlns:a16="http://schemas.microsoft.com/office/drawing/2014/main" id="{65C9BA3A-6EFA-774C-AB01-CDB04CFEF3D1}"/>
              </a:ext>
            </a:extLst>
          </p:cNvPr>
          <p:cNvGrpSpPr/>
          <p:nvPr userDrawn="1"/>
        </p:nvGrpSpPr>
        <p:grpSpPr>
          <a:xfrm rot="414379">
            <a:off x="7360632" y="2358842"/>
            <a:ext cx="258316" cy="264740"/>
            <a:chOff x="5069058" y="3713357"/>
            <a:chExt cx="258316" cy="264740"/>
          </a:xfrm>
        </p:grpSpPr>
        <p:cxnSp>
          <p:nvCxnSpPr>
            <p:cNvPr id="28" name="Connecteur droit 27">
              <a:extLst>
                <a:ext uri="{FF2B5EF4-FFF2-40B4-BE49-F238E27FC236}">
                  <a16:creationId xmlns:a16="http://schemas.microsoft.com/office/drawing/2014/main" id="{6A8846E0-D9DC-B447-A35B-9AC91F456DB6}"/>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9" name="Connecteur droit 28">
              <a:extLst>
                <a:ext uri="{FF2B5EF4-FFF2-40B4-BE49-F238E27FC236}">
                  <a16:creationId xmlns:a16="http://schemas.microsoft.com/office/drawing/2014/main" id="{83F5AC49-EA96-4343-9449-9C63EABA7195}"/>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0" name="Groupe 29">
            <a:extLst>
              <a:ext uri="{FF2B5EF4-FFF2-40B4-BE49-F238E27FC236}">
                <a16:creationId xmlns:a16="http://schemas.microsoft.com/office/drawing/2014/main" id="{D834D41B-DC21-BC42-BEFF-6D8058FC799F}"/>
              </a:ext>
            </a:extLst>
          </p:cNvPr>
          <p:cNvGrpSpPr/>
          <p:nvPr userDrawn="1"/>
        </p:nvGrpSpPr>
        <p:grpSpPr>
          <a:xfrm rot="5043674">
            <a:off x="9476020" y="2338256"/>
            <a:ext cx="258316" cy="264740"/>
            <a:chOff x="5069058" y="3713357"/>
            <a:chExt cx="258316" cy="264740"/>
          </a:xfrm>
        </p:grpSpPr>
        <p:cxnSp>
          <p:nvCxnSpPr>
            <p:cNvPr id="31" name="Connecteur droit 30">
              <a:extLst>
                <a:ext uri="{FF2B5EF4-FFF2-40B4-BE49-F238E27FC236}">
                  <a16:creationId xmlns:a16="http://schemas.microsoft.com/office/drawing/2014/main" id="{8C65C999-8963-5C4E-AC29-767E367F68E5}"/>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87DDF424-F94D-C647-90AA-CA3AD5BAC4F5}"/>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3" name="Groupe 32">
            <a:extLst>
              <a:ext uri="{FF2B5EF4-FFF2-40B4-BE49-F238E27FC236}">
                <a16:creationId xmlns:a16="http://schemas.microsoft.com/office/drawing/2014/main" id="{FCB901A0-3D10-1645-A0BA-3A4E738FD41C}"/>
              </a:ext>
            </a:extLst>
          </p:cNvPr>
          <p:cNvGrpSpPr/>
          <p:nvPr userDrawn="1"/>
        </p:nvGrpSpPr>
        <p:grpSpPr>
          <a:xfrm rot="16200000">
            <a:off x="7297620" y="5195340"/>
            <a:ext cx="258316" cy="264740"/>
            <a:chOff x="5069058" y="3713357"/>
            <a:chExt cx="258316" cy="264740"/>
          </a:xfrm>
        </p:grpSpPr>
        <p:cxnSp>
          <p:nvCxnSpPr>
            <p:cNvPr id="34" name="Connecteur droit 33">
              <a:extLst>
                <a:ext uri="{FF2B5EF4-FFF2-40B4-BE49-F238E27FC236}">
                  <a16:creationId xmlns:a16="http://schemas.microsoft.com/office/drawing/2014/main" id="{1E62ED65-2EE4-7B4E-A4E6-87CBE13048FC}"/>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5" name="Connecteur droit 34">
              <a:extLst>
                <a:ext uri="{FF2B5EF4-FFF2-40B4-BE49-F238E27FC236}">
                  <a16:creationId xmlns:a16="http://schemas.microsoft.com/office/drawing/2014/main" id="{D52A0DAE-AA1E-FC46-B8E6-F9EF9839ED5D}"/>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6" name="Groupe 35">
            <a:extLst>
              <a:ext uri="{FF2B5EF4-FFF2-40B4-BE49-F238E27FC236}">
                <a16:creationId xmlns:a16="http://schemas.microsoft.com/office/drawing/2014/main" id="{D9BBB206-E0F3-AA45-BD59-299D454939AD}"/>
              </a:ext>
            </a:extLst>
          </p:cNvPr>
          <p:cNvGrpSpPr/>
          <p:nvPr userDrawn="1"/>
        </p:nvGrpSpPr>
        <p:grpSpPr>
          <a:xfrm rot="10608755">
            <a:off x="9840221" y="4920052"/>
            <a:ext cx="258316" cy="264740"/>
            <a:chOff x="5069058" y="3713357"/>
            <a:chExt cx="258316" cy="264740"/>
          </a:xfrm>
        </p:grpSpPr>
        <p:cxnSp>
          <p:nvCxnSpPr>
            <p:cNvPr id="37" name="Connecteur droit 36">
              <a:extLst>
                <a:ext uri="{FF2B5EF4-FFF2-40B4-BE49-F238E27FC236}">
                  <a16:creationId xmlns:a16="http://schemas.microsoft.com/office/drawing/2014/main" id="{A71E5CC8-DACF-094C-8004-210680A77697}"/>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625DEA79-21EA-154A-BC9D-3F71C1022671}"/>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5" name="Titre 1">
            <a:extLst>
              <a:ext uri="{FF2B5EF4-FFF2-40B4-BE49-F238E27FC236}">
                <a16:creationId xmlns:a16="http://schemas.microsoft.com/office/drawing/2014/main" id="{60803224-D686-B646-B7FF-073BD8E33A82}"/>
              </a:ext>
            </a:extLst>
          </p:cNvPr>
          <p:cNvSpPr>
            <a:spLocks noGrp="1"/>
          </p:cNvSpPr>
          <p:nvPr>
            <p:ph type="ctrTitle"/>
          </p:nvPr>
        </p:nvSpPr>
        <p:spPr>
          <a:xfrm>
            <a:off x="567558" y="677702"/>
            <a:ext cx="10804986" cy="1811716"/>
          </a:xfrm>
          <a:prstGeom prst="rect">
            <a:avLst/>
          </a:prstGeom>
        </p:spPr>
        <p:txBody>
          <a:bodyPr anchor="t"/>
          <a:lstStyle>
            <a:lvl1pPr>
              <a:defRPr sz="6000"/>
            </a:lvl1pPr>
          </a:lstStyle>
          <a:p>
            <a:pPr algn="l"/>
            <a:r>
              <a:rPr lang="fr-FR" b="1" dirty="0">
                <a:solidFill>
                  <a:schemeClr val="bg1"/>
                </a:solidFill>
                <a:latin typeface="Raleway ExtraBold" panose="020B0003030101060003" pitchFamily="34" charset="0"/>
              </a:rPr>
              <a:t>Périmètre de l’analyse</a:t>
            </a:r>
            <a:br>
              <a:rPr lang="fr-FR" b="1" dirty="0">
                <a:solidFill>
                  <a:schemeClr val="bg1"/>
                </a:solidFill>
                <a:latin typeface="Raleway ExtraBold" panose="020B0003030101060003" pitchFamily="34" charset="0"/>
              </a:rPr>
            </a:br>
            <a:r>
              <a:rPr lang="fr-FR" b="1" dirty="0">
                <a:solidFill>
                  <a:schemeClr val="bg1"/>
                </a:solidFill>
                <a:latin typeface="Raleway ExtraBold" panose="020B0003030101060003" pitchFamily="34" charset="0"/>
              </a:rPr>
              <a:t>de données</a:t>
            </a:r>
          </a:p>
        </p:txBody>
      </p:sp>
    </p:spTree>
    <p:extLst>
      <p:ext uri="{BB962C8B-B14F-4D97-AF65-F5344CB8AC3E}">
        <p14:creationId xmlns:p14="http://schemas.microsoft.com/office/powerpoint/2010/main" val="16618326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6AA0021-1C30-3141-B27E-D3FCF27D7F75}"/>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3049200" cy="3429000"/>
          </a:xfrm>
          <a:prstGeom prst="rect">
            <a:avLst/>
          </a:prstGeom>
        </p:spPr>
      </p:pic>
      <p:sp>
        <p:nvSpPr>
          <p:cNvPr id="4" name="Ellipse 3">
            <a:extLst>
              <a:ext uri="{FF2B5EF4-FFF2-40B4-BE49-F238E27FC236}">
                <a16:creationId xmlns:a16="http://schemas.microsoft.com/office/drawing/2014/main" id="{AA32A5CD-32B9-014B-9184-7C5E05900D28}"/>
              </a:ext>
            </a:extLst>
          </p:cNvPr>
          <p:cNvSpPr/>
          <p:nvPr userDrawn="1"/>
        </p:nvSpPr>
        <p:spPr>
          <a:xfrm>
            <a:off x="4018210" y="576470"/>
            <a:ext cx="1106380" cy="1106378"/>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Ellipse 4">
            <a:extLst>
              <a:ext uri="{FF2B5EF4-FFF2-40B4-BE49-F238E27FC236}">
                <a16:creationId xmlns:a16="http://schemas.microsoft.com/office/drawing/2014/main" id="{A40CB55D-23C8-1244-B227-DF05AAF38477}"/>
              </a:ext>
            </a:extLst>
          </p:cNvPr>
          <p:cNvSpPr/>
          <p:nvPr userDrawn="1"/>
        </p:nvSpPr>
        <p:spPr>
          <a:xfrm>
            <a:off x="971410" y="576470"/>
            <a:ext cx="1106380" cy="1106378"/>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92049EB4-D73F-AC49-BF93-988792262180}"/>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3046800" y="3429000"/>
            <a:ext cx="3049200" cy="3429000"/>
          </a:xfrm>
          <a:prstGeom prst="rect">
            <a:avLst/>
          </a:prstGeom>
          <a:solidFill>
            <a:srgbClr val="CE3189"/>
          </a:solidFill>
        </p:spPr>
      </p:pic>
      <p:pic>
        <p:nvPicPr>
          <p:cNvPr id="7" name="Image 6">
            <a:extLst>
              <a:ext uri="{FF2B5EF4-FFF2-40B4-BE49-F238E27FC236}">
                <a16:creationId xmlns:a16="http://schemas.microsoft.com/office/drawing/2014/main" id="{105F5EA4-E523-164A-B370-D7550737392F}"/>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6096000" y="0"/>
            <a:ext cx="3049200" cy="3429000"/>
          </a:xfrm>
          <a:prstGeom prst="rect">
            <a:avLst/>
          </a:prstGeom>
        </p:spPr>
      </p:pic>
      <p:pic>
        <p:nvPicPr>
          <p:cNvPr id="8" name="Image 7">
            <a:extLst>
              <a:ext uri="{FF2B5EF4-FFF2-40B4-BE49-F238E27FC236}">
                <a16:creationId xmlns:a16="http://schemas.microsoft.com/office/drawing/2014/main" id="{AA0586C6-EEF2-EC42-B0CD-1EF0AEEAD652}"/>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9142800" y="3433618"/>
            <a:ext cx="3049200" cy="3429000"/>
          </a:xfrm>
          <a:prstGeom prst="rect">
            <a:avLst/>
          </a:prstGeom>
        </p:spPr>
      </p:pic>
      <p:sp>
        <p:nvSpPr>
          <p:cNvPr id="9" name="Ellipse 8">
            <a:extLst>
              <a:ext uri="{FF2B5EF4-FFF2-40B4-BE49-F238E27FC236}">
                <a16:creationId xmlns:a16="http://schemas.microsoft.com/office/drawing/2014/main" id="{62F26553-3164-A640-B571-8340A993FF5A}"/>
              </a:ext>
            </a:extLst>
          </p:cNvPr>
          <p:cNvSpPr/>
          <p:nvPr userDrawn="1"/>
        </p:nvSpPr>
        <p:spPr>
          <a:xfrm>
            <a:off x="7067410" y="576470"/>
            <a:ext cx="1106380" cy="1106378"/>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Ellipse 9">
            <a:extLst>
              <a:ext uri="{FF2B5EF4-FFF2-40B4-BE49-F238E27FC236}">
                <a16:creationId xmlns:a16="http://schemas.microsoft.com/office/drawing/2014/main" id="{A3CCF8BA-D953-8E4D-AB5D-9D252BDA50D3}"/>
              </a:ext>
            </a:extLst>
          </p:cNvPr>
          <p:cNvSpPr/>
          <p:nvPr userDrawn="1"/>
        </p:nvSpPr>
        <p:spPr>
          <a:xfrm>
            <a:off x="10114210" y="576470"/>
            <a:ext cx="1106380" cy="1106378"/>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Sous-titre 2">
            <a:extLst>
              <a:ext uri="{FF2B5EF4-FFF2-40B4-BE49-F238E27FC236}">
                <a16:creationId xmlns:a16="http://schemas.microsoft.com/office/drawing/2014/main" id="{7AFE6F51-9904-DD46-9602-D883077695E9}"/>
              </a:ext>
            </a:extLst>
          </p:cNvPr>
          <p:cNvSpPr>
            <a:spLocks noGrp="1"/>
          </p:cNvSpPr>
          <p:nvPr>
            <p:ph type="subTitle" idx="1"/>
          </p:nvPr>
        </p:nvSpPr>
        <p:spPr>
          <a:xfrm>
            <a:off x="3046799" y="2587504"/>
            <a:ext cx="3049200" cy="841495"/>
          </a:xfrm>
          <a:prstGeom prst="rect">
            <a:avLst/>
          </a:prstGeom>
        </p:spPr>
        <p:txBody>
          <a:bodyPr>
            <a:normAutofit/>
          </a:bodyPr>
          <a:lstStyle>
            <a:lvl1pPr marL="0" indent="0" algn="ctr">
              <a:buNone/>
              <a:defRPr/>
            </a:lvl1pPr>
          </a:lstStyle>
          <a:p>
            <a:r>
              <a:rPr lang="fr-FR" sz="1200" dirty="0">
                <a:solidFill>
                  <a:schemeClr val="bg1">
                    <a:lumMod val="50000"/>
                  </a:schemeClr>
                </a:solidFill>
                <a:latin typeface="Lato" panose="020F0502020204030203" pitchFamily="34" charset="0"/>
                <a:cs typeface="Lato" panose="020F0502020204030203" pitchFamily="34" charset="0"/>
              </a:rPr>
              <a:t>Soucieux du respect des bonnes pratiques, nous nous assurons de</a:t>
            </a:r>
          </a:p>
        </p:txBody>
      </p:sp>
      <p:sp>
        <p:nvSpPr>
          <p:cNvPr id="19" name="Triangle 18">
            <a:extLst>
              <a:ext uri="{FF2B5EF4-FFF2-40B4-BE49-F238E27FC236}">
                <a16:creationId xmlns:a16="http://schemas.microsoft.com/office/drawing/2014/main" id="{2FCBFE46-CD86-7A4A-B088-93E6874A29E7}"/>
              </a:ext>
            </a:extLst>
          </p:cNvPr>
          <p:cNvSpPr/>
          <p:nvPr userDrawn="1"/>
        </p:nvSpPr>
        <p:spPr>
          <a:xfrm rot="10800000">
            <a:off x="1269407" y="3423107"/>
            <a:ext cx="510387" cy="196948"/>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Triangle 19">
            <a:extLst>
              <a:ext uri="{FF2B5EF4-FFF2-40B4-BE49-F238E27FC236}">
                <a16:creationId xmlns:a16="http://schemas.microsoft.com/office/drawing/2014/main" id="{8D2838B0-E056-D148-A201-36D2AB2379F6}"/>
              </a:ext>
            </a:extLst>
          </p:cNvPr>
          <p:cNvSpPr/>
          <p:nvPr userDrawn="1"/>
        </p:nvSpPr>
        <p:spPr>
          <a:xfrm rot="10800000">
            <a:off x="7365407" y="3423107"/>
            <a:ext cx="510387" cy="196948"/>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Triangle 20">
            <a:extLst>
              <a:ext uri="{FF2B5EF4-FFF2-40B4-BE49-F238E27FC236}">
                <a16:creationId xmlns:a16="http://schemas.microsoft.com/office/drawing/2014/main" id="{C3A9A892-3C1E-984D-A476-671BC923DDF5}"/>
              </a:ext>
            </a:extLst>
          </p:cNvPr>
          <p:cNvSpPr/>
          <p:nvPr userDrawn="1"/>
        </p:nvSpPr>
        <p:spPr>
          <a:xfrm rot="10800000">
            <a:off x="4316207" y="3423107"/>
            <a:ext cx="510387" cy="1969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Triangle 21">
            <a:extLst>
              <a:ext uri="{FF2B5EF4-FFF2-40B4-BE49-F238E27FC236}">
                <a16:creationId xmlns:a16="http://schemas.microsoft.com/office/drawing/2014/main" id="{CFE633E4-BB06-4742-9EDD-812B9ED2BB84}"/>
              </a:ext>
            </a:extLst>
          </p:cNvPr>
          <p:cNvSpPr/>
          <p:nvPr userDrawn="1"/>
        </p:nvSpPr>
        <p:spPr>
          <a:xfrm rot="10800000">
            <a:off x="10412207" y="3423108"/>
            <a:ext cx="510387" cy="1969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Titre 1">
            <a:extLst>
              <a:ext uri="{FF2B5EF4-FFF2-40B4-BE49-F238E27FC236}">
                <a16:creationId xmlns:a16="http://schemas.microsoft.com/office/drawing/2014/main" id="{FB3DAABA-3C2F-5B41-A1F9-FEB6AA244CA7}"/>
              </a:ext>
            </a:extLst>
          </p:cNvPr>
          <p:cNvSpPr>
            <a:spLocks noGrp="1"/>
          </p:cNvSpPr>
          <p:nvPr>
            <p:ph type="ctrTitle" hasCustomPrompt="1"/>
          </p:nvPr>
        </p:nvSpPr>
        <p:spPr>
          <a:xfrm>
            <a:off x="3046799" y="1828799"/>
            <a:ext cx="3049201" cy="689651"/>
          </a:xfrm>
          <a:prstGeom prst="rect">
            <a:avLst/>
          </a:prstGeom>
        </p:spPr>
        <p:txBody>
          <a:bodyPr anchor="ctr">
            <a:normAutofit/>
          </a:bodyPr>
          <a:lstStyle>
            <a:lvl1pPr algn="ctr">
              <a:defRPr sz="2800"/>
            </a:lvl1pPr>
          </a:lstStyle>
          <a:p>
            <a:r>
              <a:rPr lang="fr-FR" b="1" dirty="0">
                <a:solidFill>
                  <a:srgbClr val="13162A"/>
                </a:solidFill>
                <a:latin typeface="Raleway ExtraBold" panose="020B0003030101060003" pitchFamily="34" charset="0"/>
              </a:rPr>
              <a:t>Titre</a:t>
            </a:r>
          </a:p>
        </p:txBody>
      </p:sp>
    </p:spTree>
    <p:extLst>
      <p:ext uri="{BB962C8B-B14F-4D97-AF65-F5344CB8AC3E}">
        <p14:creationId xmlns:p14="http://schemas.microsoft.com/office/powerpoint/2010/main" val="2583862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4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6396AAC2-9C52-9C49-81E1-B72EDCB8D0F2}"/>
              </a:ext>
            </a:extLst>
          </p:cNvPr>
          <p:cNvSpPr>
            <a:spLocks noGrp="1"/>
          </p:cNvSpPr>
          <p:nvPr>
            <p:ph type="ctrTitle"/>
          </p:nvPr>
        </p:nvSpPr>
        <p:spPr>
          <a:xfrm>
            <a:off x="269821" y="509753"/>
            <a:ext cx="11677339" cy="958685"/>
          </a:xfrm>
          <a:prstGeom prst="rect">
            <a:avLst/>
          </a:prstGeom>
        </p:spPr>
        <p:txBody>
          <a:bodyPr>
            <a:normAutofit/>
          </a:bodyPr>
          <a:lstStyle>
            <a:lvl1pPr algn="ctr">
              <a:defRPr sz="6000"/>
            </a:lvl1pPr>
          </a:lstStyle>
          <a:p>
            <a:r>
              <a:rPr lang="fr-FR" b="1" dirty="0">
                <a:solidFill>
                  <a:srgbClr val="13162A"/>
                </a:solidFill>
                <a:latin typeface="Raleway ExtraBold" panose="020B0003030101060003" pitchFamily="34" charset="0"/>
              </a:rPr>
              <a:t>Notre offre</a:t>
            </a:r>
          </a:p>
        </p:txBody>
      </p:sp>
      <p:sp>
        <p:nvSpPr>
          <p:cNvPr id="4" name="Sous-titre 2">
            <a:extLst>
              <a:ext uri="{FF2B5EF4-FFF2-40B4-BE49-F238E27FC236}">
                <a16:creationId xmlns:a16="http://schemas.microsoft.com/office/drawing/2014/main" id="{2E3952FB-F507-794A-A105-914EA1135078}"/>
              </a:ext>
            </a:extLst>
          </p:cNvPr>
          <p:cNvSpPr>
            <a:spLocks noGrp="1"/>
          </p:cNvSpPr>
          <p:nvPr>
            <p:ph type="subTitle" idx="1" hasCustomPrompt="1"/>
          </p:nvPr>
        </p:nvSpPr>
        <p:spPr>
          <a:xfrm>
            <a:off x="2606909" y="1437074"/>
            <a:ext cx="6829699" cy="1318913"/>
          </a:xfrm>
          <a:prstGeom prst="rect">
            <a:avLst/>
          </a:prstGeom>
        </p:spPr>
        <p:txBody>
          <a:bodyPr>
            <a:noAutofit/>
          </a:bodyPr>
          <a:lstStyle>
            <a:lvl1pPr>
              <a:defRPr/>
            </a:lvl1pPr>
          </a:lstStyle>
          <a:p>
            <a:r>
              <a:rPr lang="fr-FR" sz="1200" dirty="0">
                <a:solidFill>
                  <a:srgbClr val="C2C1C2"/>
                </a:solidFill>
                <a:latin typeface="Lato" panose="020F0502020204030203" pitchFamily="34" charset="0"/>
                <a:cs typeface="Lato" panose="020F0502020204030203" pitchFamily="34" charset="0"/>
              </a:rPr>
              <a:t>Sous-titre</a:t>
            </a:r>
            <a:endParaRPr lang="fr-FR" sz="1400" dirty="0">
              <a:solidFill>
                <a:srgbClr val="13162A"/>
              </a:solidFill>
              <a:latin typeface="Lato Light" panose="020F0402020204030203" pitchFamily="34" charset="0"/>
              <a:cs typeface="Lato Light" panose="020F0402020204030203" pitchFamily="34" charset="0"/>
            </a:endParaRPr>
          </a:p>
        </p:txBody>
      </p:sp>
      <p:sp>
        <p:nvSpPr>
          <p:cNvPr id="5" name="Rectangle 4">
            <a:extLst>
              <a:ext uri="{FF2B5EF4-FFF2-40B4-BE49-F238E27FC236}">
                <a16:creationId xmlns:a16="http://schemas.microsoft.com/office/drawing/2014/main" id="{3B217F94-FFF9-E04B-BBB5-92DD849C590B}"/>
              </a:ext>
            </a:extLst>
          </p:cNvPr>
          <p:cNvSpPr/>
          <p:nvPr userDrawn="1"/>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959D8C3-2C68-B04C-B0B6-E644492E83D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9" name="Connecteur droit 18">
            <a:extLst>
              <a:ext uri="{FF2B5EF4-FFF2-40B4-BE49-F238E27FC236}">
                <a16:creationId xmlns:a16="http://schemas.microsoft.com/office/drawing/2014/main" id="{B3B3871E-AD27-FC4E-B601-36B5469CF82F}"/>
              </a:ext>
            </a:extLst>
          </p:cNvPr>
          <p:cNvCxnSpPr>
            <a:cxnSpLocks/>
          </p:cNvCxnSpPr>
          <p:nvPr userDrawn="1"/>
        </p:nvCxnSpPr>
        <p:spPr>
          <a:xfrm>
            <a:off x="1691433"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480364F2-D775-634C-8609-326DA6804346}"/>
              </a:ext>
            </a:extLst>
          </p:cNvPr>
          <p:cNvCxnSpPr>
            <a:cxnSpLocks/>
          </p:cNvCxnSpPr>
          <p:nvPr userDrawn="1"/>
        </p:nvCxnSpPr>
        <p:spPr>
          <a:xfrm>
            <a:off x="4423927"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2DA7BDDD-722B-E342-B8F0-04126D7842AC}"/>
              </a:ext>
            </a:extLst>
          </p:cNvPr>
          <p:cNvCxnSpPr>
            <a:cxnSpLocks/>
          </p:cNvCxnSpPr>
          <p:nvPr userDrawn="1"/>
        </p:nvCxnSpPr>
        <p:spPr>
          <a:xfrm>
            <a:off x="7188718"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7EFD9160-8828-9E42-BC1D-5D3AF9305C8F}"/>
              </a:ext>
            </a:extLst>
          </p:cNvPr>
          <p:cNvCxnSpPr>
            <a:cxnSpLocks/>
          </p:cNvCxnSpPr>
          <p:nvPr userDrawn="1"/>
        </p:nvCxnSpPr>
        <p:spPr>
          <a:xfrm>
            <a:off x="9874304" y="498643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63121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3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7BE3B1B7-0C31-0C4B-B652-36BD27D0C84B}"/>
              </a:ext>
            </a:extLst>
          </p:cNvPr>
          <p:cNvSpPr>
            <a:spLocks noGrp="1"/>
          </p:cNvSpPr>
          <p:nvPr>
            <p:ph type="ctrTitle" hasCustomPrompt="1"/>
          </p:nvPr>
        </p:nvSpPr>
        <p:spPr>
          <a:xfrm>
            <a:off x="567558" y="509753"/>
            <a:ext cx="8194363"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68FE783E-41E2-B444-8B3C-E69DCB9317D5}"/>
              </a:ext>
            </a:extLst>
          </p:cNvPr>
          <p:cNvSpPr>
            <a:spLocks noGrp="1"/>
          </p:cNvSpPr>
          <p:nvPr>
            <p:ph type="subTitle" idx="1" hasCustomPrompt="1"/>
          </p:nvPr>
        </p:nvSpPr>
        <p:spPr>
          <a:xfrm>
            <a:off x="567558" y="1500342"/>
            <a:ext cx="10042565" cy="387724"/>
          </a:xfrm>
          <a:prstGeom prst="rect">
            <a:avLst/>
          </a:prstGeom>
        </p:spPr>
        <p:txBody>
          <a:bodyPr>
            <a:normAutofit/>
          </a:bodyPr>
          <a:lstStyle>
            <a:lvl1pPr>
              <a:defRPr sz="1400"/>
            </a:lvl1pPr>
          </a:lstStyle>
          <a:p>
            <a:pPr algn="l"/>
            <a:r>
              <a:rPr lang="fr-FR" sz="1200" dirty="0">
                <a:solidFill>
                  <a:srgbClr val="C2C1C2"/>
                </a:solidFill>
                <a:latin typeface="Lato" panose="020F0502020204030203" pitchFamily="34" charset="0"/>
                <a:cs typeface="Lato" panose="020F0502020204030203" pitchFamily="34" charset="0"/>
              </a:rPr>
              <a:t>Sous titre</a:t>
            </a:r>
          </a:p>
        </p:txBody>
      </p:sp>
      <p:sp>
        <p:nvSpPr>
          <p:cNvPr id="5" name="Rectangle 4">
            <a:extLst>
              <a:ext uri="{FF2B5EF4-FFF2-40B4-BE49-F238E27FC236}">
                <a16:creationId xmlns:a16="http://schemas.microsoft.com/office/drawing/2014/main" id="{C9541462-F678-3E4E-AAC9-2F750C426FAF}"/>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5EE3EB63-1A6D-6A44-B5EA-712AD2CBF51E}"/>
              </a:ext>
            </a:extLst>
          </p:cNvPr>
          <p:cNvGrpSpPr/>
          <p:nvPr userDrawn="1"/>
        </p:nvGrpSpPr>
        <p:grpSpPr>
          <a:xfrm flipH="1">
            <a:off x="624974" y="2465439"/>
            <a:ext cx="1130409" cy="1000672"/>
            <a:chOff x="4036744" y="2143764"/>
            <a:chExt cx="1176100" cy="1000672"/>
          </a:xfrm>
        </p:grpSpPr>
        <p:sp>
          <p:nvSpPr>
            <p:cNvPr id="7" name="Rectangle 6">
              <a:extLst>
                <a:ext uri="{FF2B5EF4-FFF2-40B4-BE49-F238E27FC236}">
                  <a16:creationId xmlns:a16="http://schemas.microsoft.com/office/drawing/2014/main" id="{70F1C437-8826-5040-8C71-4B6AF60C9C75}"/>
                </a:ext>
              </a:extLst>
            </p:cNvPr>
            <p:cNvSpPr/>
            <p:nvPr/>
          </p:nvSpPr>
          <p:spPr>
            <a:xfrm>
              <a:off x="4036744" y="2143764"/>
              <a:ext cx="1176100" cy="952655"/>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Triangle rectangle 7">
              <a:extLst>
                <a:ext uri="{FF2B5EF4-FFF2-40B4-BE49-F238E27FC236}">
                  <a16:creationId xmlns:a16="http://schemas.microsoft.com/office/drawing/2014/main" id="{36D82882-5ED0-624E-BCEA-B18EC174B47E}"/>
                </a:ext>
              </a:extLst>
            </p:cNvPr>
            <p:cNvSpPr/>
            <p:nvPr/>
          </p:nvSpPr>
          <p:spPr>
            <a:xfrm rot="18900000">
              <a:off x="446460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0" name="Connecteur droit 9">
            <a:extLst>
              <a:ext uri="{FF2B5EF4-FFF2-40B4-BE49-F238E27FC236}">
                <a16:creationId xmlns:a16="http://schemas.microsoft.com/office/drawing/2014/main" id="{40D3EA78-17B9-F348-83DF-EEB9BCF74D47}"/>
              </a:ext>
            </a:extLst>
          </p:cNvPr>
          <p:cNvCxnSpPr>
            <a:cxnSpLocks/>
          </p:cNvCxnSpPr>
          <p:nvPr userDrawn="1"/>
        </p:nvCxnSpPr>
        <p:spPr>
          <a:xfrm>
            <a:off x="1221397" y="3639676"/>
            <a:ext cx="0" cy="178773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1" name="Titre 1">
            <a:extLst>
              <a:ext uri="{FF2B5EF4-FFF2-40B4-BE49-F238E27FC236}">
                <a16:creationId xmlns:a16="http://schemas.microsoft.com/office/drawing/2014/main" id="{B0A2B713-1E7C-244D-91D8-37207275540B}"/>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2" name="Connecteur droit 11">
            <a:extLst>
              <a:ext uri="{FF2B5EF4-FFF2-40B4-BE49-F238E27FC236}">
                <a16:creationId xmlns:a16="http://schemas.microsoft.com/office/drawing/2014/main" id="{90D47841-AAF5-E541-833F-2F8B6F1F2381}"/>
              </a:ext>
            </a:extLst>
          </p:cNvPr>
          <p:cNvCxnSpPr>
            <a:cxnSpLocks/>
          </p:cNvCxnSpPr>
          <p:nvPr userDrawn="1"/>
        </p:nvCxnSpPr>
        <p:spPr>
          <a:xfrm>
            <a:off x="5012483" y="2368358"/>
            <a:ext cx="0" cy="3020589"/>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F5C8F801-5D3E-4C48-AEE8-C748514CA436}"/>
              </a:ext>
            </a:extLst>
          </p:cNvPr>
          <p:cNvSpPr txBox="1">
            <a:spLocks/>
          </p:cNvSpPr>
          <p:nvPr userDrawn="1"/>
        </p:nvSpPr>
        <p:spPr>
          <a:xfrm>
            <a:off x="4870841"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4" name="Connecteur droit 13">
            <a:extLst>
              <a:ext uri="{FF2B5EF4-FFF2-40B4-BE49-F238E27FC236}">
                <a16:creationId xmlns:a16="http://schemas.microsoft.com/office/drawing/2014/main" id="{C61A4244-5B6D-2245-96DE-35D5192793FC}"/>
              </a:ext>
            </a:extLst>
          </p:cNvPr>
          <p:cNvCxnSpPr>
            <a:cxnSpLocks/>
          </p:cNvCxnSpPr>
          <p:nvPr userDrawn="1"/>
        </p:nvCxnSpPr>
        <p:spPr>
          <a:xfrm>
            <a:off x="8918128" y="2517732"/>
            <a:ext cx="0" cy="288478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041A7A9B-137C-8844-A91D-3D33AB799742}"/>
              </a:ext>
            </a:extLst>
          </p:cNvPr>
          <p:cNvSpPr txBox="1">
            <a:spLocks/>
          </p:cNvSpPr>
          <p:nvPr userDrawn="1"/>
        </p:nvSpPr>
        <p:spPr>
          <a:xfrm>
            <a:off x="8754379"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17" name="Image 16">
            <a:extLst>
              <a:ext uri="{FF2B5EF4-FFF2-40B4-BE49-F238E27FC236}">
                <a16:creationId xmlns:a16="http://schemas.microsoft.com/office/drawing/2014/main" id="{32AF671D-09EF-AD48-8AF5-247E3BBA2C3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775709" y="-48920"/>
            <a:ext cx="3318365" cy="3688596"/>
          </a:xfrm>
          <a:prstGeom prst="rect">
            <a:avLst/>
          </a:prstGeom>
        </p:spPr>
      </p:pic>
      <p:grpSp>
        <p:nvGrpSpPr>
          <p:cNvPr id="18" name="Groupe 17">
            <a:extLst>
              <a:ext uri="{FF2B5EF4-FFF2-40B4-BE49-F238E27FC236}">
                <a16:creationId xmlns:a16="http://schemas.microsoft.com/office/drawing/2014/main" id="{2565FF6A-E2A4-9043-A693-183CAC10FC5E}"/>
              </a:ext>
            </a:extLst>
          </p:cNvPr>
          <p:cNvGrpSpPr/>
          <p:nvPr userDrawn="1"/>
        </p:nvGrpSpPr>
        <p:grpSpPr>
          <a:xfrm>
            <a:off x="1594863" y="2359618"/>
            <a:ext cx="665907" cy="837417"/>
            <a:chOff x="4036741" y="1844983"/>
            <a:chExt cx="1645935" cy="1459710"/>
          </a:xfrm>
        </p:grpSpPr>
        <p:sp>
          <p:nvSpPr>
            <p:cNvPr id="19" name="Rectangle 18">
              <a:extLst>
                <a:ext uri="{FF2B5EF4-FFF2-40B4-BE49-F238E27FC236}">
                  <a16:creationId xmlns:a16="http://schemas.microsoft.com/office/drawing/2014/main" id="{D5DEA679-44E5-B744-BECB-EF8CB9CAB7F7}"/>
                </a:ext>
              </a:extLst>
            </p:cNvPr>
            <p:cNvSpPr/>
            <p:nvPr/>
          </p:nvSpPr>
          <p:spPr>
            <a:xfrm>
              <a:off x="4036741" y="1844983"/>
              <a:ext cx="1645935" cy="1251438"/>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Triangle rectangle 19">
              <a:extLst>
                <a:ext uri="{FF2B5EF4-FFF2-40B4-BE49-F238E27FC236}">
                  <a16:creationId xmlns:a16="http://schemas.microsoft.com/office/drawing/2014/main" id="{F2D852BF-F5AA-DB41-9648-EB1F848C9DE0}"/>
                </a:ext>
              </a:extLst>
            </p:cNvPr>
            <p:cNvSpPr/>
            <p:nvPr/>
          </p:nvSpPr>
          <p:spPr>
            <a:xfrm rot="5400000">
              <a:off x="4046963" y="3037993"/>
              <a:ext cx="256478" cy="276922"/>
            </a:xfrm>
            <a:prstGeom prst="rtTriangle">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3" name="Connecteur droit 22">
            <a:extLst>
              <a:ext uri="{FF2B5EF4-FFF2-40B4-BE49-F238E27FC236}">
                <a16:creationId xmlns:a16="http://schemas.microsoft.com/office/drawing/2014/main" id="{B164042C-A3F1-8C4F-9E7D-2356F062D31A}"/>
              </a:ext>
            </a:extLst>
          </p:cNvPr>
          <p:cNvCxnSpPr>
            <a:cxnSpLocks/>
          </p:cNvCxnSpPr>
          <p:nvPr userDrawn="1"/>
        </p:nvCxnSpPr>
        <p:spPr>
          <a:xfrm>
            <a:off x="3074420" y="4289721"/>
            <a:ext cx="0" cy="1125493"/>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4" name="Titre 1">
            <a:extLst>
              <a:ext uri="{FF2B5EF4-FFF2-40B4-BE49-F238E27FC236}">
                <a16:creationId xmlns:a16="http://schemas.microsoft.com/office/drawing/2014/main" id="{89BEB662-28F3-F641-B90B-1CB14A53ACD2}"/>
              </a:ext>
            </a:extLst>
          </p:cNvPr>
          <p:cNvSpPr txBox="1">
            <a:spLocks/>
          </p:cNvSpPr>
          <p:nvPr userDrawn="1"/>
        </p:nvSpPr>
        <p:spPr>
          <a:xfrm>
            <a:off x="2898314"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27" name="Connecteur droit 26">
            <a:extLst>
              <a:ext uri="{FF2B5EF4-FFF2-40B4-BE49-F238E27FC236}">
                <a16:creationId xmlns:a16="http://schemas.microsoft.com/office/drawing/2014/main" id="{8EFAFB31-EF90-8A42-A300-2E29721F11EA}"/>
              </a:ext>
            </a:extLst>
          </p:cNvPr>
          <p:cNvCxnSpPr>
            <a:cxnSpLocks/>
          </p:cNvCxnSpPr>
          <p:nvPr userDrawn="1"/>
        </p:nvCxnSpPr>
        <p:spPr>
          <a:xfrm>
            <a:off x="3074420" y="2288651"/>
            <a:ext cx="0" cy="717934"/>
          </a:xfrm>
          <a:prstGeom prst="line">
            <a:avLst/>
          </a:prstGeom>
          <a:ln w="19050">
            <a:solidFill>
              <a:srgbClr val="CE3189"/>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Connecteur droit 28">
            <a:extLst>
              <a:ext uri="{FF2B5EF4-FFF2-40B4-BE49-F238E27FC236}">
                <a16:creationId xmlns:a16="http://schemas.microsoft.com/office/drawing/2014/main" id="{A47EF249-5630-2F4C-82C7-161A9C628896}"/>
              </a:ext>
            </a:extLst>
          </p:cNvPr>
          <p:cNvCxnSpPr>
            <a:cxnSpLocks/>
          </p:cNvCxnSpPr>
          <p:nvPr userDrawn="1"/>
        </p:nvCxnSpPr>
        <p:spPr>
          <a:xfrm>
            <a:off x="6962905" y="3935382"/>
            <a:ext cx="17146" cy="146892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0" name="Titre 1">
            <a:extLst>
              <a:ext uri="{FF2B5EF4-FFF2-40B4-BE49-F238E27FC236}">
                <a16:creationId xmlns:a16="http://schemas.microsoft.com/office/drawing/2014/main" id="{3985BA4B-A68A-C647-815A-5014BCCC38CB}"/>
              </a:ext>
            </a:extLst>
          </p:cNvPr>
          <p:cNvSpPr txBox="1">
            <a:spLocks/>
          </p:cNvSpPr>
          <p:nvPr userDrawn="1"/>
        </p:nvSpPr>
        <p:spPr>
          <a:xfrm>
            <a:off x="6816302" y="549884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35" name="Triangle rectangle 34">
            <a:extLst>
              <a:ext uri="{FF2B5EF4-FFF2-40B4-BE49-F238E27FC236}">
                <a16:creationId xmlns:a16="http://schemas.microsoft.com/office/drawing/2014/main" id="{A0A881E8-7D68-D049-AF9B-DB293E3D72B9}"/>
              </a:ext>
            </a:extLst>
          </p:cNvPr>
          <p:cNvSpPr/>
          <p:nvPr userDrawn="1"/>
        </p:nvSpPr>
        <p:spPr>
          <a:xfrm>
            <a:off x="8906493" y="2213965"/>
            <a:ext cx="593688" cy="351738"/>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6" name="Triangle rectangle 35">
            <a:extLst>
              <a:ext uri="{FF2B5EF4-FFF2-40B4-BE49-F238E27FC236}">
                <a16:creationId xmlns:a16="http://schemas.microsoft.com/office/drawing/2014/main" id="{1EA7CD01-9605-0244-9D6A-E71F848CC29B}"/>
              </a:ext>
            </a:extLst>
          </p:cNvPr>
          <p:cNvSpPr/>
          <p:nvPr userDrawn="1"/>
        </p:nvSpPr>
        <p:spPr>
          <a:xfrm flipV="1">
            <a:off x="8904876" y="2170497"/>
            <a:ext cx="593688" cy="351738"/>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7" name="Ellipse 36">
            <a:extLst>
              <a:ext uri="{FF2B5EF4-FFF2-40B4-BE49-F238E27FC236}">
                <a16:creationId xmlns:a16="http://schemas.microsoft.com/office/drawing/2014/main" id="{0015EDDA-B497-9249-A513-25C5D422A4B8}"/>
              </a:ext>
            </a:extLst>
          </p:cNvPr>
          <p:cNvSpPr/>
          <p:nvPr userDrawn="1"/>
        </p:nvSpPr>
        <p:spPr>
          <a:xfrm>
            <a:off x="4597961" y="3517811"/>
            <a:ext cx="822960" cy="822960"/>
          </a:xfrm>
          <a:prstGeom prst="ellipse">
            <a:avLst/>
          </a:prstGeom>
          <a:solidFill>
            <a:schemeClr val="bg1"/>
          </a:solidFill>
          <a:ln w="25400">
            <a:solidFill>
              <a:srgbClr val="CE31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39" name="Groupe 38">
            <a:extLst>
              <a:ext uri="{FF2B5EF4-FFF2-40B4-BE49-F238E27FC236}">
                <a16:creationId xmlns:a16="http://schemas.microsoft.com/office/drawing/2014/main" id="{DDD6B0FF-3BDA-9A40-9C4A-97E957E189CE}"/>
              </a:ext>
            </a:extLst>
          </p:cNvPr>
          <p:cNvGrpSpPr/>
          <p:nvPr userDrawn="1"/>
        </p:nvGrpSpPr>
        <p:grpSpPr>
          <a:xfrm>
            <a:off x="4978406" y="1886796"/>
            <a:ext cx="1616764" cy="1109268"/>
            <a:chOff x="4669485" y="1886796"/>
            <a:chExt cx="1616764" cy="1109268"/>
          </a:xfrm>
        </p:grpSpPr>
        <p:sp>
          <p:nvSpPr>
            <p:cNvPr id="40" name="Rectangle 39">
              <a:extLst>
                <a:ext uri="{FF2B5EF4-FFF2-40B4-BE49-F238E27FC236}">
                  <a16:creationId xmlns:a16="http://schemas.microsoft.com/office/drawing/2014/main" id="{7C22328E-9BD3-B042-8356-C478ADABBA8E}"/>
                </a:ext>
              </a:extLst>
            </p:cNvPr>
            <p:cNvSpPr/>
            <p:nvPr/>
          </p:nvSpPr>
          <p:spPr>
            <a:xfrm>
              <a:off x="4669485" y="2148504"/>
              <a:ext cx="1329692" cy="847560"/>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42" name="Groupe 41">
              <a:extLst>
                <a:ext uri="{FF2B5EF4-FFF2-40B4-BE49-F238E27FC236}">
                  <a16:creationId xmlns:a16="http://schemas.microsoft.com/office/drawing/2014/main" id="{026E2A32-6706-384B-BDA3-C3ACC400778C}"/>
                </a:ext>
              </a:extLst>
            </p:cNvPr>
            <p:cNvGrpSpPr/>
            <p:nvPr/>
          </p:nvGrpSpPr>
          <p:grpSpPr>
            <a:xfrm rot="1331968">
              <a:off x="5593601" y="1886796"/>
              <a:ext cx="692648" cy="692648"/>
              <a:chOff x="5546711" y="1918056"/>
              <a:chExt cx="692648" cy="692648"/>
            </a:xfrm>
          </p:grpSpPr>
          <p:sp>
            <p:nvSpPr>
              <p:cNvPr id="43" name="Larme 42">
                <a:extLst>
                  <a:ext uri="{FF2B5EF4-FFF2-40B4-BE49-F238E27FC236}">
                    <a16:creationId xmlns:a16="http://schemas.microsoft.com/office/drawing/2014/main" id="{72BE6328-CC59-8C4D-A097-2329703A4660}"/>
                  </a:ext>
                </a:extLst>
              </p:cNvPr>
              <p:cNvSpPr/>
              <p:nvPr/>
            </p:nvSpPr>
            <p:spPr>
              <a:xfrm rot="8100000">
                <a:off x="5546711" y="1918056"/>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4" name="Ellipse 43">
                <a:extLst>
                  <a:ext uri="{FF2B5EF4-FFF2-40B4-BE49-F238E27FC236}">
                    <a16:creationId xmlns:a16="http://schemas.microsoft.com/office/drawing/2014/main" id="{6AF46A1B-E398-D149-8304-DC8F16AD3408}"/>
                  </a:ext>
                </a:extLst>
              </p:cNvPr>
              <p:cNvSpPr/>
              <p:nvPr/>
            </p:nvSpPr>
            <p:spPr>
              <a:xfrm>
                <a:off x="5701005" y="2068738"/>
                <a:ext cx="372794" cy="372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spTree>
    <p:extLst>
      <p:ext uri="{BB962C8B-B14F-4D97-AF65-F5344CB8AC3E}">
        <p14:creationId xmlns:p14="http://schemas.microsoft.com/office/powerpoint/2010/main" val="917188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2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B8F94861-4ABF-1747-B3AE-79FB93BDB7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320634"/>
            <a:ext cx="11511148" cy="6216734"/>
          </a:xfrm>
          <a:prstGeom prst="rect">
            <a:avLst/>
          </a:prstGeom>
        </p:spPr>
      </p:pic>
      <p:pic>
        <p:nvPicPr>
          <p:cNvPr id="5" name="Image 4">
            <a:extLst>
              <a:ext uri="{FF2B5EF4-FFF2-40B4-BE49-F238E27FC236}">
                <a16:creationId xmlns:a16="http://schemas.microsoft.com/office/drawing/2014/main" id="{17A79328-1072-2047-BDE6-E37D983292B9}"/>
              </a:ext>
            </a:extLst>
          </p:cNvPr>
          <p:cNvPicPr>
            <a:picLocks noChangeAspect="1"/>
          </p:cNvPicPr>
          <p:nvPr userDrawn="1"/>
        </p:nvPicPr>
        <p:blipFill>
          <a:blip r:embed="rId3" cstate="email">
            <a:alphaModFix amt="20000"/>
            <a:extLst>
              <a:ext uri="{28A0092B-C50C-407E-A947-70E740481C1C}">
                <a14:useLocalDpi xmlns:a14="http://schemas.microsoft.com/office/drawing/2010/main" val="0"/>
              </a:ext>
            </a:extLst>
          </a:blip>
          <a:stretch>
            <a:fillRect/>
          </a:stretch>
        </p:blipFill>
        <p:spPr>
          <a:xfrm>
            <a:off x="737344" y="319676"/>
            <a:ext cx="10725919" cy="6635768"/>
          </a:xfrm>
          <a:prstGeom prst="rect">
            <a:avLst/>
          </a:prstGeom>
          <a:effectLst/>
        </p:spPr>
      </p:pic>
    </p:spTree>
    <p:extLst>
      <p:ext uri="{BB962C8B-B14F-4D97-AF65-F5344CB8AC3E}">
        <p14:creationId xmlns:p14="http://schemas.microsoft.com/office/powerpoint/2010/main" val="4143889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5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8C06B6E-AD6B-9141-AC99-05032E2174EF}"/>
              </a:ext>
            </a:extLst>
          </p:cNvPr>
          <p:cNvSpPr>
            <a:spLocks noGrp="1"/>
          </p:cNvSpPr>
          <p:nvPr>
            <p:ph type="ctrTitle"/>
          </p:nvPr>
        </p:nvSpPr>
        <p:spPr>
          <a:xfrm>
            <a:off x="567558" y="509753"/>
            <a:ext cx="8194363"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Chaîne de projet</a:t>
            </a:r>
          </a:p>
        </p:txBody>
      </p:sp>
      <p:sp>
        <p:nvSpPr>
          <p:cNvPr id="4" name="Sous-titre 2">
            <a:extLst>
              <a:ext uri="{FF2B5EF4-FFF2-40B4-BE49-F238E27FC236}">
                <a16:creationId xmlns:a16="http://schemas.microsoft.com/office/drawing/2014/main" id="{D03EB5B7-BFCB-814B-96AD-31DC4B0F9FCC}"/>
              </a:ext>
            </a:extLst>
          </p:cNvPr>
          <p:cNvSpPr>
            <a:spLocks noGrp="1"/>
          </p:cNvSpPr>
          <p:nvPr>
            <p:ph type="subTitle" idx="1"/>
          </p:nvPr>
        </p:nvSpPr>
        <p:spPr>
          <a:xfrm>
            <a:off x="567558" y="1499753"/>
            <a:ext cx="10042565" cy="387724"/>
          </a:xfrm>
          <a:prstGeom prst="rect">
            <a:avLst/>
          </a:prstGeom>
        </p:spPr>
        <p:txBody>
          <a:bodyPr>
            <a:normAutofit/>
          </a:bodyPr>
          <a:lstStyle/>
          <a:p>
            <a:pPr algn="l"/>
            <a:r>
              <a:rPr lang="fr-FR" sz="1400" dirty="0">
                <a:solidFill>
                  <a:srgbClr val="C2C1C2"/>
                </a:solidFill>
                <a:latin typeface="Lato" panose="020F0502020204030203" pitchFamily="34" charset="0"/>
                <a:cs typeface="Lato" panose="020F0502020204030203" pitchFamily="34" charset="0"/>
              </a:rPr>
              <a:t>Notre expertise technico-fonctionnelle nous permet de vous accompagner à chaque étape de mise en œuvre de votre projet.</a:t>
            </a:r>
          </a:p>
        </p:txBody>
      </p:sp>
      <p:sp>
        <p:nvSpPr>
          <p:cNvPr id="5" name="Rectangle 4">
            <a:extLst>
              <a:ext uri="{FF2B5EF4-FFF2-40B4-BE49-F238E27FC236}">
                <a16:creationId xmlns:a16="http://schemas.microsoft.com/office/drawing/2014/main" id="{DE403780-27ED-BC4D-9A0F-8919769DCC8D}"/>
              </a:ext>
            </a:extLst>
          </p:cNvPr>
          <p:cNvSpPr/>
          <p:nvPr userDrawn="1"/>
        </p:nvSpPr>
        <p:spPr>
          <a:xfrm>
            <a:off x="0" y="4940524"/>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Titre 1">
            <a:extLst>
              <a:ext uri="{FF2B5EF4-FFF2-40B4-BE49-F238E27FC236}">
                <a16:creationId xmlns:a16="http://schemas.microsoft.com/office/drawing/2014/main" id="{85EA8951-1E85-9F4D-94E9-86AB06D6D964}"/>
              </a:ext>
            </a:extLst>
          </p:cNvPr>
          <p:cNvSpPr txBox="1">
            <a:spLocks/>
          </p:cNvSpPr>
          <p:nvPr userDrawn="1"/>
        </p:nvSpPr>
        <p:spPr>
          <a:xfrm>
            <a:off x="5105437"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7" name="Connecteur droit 6">
            <a:extLst>
              <a:ext uri="{FF2B5EF4-FFF2-40B4-BE49-F238E27FC236}">
                <a16:creationId xmlns:a16="http://schemas.microsoft.com/office/drawing/2014/main" id="{69C80FDB-5B54-D047-A0C7-A0E4F16E4E6C}"/>
              </a:ext>
            </a:extLst>
          </p:cNvPr>
          <p:cNvCxnSpPr>
            <a:cxnSpLocks/>
          </p:cNvCxnSpPr>
          <p:nvPr userDrawn="1"/>
        </p:nvCxnSpPr>
        <p:spPr>
          <a:xfrm>
            <a:off x="10090406" y="4446740"/>
            <a:ext cx="0" cy="95577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8" name="Titre 1">
            <a:extLst>
              <a:ext uri="{FF2B5EF4-FFF2-40B4-BE49-F238E27FC236}">
                <a16:creationId xmlns:a16="http://schemas.microsoft.com/office/drawing/2014/main" id="{06D97E1D-1E23-7448-828A-B6105F80060B}"/>
              </a:ext>
            </a:extLst>
          </p:cNvPr>
          <p:cNvSpPr txBox="1">
            <a:spLocks/>
          </p:cNvSpPr>
          <p:nvPr userDrawn="1"/>
        </p:nvSpPr>
        <p:spPr>
          <a:xfrm>
            <a:off x="9926657"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06</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9" name="Groupe 8">
            <a:extLst>
              <a:ext uri="{FF2B5EF4-FFF2-40B4-BE49-F238E27FC236}">
                <a16:creationId xmlns:a16="http://schemas.microsoft.com/office/drawing/2014/main" id="{7C211BB7-3440-3E4F-8FAE-E280108B69E1}"/>
              </a:ext>
            </a:extLst>
          </p:cNvPr>
          <p:cNvGrpSpPr/>
          <p:nvPr userDrawn="1"/>
        </p:nvGrpSpPr>
        <p:grpSpPr>
          <a:xfrm>
            <a:off x="3531203" y="3767211"/>
            <a:ext cx="757437" cy="2272908"/>
            <a:chOff x="3441320" y="3767211"/>
            <a:chExt cx="757437" cy="2272908"/>
          </a:xfrm>
        </p:grpSpPr>
        <p:cxnSp>
          <p:nvCxnSpPr>
            <p:cNvPr id="10" name="Connecteur droit 9">
              <a:extLst>
                <a:ext uri="{FF2B5EF4-FFF2-40B4-BE49-F238E27FC236}">
                  <a16:creationId xmlns:a16="http://schemas.microsoft.com/office/drawing/2014/main" id="{86EFEAFB-953A-C84D-B45A-7516FCADDB91}"/>
                </a:ext>
              </a:extLst>
            </p:cNvPr>
            <p:cNvCxnSpPr>
              <a:cxnSpLocks/>
            </p:cNvCxnSpPr>
            <p:nvPr/>
          </p:nvCxnSpPr>
          <p:spPr>
            <a:xfrm>
              <a:off x="3605069" y="3767211"/>
              <a:ext cx="0" cy="1648003"/>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1" name="Titre 1">
              <a:extLst>
                <a:ext uri="{FF2B5EF4-FFF2-40B4-BE49-F238E27FC236}">
                  <a16:creationId xmlns:a16="http://schemas.microsoft.com/office/drawing/2014/main" id="{AFF53C0B-BB8F-AF43-930B-45CABBEEC805}"/>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12" name="Connecteur droit 11">
            <a:extLst>
              <a:ext uri="{FF2B5EF4-FFF2-40B4-BE49-F238E27FC236}">
                <a16:creationId xmlns:a16="http://schemas.microsoft.com/office/drawing/2014/main" id="{ABEE954E-F24E-BC4A-8666-E4568AC020C4}"/>
              </a:ext>
            </a:extLst>
          </p:cNvPr>
          <p:cNvCxnSpPr>
            <a:cxnSpLocks/>
          </p:cNvCxnSpPr>
          <p:nvPr userDrawn="1"/>
        </p:nvCxnSpPr>
        <p:spPr>
          <a:xfrm>
            <a:off x="6832893" y="3176954"/>
            <a:ext cx="0" cy="222735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C645B52D-BCB8-FD4A-8107-E7D4A97B7D3D}"/>
              </a:ext>
            </a:extLst>
          </p:cNvPr>
          <p:cNvSpPr txBox="1">
            <a:spLocks/>
          </p:cNvSpPr>
          <p:nvPr userDrawn="1"/>
        </p:nvSpPr>
        <p:spPr>
          <a:xfrm>
            <a:off x="6669144" y="549884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15" name="Groupe 14">
            <a:extLst>
              <a:ext uri="{FF2B5EF4-FFF2-40B4-BE49-F238E27FC236}">
                <a16:creationId xmlns:a16="http://schemas.microsoft.com/office/drawing/2014/main" id="{0ADED904-C890-A34E-9A62-720CB63C51EC}"/>
              </a:ext>
            </a:extLst>
          </p:cNvPr>
          <p:cNvGrpSpPr/>
          <p:nvPr userDrawn="1"/>
        </p:nvGrpSpPr>
        <p:grpSpPr>
          <a:xfrm>
            <a:off x="7991582" y="2122301"/>
            <a:ext cx="1628843" cy="943155"/>
            <a:chOff x="7757185" y="2113389"/>
            <a:chExt cx="1628843" cy="943155"/>
          </a:xfrm>
        </p:grpSpPr>
        <p:sp>
          <p:nvSpPr>
            <p:cNvPr id="16" name="Rectangle 15">
              <a:extLst>
                <a:ext uri="{FF2B5EF4-FFF2-40B4-BE49-F238E27FC236}">
                  <a16:creationId xmlns:a16="http://schemas.microsoft.com/office/drawing/2014/main" id="{5BACAA21-AF23-7240-BD91-314826810EBE}"/>
                </a:ext>
              </a:extLst>
            </p:cNvPr>
            <p:cNvSpPr/>
            <p:nvPr/>
          </p:nvSpPr>
          <p:spPr>
            <a:xfrm>
              <a:off x="7757185" y="2375097"/>
              <a:ext cx="1289393" cy="681447"/>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8" name="Groupe 17">
              <a:extLst>
                <a:ext uri="{FF2B5EF4-FFF2-40B4-BE49-F238E27FC236}">
                  <a16:creationId xmlns:a16="http://schemas.microsoft.com/office/drawing/2014/main" id="{B14D6AEE-6A9B-0940-89E7-5D298DAAB119}"/>
                </a:ext>
              </a:extLst>
            </p:cNvPr>
            <p:cNvGrpSpPr/>
            <p:nvPr/>
          </p:nvGrpSpPr>
          <p:grpSpPr>
            <a:xfrm rot="1331968">
              <a:off x="8693380" y="2113389"/>
              <a:ext cx="692648" cy="692648"/>
              <a:chOff x="5546711" y="1918056"/>
              <a:chExt cx="692648" cy="692648"/>
            </a:xfrm>
          </p:grpSpPr>
          <p:sp>
            <p:nvSpPr>
              <p:cNvPr id="19" name="Larme 18">
                <a:extLst>
                  <a:ext uri="{FF2B5EF4-FFF2-40B4-BE49-F238E27FC236}">
                    <a16:creationId xmlns:a16="http://schemas.microsoft.com/office/drawing/2014/main" id="{95CF3F98-4E7A-FE43-BA26-D8E60F7D1380}"/>
                  </a:ext>
                </a:extLst>
              </p:cNvPr>
              <p:cNvSpPr/>
              <p:nvPr/>
            </p:nvSpPr>
            <p:spPr>
              <a:xfrm rot="8100000">
                <a:off x="5546711" y="1918056"/>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Ellipse 19">
                <a:extLst>
                  <a:ext uri="{FF2B5EF4-FFF2-40B4-BE49-F238E27FC236}">
                    <a16:creationId xmlns:a16="http://schemas.microsoft.com/office/drawing/2014/main" id="{DD1D67E2-D760-DE41-A75C-85F8D2E0F66C}"/>
                  </a:ext>
                </a:extLst>
              </p:cNvPr>
              <p:cNvSpPr/>
              <p:nvPr/>
            </p:nvSpPr>
            <p:spPr>
              <a:xfrm>
                <a:off x="5701005" y="2068738"/>
                <a:ext cx="372794" cy="372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cxnSp>
        <p:nvCxnSpPr>
          <p:cNvPr id="23" name="Connecteur droit 22">
            <a:extLst>
              <a:ext uri="{FF2B5EF4-FFF2-40B4-BE49-F238E27FC236}">
                <a16:creationId xmlns:a16="http://schemas.microsoft.com/office/drawing/2014/main" id="{ECDAC7D5-103B-0448-9AED-9F5058D6395A}"/>
              </a:ext>
            </a:extLst>
          </p:cNvPr>
          <p:cNvCxnSpPr>
            <a:cxnSpLocks/>
          </p:cNvCxnSpPr>
          <p:nvPr userDrawn="1"/>
        </p:nvCxnSpPr>
        <p:spPr>
          <a:xfrm>
            <a:off x="5247079" y="4487938"/>
            <a:ext cx="0" cy="901009"/>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853BAC81-FA9E-8946-842C-A01EA847DD7C}"/>
              </a:ext>
            </a:extLst>
          </p:cNvPr>
          <p:cNvSpPr/>
          <p:nvPr userDrawn="1"/>
        </p:nvSpPr>
        <p:spPr>
          <a:xfrm>
            <a:off x="4400578" y="3671833"/>
            <a:ext cx="1728432"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7" name="Image 26">
            <a:extLst>
              <a:ext uri="{FF2B5EF4-FFF2-40B4-BE49-F238E27FC236}">
                <a16:creationId xmlns:a16="http://schemas.microsoft.com/office/drawing/2014/main" id="{EAB42599-E3FC-7F44-8FBB-106B611FEDE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458205" y="2320868"/>
            <a:ext cx="787400" cy="723900"/>
          </a:xfrm>
          <a:prstGeom prst="rect">
            <a:avLst/>
          </a:prstGeom>
        </p:spPr>
      </p:pic>
      <p:cxnSp>
        <p:nvCxnSpPr>
          <p:cNvPr id="28" name="Connecteur droit 27">
            <a:extLst>
              <a:ext uri="{FF2B5EF4-FFF2-40B4-BE49-F238E27FC236}">
                <a16:creationId xmlns:a16="http://schemas.microsoft.com/office/drawing/2014/main" id="{9D418CD3-4815-8B43-894C-582F67237A5B}"/>
              </a:ext>
            </a:extLst>
          </p:cNvPr>
          <p:cNvCxnSpPr>
            <a:cxnSpLocks/>
            <a:stCxn id="16" idx="2"/>
          </p:cNvCxnSpPr>
          <p:nvPr userDrawn="1"/>
        </p:nvCxnSpPr>
        <p:spPr>
          <a:xfrm flipH="1">
            <a:off x="8625636" y="3065456"/>
            <a:ext cx="10643" cy="2382871"/>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9" name="Titre 1">
            <a:extLst>
              <a:ext uri="{FF2B5EF4-FFF2-40B4-BE49-F238E27FC236}">
                <a16:creationId xmlns:a16="http://schemas.microsoft.com/office/drawing/2014/main" id="{2F0D5FA5-05BD-9A45-95E3-16814040822C}"/>
              </a:ext>
            </a:extLst>
          </p:cNvPr>
          <p:cNvSpPr txBox="1">
            <a:spLocks/>
          </p:cNvSpPr>
          <p:nvPr userDrawn="1"/>
        </p:nvSpPr>
        <p:spPr>
          <a:xfrm>
            <a:off x="8427286" y="5496695"/>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32" name="Groupe 31">
            <a:extLst>
              <a:ext uri="{FF2B5EF4-FFF2-40B4-BE49-F238E27FC236}">
                <a16:creationId xmlns:a16="http://schemas.microsoft.com/office/drawing/2014/main" id="{5D1CC872-840D-684C-B1E3-835E34676BF2}"/>
              </a:ext>
            </a:extLst>
          </p:cNvPr>
          <p:cNvGrpSpPr/>
          <p:nvPr userDrawn="1"/>
        </p:nvGrpSpPr>
        <p:grpSpPr>
          <a:xfrm flipH="1">
            <a:off x="1433623" y="2748989"/>
            <a:ext cx="1130410" cy="1281914"/>
            <a:chOff x="4036745" y="1862522"/>
            <a:chExt cx="1176100" cy="1281914"/>
          </a:xfrm>
        </p:grpSpPr>
        <p:sp>
          <p:nvSpPr>
            <p:cNvPr id="33" name="Rectangle 32">
              <a:extLst>
                <a:ext uri="{FF2B5EF4-FFF2-40B4-BE49-F238E27FC236}">
                  <a16:creationId xmlns:a16="http://schemas.microsoft.com/office/drawing/2014/main" id="{1A86FB55-27C4-084C-9BD9-A9600C3C9E99}"/>
                </a:ext>
              </a:extLst>
            </p:cNvPr>
            <p:cNvSpPr/>
            <p:nvPr/>
          </p:nvSpPr>
          <p:spPr>
            <a:xfrm>
              <a:off x="4036745" y="1862522"/>
              <a:ext cx="1176100" cy="1233897"/>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4" name="Triangle rectangle 33">
              <a:extLst>
                <a:ext uri="{FF2B5EF4-FFF2-40B4-BE49-F238E27FC236}">
                  <a16:creationId xmlns:a16="http://schemas.microsoft.com/office/drawing/2014/main" id="{5DC3BC4B-D813-8F4A-9109-ACCD8F1948BE}"/>
                </a:ext>
              </a:extLst>
            </p:cNvPr>
            <p:cNvSpPr/>
            <p:nvPr/>
          </p:nvSpPr>
          <p:spPr>
            <a:xfrm rot="18900000">
              <a:off x="446460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36" name="Connecteur droit 35">
            <a:extLst>
              <a:ext uri="{FF2B5EF4-FFF2-40B4-BE49-F238E27FC236}">
                <a16:creationId xmlns:a16="http://schemas.microsoft.com/office/drawing/2014/main" id="{45D43DE6-6F72-814B-85C4-5283FB08ABA6}"/>
              </a:ext>
            </a:extLst>
          </p:cNvPr>
          <p:cNvCxnSpPr>
            <a:cxnSpLocks/>
          </p:cNvCxnSpPr>
          <p:nvPr userDrawn="1"/>
        </p:nvCxnSpPr>
        <p:spPr>
          <a:xfrm>
            <a:off x="2030048" y="3641764"/>
            <a:ext cx="0" cy="178773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7" name="Titre 1">
            <a:extLst>
              <a:ext uri="{FF2B5EF4-FFF2-40B4-BE49-F238E27FC236}">
                <a16:creationId xmlns:a16="http://schemas.microsoft.com/office/drawing/2014/main" id="{A08F0246-9B1E-C74E-98C0-6AD3D7C765A6}"/>
              </a:ext>
            </a:extLst>
          </p:cNvPr>
          <p:cNvSpPr txBox="1">
            <a:spLocks/>
          </p:cNvSpPr>
          <p:nvPr userDrawn="1"/>
        </p:nvSpPr>
        <p:spPr>
          <a:xfrm>
            <a:off x="1871509" y="5511837"/>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spTree>
    <p:extLst>
      <p:ext uri="{BB962C8B-B14F-4D97-AF65-F5344CB8AC3E}">
        <p14:creationId xmlns:p14="http://schemas.microsoft.com/office/powerpoint/2010/main" val="715811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6_Disposition personnalisée">
    <p:bg>
      <p:bgPr>
        <a:solidFill>
          <a:schemeClr val="bg1"/>
        </a:solidFill>
        <a:effectLst/>
      </p:bgPr>
    </p:bg>
    <p:spTree>
      <p:nvGrpSpPr>
        <p:cNvPr id="1" name=""/>
        <p:cNvGrpSpPr/>
        <p:nvPr/>
      </p:nvGrpSpPr>
      <p:grpSpPr>
        <a:xfrm>
          <a:off x="0" y="0"/>
          <a:ext cx="0" cy="0"/>
          <a:chOff x="0" y="0"/>
          <a:chExt cx="0" cy="0"/>
        </a:xfrm>
      </p:grpSpPr>
      <p:grpSp>
        <p:nvGrpSpPr>
          <p:cNvPr id="6" name="Groupe 5">
            <a:extLst>
              <a:ext uri="{FF2B5EF4-FFF2-40B4-BE49-F238E27FC236}">
                <a16:creationId xmlns:a16="http://schemas.microsoft.com/office/drawing/2014/main" id="{BB6F3E18-03CD-BF46-944C-E0404EBE211C}"/>
              </a:ext>
            </a:extLst>
          </p:cNvPr>
          <p:cNvGrpSpPr/>
          <p:nvPr userDrawn="1"/>
        </p:nvGrpSpPr>
        <p:grpSpPr>
          <a:xfrm>
            <a:off x="953007" y="2556251"/>
            <a:ext cx="931705" cy="0"/>
            <a:chOff x="4503420" y="3238999"/>
            <a:chExt cx="931705" cy="0"/>
          </a:xfrm>
        </p:grpSpPr>
        <p:cxnSp>
          <p:nvCxnSpPr>
            <p:cNvPr id="7" name="Connecteur droit 6">
              <a:extLst>
                <a:ext uri="{FF2B5EF4-FFF2-40B4-BE49-F238E27FC236}">
                  <a16:creationId xmlns:a16="http://schemas.microsoft.com/office/drawing/2014/main" id="{8FEEBB88-0DD6-B54C-ABC0-66AE763FE3A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DD7FC7B7-DF92-3A46-A192-14092C339E86}"/>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9" name="Image 8">
            <a:extLst>
              <a:ext uri="{FF2B5EF4-FFF2-40B4-BE49-F238E27FC236}">
                <a16:creationId xmlns:a16="http://schemas.microsoft.com/office/drawing/2014/main" id="{16B60793-75BC-AF4A-9291-70B7E1CF5A74}"/>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62927" y="5259794"/>
            <a:ext cx="3318365" cy="3688596"/>
          </a:xfrm>
          <a:prstGeom prst="rect">
            <a:avLst/>
          </a:prstGeom>
        </p:spPr>
      </p:pic>
      <p:sp>
        <p:nvSpPr>
          <p:cNvPr id="3" name="Espace réservé pour une image  2">
            <a:extLst>
              <a:ext uri="{FF2B5EF4-FFF2-40B4-BE49-F238E27FC236}">
                <a16:creationId xmlns:a16="http://schemas.microsoft.com/office/drawing/2014/main" id="{F0DA2491-019F-7843-8480-25FC970C17DB}"/>
              </a:ext>
            </a:extLst>
          </p:cNvPr>
          <p:cNvSpPr>
            <a:spLocks noGrp="1"/>
          </p:cNvSpPr>
          <p:nvPr>
            <p:ph type="pic" sz="quarter" idx="10"/>
          </p:nvPr>
        </p:nvSpPr>
        <p:spPr>
          <a:xfrm>
            <a:off x="5352557" y="933449"/>
            <a:ext cx="7336330" cy="5033962"/>
          </a:xfrm>
          <a:prstGeom prst="rect">
            <a:avLst/>
          </a:prstGeom>
        </p:spPr>
        <p:txBody>
          <a:bodyPr/>
          <a:lstStyle/>
          <a:p>
            <a:endParaRPr lang="fr-FR" dirty="0"/>
          </a:p>
        </p:txBody>
      </p:sp>
      <p:sp>
        <p:nvSpPr>
          <p:cNvPr id="10" name="Espace réservé du texte 9">
            <a:extLst>
              <a:ext uri="{FF2B5EF4-FFF2-40B4-BE49-F238E27FC236}">
                <a16:creationId xmlns:a16="http://schemas.microsoft.com/office/drawing/2014/main" id="{2CD2A2F4-B555-464A-B042-FE13A4AB58EA}"/>
              </a:ext>
            </a:extLst>
          </p:cNvPr>
          <p:cNvSpPr>
            <a:spLocks noGrp="1"/>
          </p:cNvSpPr>
          <p:nvPr>
            <p:ph type="body" sz="quarter" idx="11" hasCustomPrompt="1"/>
          </p:nvPr>
        </p:nvSpPr>
        <p:spPr>
          <a:xfrm>
            <a:off x="830263" y="1534516"/>
            <a:ext cx="4078287" cy="840820"/>
          </a:xfrm>
          <a:prstGeom prst="rect">
            <a:avLst/>
          </a:prstGeom>
        </p:spPr>
        <p:txBody>
          <a:bodyPr/>
          <a:lstStyle>
            <a:lvl1pPr marL="0" indent="0">
              <a:buNone/>
              <a:defRPr sz="6000" b="1" i="0">
                <a:solidFill>
                  <a:srgbClr val="13162A"/>
                </a:solidFill>
                <a:latin typeface="Raleway ExtraBold" panose="020B0003030101060003" pitchFamily="34" charset="0"/>
              </a:defRPr>
            </a:lvl1pPr>
          </a:lstStyle>
          <a:p>
            <a:pPr lvl="0"/>
            <a:r>
              <a:rPr lang="fr-FR" dirty="0"/>
              <a:t>TITRE</a:t>
            </a:r>
          </a:p>
        </p:txBody>
      </p:sp>
      <p:sp>
        <p:nvSpPr>
          <p:cNvPr id="2" name="Rectangle 1">
            <a:extLst>
              <a:ext uri="{FF2B5EF4-FFF2-40B4-BE49-F238E27FC236}">
                <a16:creationId xmlns:a16="http://schemas.microsoft.com/office/drawing/2014/main" id="{0FAE276F-553C-0045-88A7-BEE0D06C96CC}"/>
              </a:ext>
            </a:extLst>
          </p:cNvPr>
          <p:cNvSpPr/>
          <p:nvPr userDrawn="1"/>
        </p:nvSpPr>
        <p:spPr>
          <a:xfrm>
            <a:off x="7315199" y="-400051"/>
            <a:ext cx="5057775" cy="770096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1260192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6DA57E5-F1FA-F143-92E4-D3949FD76C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228600" y="-171449"/>
            <a:ext cx="12706350" cy="1857616"/>
          </a:xfrm>
          <a:prstGeom prst="rect">
            <a:avLst/>
          </a:prstGeom>
        </p:spPr>
      </p:pic>
      <p:pic>
        <p:nvPicPr>
          <p:cNvPr id="5" name="Image 4">
            <a:extLst>
              <a:ext uri="{FF2B5EF4-FFF2-40B4-BE49-F238E27FC236}">
                <a16:creationId xmlns:a16="http://schemas.microsoft.com/office/drawing/2014/main" id="{6C66E9B9-7405-014C-A031-7BF2B4899068}"/>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grpSp>
        <p:nvGrpSpPr>
          <p:cNvPr id="8" name="Groupe 7">
            <a:extLst>
              <a:ext uri="{FF2B5EF4-FFF2-40B4-BE49-F238E27FC236}">
                <a16:creationId xmlns:a16="http://schemas.microsoft.com/office/drawing/2014/main" id="{9C82BF70-C311-F348-AC10-679AFC7F983E}"/>
              </a:ext>
            </a:extLst>
          </p:cNvPr>
          <p:cNvGrpSpPr/>
          <p:nvPr userDrawn="1"/>
        </p:nvGrpSpPr>
        <p:grpSpPr>
          <a:xfrm>
            <a:off x="6801948" y="1681451"/>
            <a:ext cx="5458091" cy="0"/>
            <a:chOff x="6676819" y="1836195"/>
            <a:chExt cx="5458091" cy="0"/>
          </a:xfrm>
        </p:grpSpPr>
        <p:cxnSp>
          <p:nvCxnSpPr>
            <p:cNvPr id="9" name="Connecteur droit 8">
              <a:extLst>
                <a:ext uri="{FF2B5EF4-FFF2-40B4-BE49-F238E27FC236}">
                  <a16:creationId xmlns:a16="http://schemas.microsoft.com/office/drawing/2014/main" id="{D473CF6B-727F-B344-8426-EA3A9E5637BC}"/>
                </a:ext>
              </a:extLst>
            </p:cNvPr>
            <p:cNvCxnSpPr>
              <a:cxnSpLocks/>
            </p:cNvCxnSpPr>
            <p:nvPr/>
          </p:nvCxnSpPr>
          <p:spPr>
            <a:xfrm>
              <a:off x="6676819"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A87A3D61-27F1-744F-A26D-D50FF83B8A00}"/>
                </a:ext>
              </a:extLst>
            </p:cNvPr>
            <p:cNvCxnSpPr>
              <a:cxnSpLocks/>
            </p:cNvCxnSpPr>
            <p:nvPr/>
          </p:nvCxnSpPr>
          <p:spPr>
            <a:xfrm>
              <a:off x="7462597"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C548E563-C897-6449-9655-823425A2FFE7}"/>
                </a:ext>
              </a:extLst>
            </p:cNvPr>
            <p:cNvCxnSpPr>
              <a:cxnSpLocks/>
            </p:cNvCxnSpPr>
            <p:nvPr/>
          </p:nvCxnSpPr>
          <p:spPr>
            <a:xfrm>
              <a:off x="7855326"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67C3478C-0A49-1D46-BF38-F0943E3A49F8}"/>
                </a:ext>
              </a:extLst>
            </p:cNvPr>
            <p:cNvCxnSpPr>
              <a:cxnSpLocks/>
            </p:cNvCxnSpPr>
            <p:nvPr/>
          </p:nvCxnSpPr>
          <p:spPr>
            <a:xfrm>
              <a:off x="8452965"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07068000-CC97-AD43-8963-CDFD94F377E9}"/>
                </a:ext>
              </a:extLst>
            </p:cNvPr>
            <p:cNvCxnSpPr>
              <a:cxnSpLocks/>
            </p:cNvCxnSpPr>
            <p:nvPr/>
          </p:nvCxnSpPr>
          <p:spPr>
            <a:xfrm>
              <a:off x="9238743"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DF921D13-2CF4-8D42-ACED-C861D21C9311}"/>
                </a:ext>
              </a:extLst>
            </p:cNvPr>
            <p:cNvCxnSpPr>
              <a:cxnSpLocks/>
            </p:cNvCxnSpPr>
            <p:nvPr/>
          </p:nvCxnSpPr>
          <p:spPr>
            <a:xfrm>
              <a:off x="9631472"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8C225DF0-4337-8842-8E56-7AAACF53AA17}"/>
                </a:ext>
              </a:extLst>
            </p:cNvPr>
            <p:cNvCxnSpPr>
              <a:cxnSpLocks/>
            </p:cNvCxnSpPr>
            <p:nvPr/>
          </p:nvCxnSpPr>
          <p:spPr>
            <a:xfrm>
              <a:off x="10211327"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837DC702-89CA-6147-8D4C-5FDCEFE1C7B5}"/>
                </a:ext>
              </a:extLst>
            </p:cNvPr>
            <p:cNvCxnSpPr>
              <a:cxnSpLocks/>
            </p:cNvCxnSpPr>
            <p:nvPr/>
          </p:nvCxnSpPr>
          <p:spPr>
            <a:xfrm>
              <a:off x="10997105"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6EC21911-A6F4-6543-9B1E-533D19260112}"/>
                </a:ext>
              </a:extLst>
            </p:cNvPr>
            <p:cNvCxnSpPr>
              <a:cxnSpLocks/>
            </p:cNvCxnSpPr>
            <p:nvPr/>
          </p:nvCxnSpPr>
          <p:spPr>
            <a:xfrm>
              <a:off x="11389834"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9A89006F-A487-D44C-BE3E-B83AB80880BA}"/>
                </a:ext>
              </a:extLst>
            </p:cNvPr>
            <p:cNvCxnSpPr>
              <a:cxnSpLocks/>
            </p:cNvCxnSpPr>
            <p:nvPr/>
          </p:nvCxnSpPr>
          <p:spPr>
            <a:xfrm>
              <a:off x="11953811"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29" name="Titre 11">
            <a:extLst>
              <a:ext uri="{FF2B5EF4-FFF2-40B4-BE49-F238E27FC236}">
                <a16:creationId xmlns:a16="http://schemas.microsoft.com/office/drawing/2014/main" id="{8F5D8876-255E-8741-8E74-6C99831CAEDF}"/>
              </a:ext>
            </a:extLst>
          </p:cNvPr>
          <p:cNvSpPr>
            <a:spLocks noGrp="1"/>
          </p:cNvSpPr>
          <p:nvPr>
            <p:ph type="title" hasCustomPrompt="1"/>
          </p:nvPr>
        </p:nvSpPr>
        <p:spPr>
          <a:xfrm>
            <a:off x="1759679" y="476619"/>
            <a:ext cx="6818415" cy="1029244"/>
          </a:xfrm>
          <a:prstGeom prst="rect">
            <a:avLst/>
          </a:prstGeom>
        </p:spPr>
        <p:txBody>
          <a:bodyPr anchor="ctr"/>
          <a:lstStyle>
            <a:lvl1pPr>
              <a:defRPr sz="6000" b="1" i="0">
                <a:solidFill>
                  <a:schemeClr val="bg1"/>
                </a:solidFill>
                <a:latin typeface="Raleway ExtraBold" panose="020B0503030101060003" pitchFamily="34" charset="77"/>
              </a:defRPr>
            </a:lvl1pPr>
          </a:lstStyle>
          <a:p>
            <a:r>
              <a:rPr lang="fr-FR" dirty="0"/>
              <a:t>Titre</a:t>
            </a:r>
          </a:p>
        </p:txBody>
      </p:sp>
      <p:sp>
        <p:nvSpPr>
          <p:cNvPr id="30" name="Espace réservé du texte 11">
            <a:extLst>
              <a:ext uri="{FF2B5EF4-FFF2-40B4-BE49-F238E27FC236}">
                <a16:creationId xmlns:a16="http://schemas.microsoft.com/office/drawing/2014/main" id="{E9692F35-9BA9-1B4E-BBB6-932BE451C9F8}"/>
              </a:ext>
            </a:extLst>
          </p:cNvPr>
          <p:cNvSpPr>
            <a:spLocks noGrp="1"/>
          </p:cNvSpPr>
          <p:nvPr>
            <p:ph type="body" sz="quarter" idx="11"/>
          </p:nvPr>
        </p:nvSpPr>
        <p:spPr>
          <a:xfrm>
            <a:off x="816313" y="2327220"/>
            <a:ext cx="5771493" cy="3848727"/>
          </a:xfrm>
          <a:prstGeom prst="rect">
            <a:avLst/>
          </a:prstGeom>
        </p:spPr>
        <p:txBody>
          <a:bodyPr/>
          <a:lstStyle>
            <a:lvl1pPr>
              <a:defRPr sz="2400" b="0" i="0">
                <a:solidFill>
                  <a:srgbClr val="13162A"/>
                </a:solidFill>
                <a:latin typeface="Lato Light" panose="020F0302020204030203" pitchFamily="34" charset="77"/>
              </a:defRPr>
            </a:lvl1pPr>
            <a:lvl2pPr>
              <a:defRPr sz="2000" b="0" i="0">
                <a:solidFill>
                  <a:srgbClr val="13162A"/>
                </a:solidFill>
                <a:latin typeface="Lato Light" panose="020F0302020204030203" pitchFamily="34" charset="77"/>
              </a:defRPr>
            </a:lvl2pPr>
            <a:lvl3pPr>
              <a:defRPr sz="1800" b="0" i="0">
                <a:solidFill>
                  <a:srgbClr val="13162A"/>
                </a:solidFill>
                <a:latin typeface="Lato Light" panose="020F0302020204030203" pitchFamily="34" charset="77"/>
              </a:defRPr>
            </a:lvl3pPr>
            <a:lvl4pPr>
              <a:defRPr sz="1600" b="0" i="0">
                <a:solidFill>
                  <a:srgbClr val="13162A"/>
                </a:solidFill>
                <a:latin typeface="Lato Light" panose="020F0302020204030203" pitchFamily="34" charset="77"/>
              </a:defRPr>
            </a:lvl4pPr>
            <a:lvl5pPr>
              <a:defRPr sz="16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2AC85934-4973-5247-BA72-B51997D57881}"/>
              </a:ext>
            </a:extLst>
          </p:cNvPr>
          <p:cNvSpPr>
            <a:spLocks noGrp="1"/>
          </p:cNvSpPr>
          <p:nvPr>
            <p:ph type="pic" sz="quarter" idx="12"/>
          </p:nvPr>
        </p:nvSpPr>
        <p:spPr>
          <a:xfrm>
            <a:off x="7769225" y="136525"/>
            <a:ext cx="4119563" cy="3489325"/>
          </a:xfrm>
          <a:prstGeom prst="rect">
            <a:avLst/>
          </a:prstGeom>
        </p:spPr>
        <p:txBody>
          <a:bodyPr/>
          <a:lstStyle/>
          <a:p>
            <a:endParaRPr lang="fr-FR" dirty="0"/>
          </a:p>
        </p:txBody>
      </p:sp>
    </p:spTree>
    <p:extLst>
      <p:ext uri="{BB962C8B-B14F-4D97-AF65-F5344CB8AC3E}">
        <p14:creationId xmlns:p14="http://schemas.microsoft.com/office/powerpoint/2010/main" val="41283305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0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F2B98AE-AE6B-4F42-8672-5E7513D0AB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flipV="1">
            <a:off x="-3749" y="-3"/>
            <a:ext cx="12195748" cy="1746217"/>
          </a:xfrm>
          <a:prstGeom prst="rect">
            <a:avLst/>
          </a:prstGeom>
        </p:spPr>
      </p:pic>
      <p:pic>
        <p:nvPicPr>
          <p:cNvPr id="5" name="Image 4">
            <a:extLst>
              <a:ext uri="{FF2B5EF4-FFF2-40B4-BE49-F238E27FC236}">
                <a16:creationId xmlns:a16="http://schemas.microsoft.com/office/drawing/2014/main" id="{BF743611-28F4-9142-AB9C-E7A4A2370C97}"/>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grpSp>
        <p:nvGrpSpPr>
          <p:cNvPr id="8" name="Groupe 7">
            <a:extLst>
              <a:ext uri="{FF2B5EF4-FFF2-40B4-BE49-F238E27FC236}">
                <a16:creationId xmlns:a16="http://schemas.microsoft.com/office/drawing/2014/main" id="{A0FE77F1-8403-0A48-BD9C-90BCC6596259}"/>
              </a:ext>
            </a:extLst>
          </p:cNvPr>
          <p:cNvGrpSpPr/>
          <p:nvPr userDrawn="1"/>
        </p:nvGrpSpPr>
        <p:grpSpPr>
          <a:xfrm>
            <a:off x="2088914" y="1341637"/>
            <a:ext cx="931705" cy="0"/>
            <a:chOff x="4503420" y="3238999"/>
            <a:chExt cx="931705" cy="0"/>
          </a:xfrm>
        </p:grpSpPr>
        <p:cxnSp>
          <p:nvCxnSpPr>
            <p:cNvPr id="9" name="Connecteur droit 8">
              <a:extLst>
                <a:ext uri="{FF2B5EF4-FFF2-40B4-BE49-F238E27FC236}">
                  <a16:creationId xmlns:a16="http://schemas.microsoft.com/office/drawing/2014/main" id="{FF0597A7-9A53-6E41-A232-599AA2BF2D76}"/>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E7F1B182-1537-184F-9DC9-2B084C10F8B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0">
            <a:extLst>
              <a:ext uri="{FF2B5EF4-FFF2-40B4-BE49-F238E27FC236}">
                <a16:creationId xmlns:a16="http://schemas.microsoft.com/office/drawing/2014/main" id="{BC3338DD-621A-7149-80D5-C31DA5A5DA60}"/>
              </a:ext>
            </a:extLst>
          </p:cNvPr>
          <p:cNvSpPr>
            <a:spLocks noGrp="1"/>
          </p:cNvSpPr>
          <p:nvPr>
            <p:ph type="title" hasCustomPrompt="1"/>
          </p:nvPr>
        </p:nvSpPr>
        <p:spPr>
          <a:xfrm>
            <a:off x="46265" y="420653"/>
            <a:ext cx="10515600" cy="1325563"/>
          </a:xfrm>
          <a:prstGeom prst="rect">
            <a:avLst/>
          </a:prstGeom>
        </p:spPr>
        <p:txBody>
          <a:bodyPr/>
          <a:lstStyle>
            <a:lvl1pPr algn="ctr">
              <a:defRPr sz="6000" b="1" i="0">
                <a:solidFill>
                  <a:schemeClr val="bg1"/>
                </a:solidFill>
                <a:latin typeface="Raleway" panose="020B0503030101060003" pitchFamily="34" charset="77"/>
              </a:defRPr>
            </a:lvl1pPr>
          </a:lstStyle>
          <a:p>
            <a:r>
              <a:rPr lang="fr-FR" dirty="0"/>
              <a:t>Suivi personnalisé</a:t>
            </a:r>
          </a:p>
        </p:txBody>
      </p:sp>
      <p:sp>
        <p:nvSpPr>
          <p:cNvPr id="14" name="Espace réservé du texte 13">
            <a:extLst>
              <a:ext uri="{FF2B5EF4-FFF2-40B4-BE49-F238E27FC236}">
                <a16:creationId xmlns:a16="http://schemas.microsoft.com/office/drawing/2014/main" id="{46891035-7813-D545-9F5B-5ACCA89BC024}"/>
              </a:ext>
            </a:extLst>
          </p:cNvPr>
          <p:cNvSpPr>
            <a:spLocks noGrp="1"/>
          </p:cNvSpPr>
          <p:nvPr>
            <p:ph type="body" sz="quarter" idx="10"/>
          </p:nvPr>
        </p:nvSpPr>
        <p:spPr>
          <a:xfrm>
            <a:off x="1360488" y="2397125"/>
            <a:ext cx="6267450" cy="3916363"/>
          </a:xfrm>
          <a:prstGeom prst="rect">
            <a:avLst/>
          </a:prstGeom>
        </p:spPr>
        <p:txBody>
          <a:bodyPr/>
          <a:lstStyle>
            <a:lvl1pPr marL="0" indent="0">
              <a:buNone/>
              <a:defRPr sz="1800" b="0" i="0">
                <a:solidFill>
                  <a:srgbClr val="13162A"/>
                </a:solidFill>
                <a:latin typeface="Lato Light" panose="020F0302020204030203" pitchFamily="34" charset="77"/>
              </a:defRPr>
            </a:lvl1pPr>
            <a:lvl2pPr>
              <a:defRPr sz="1600" b="0" i="0">
                <a:solidFill>
                  <a:srgbClr val="13162A"/>
                </a:solidFill>
                <a:latin typeface="Lato Light" panose="020F0302020204030203" pitchFamily="34" charset="77"/>
              </a:defRPr>
            </a:lvl2pPr>
            <a:lvl3pPr>
              <a:defRPr sz="1400" b="0" i="0">
                <a:solidFill>
                  <a:srgbClr val="13162A"/>
                </a:solidFill>
                <a:latin typeface="Lato Light" panose="020F0302020204030203" pitchFamily="34" charset="77"/>
              </a:defRPr>
            </a:lvl3pPr>
            <a:lvl4pPr>
              <a:defRPr sz="1200" b="0" i="0">
                <a:solidFill>
                  <a:srgbClr val="13162A"/>
                </a:solidFill>
                <a:latin typeface="Lato Light" panose="020F0302020204030203" pitchFamily="34" charset="77"/>
              </a:defRPr>
            </a:lvl4pPr>
            <a:lvl5pPr>
              <a:defRPr sz="12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E82C5E67-3A3A-C740-A186-C11A18CCFF2F}"/>
              </a:ext>
            </a:extLst>
          </p:cNvPr>
          <p:cNvSpPr>
            <a:spLocks noGrp="1"/>
          </p:cNvSpPr>
          <p:nvPr>
            <p:ph type="pic" sz="quarter" idx="11"/>
          </p:nvPr>
        </p:nvSpPr>
        <p:spPr>
          <a:xfrm>
            <a:off x="8198069" y="2397125"/>
            <a:ext cx="3825656" cy="3794125"/>
          </a:xfrm>
          <a:prstGeom prst="rect">
            <a:avLst/>
          </a:prstGeom>
        </p:spPr>
        <p:txBody>
          <a:bodyPr/>
          <a:lstStyle/>
          <a:p>
            <a:endParaRPr lang="fr-FR" dirty="0"/>
          </a:p>
        </p:txBody>
      </p:sp>
    </p:spTree>
    <p:extLst>
      <p:ext uri="{BB962C8B-B14F-4D97-AF65-F5344CB8AC3E}">
        <p14:creationId xmlns:p14="http://schemas.microsoft.com/office/powerpoint/2010/main" val="36812760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8_Disposition personnalisée">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1775D82D-26C8-4E11-A9C7-CE7C9B9928D2}"/>
              </a:ext>
            </a:extLst>
          </p:cNvPr>
          <p:cNvSpPr>
            <a:spLocks noGrp="1"/>
          </p:cNvSpPr>
          <p:nvPr>
            <p:ph type="body" sz="quarter" idx="10" hasCustomPrompt="1"/>
          </p:nvPr>
        </p:nvSpPr>
        <p:spPr>
          <a:xfrm>
            <a:off x="163513" y="4989513"/>
            <a:ext cx="5632450" cy="398462"/>
          </a:xfrm>
          <a:prstGeom prst="rect">
            <a:avLst/>
          </a:prstGeom>
        </p:spPr>
        <p:txBody>
          <a:bodyPr anchor="ctr" anchorCtr="0"/>
          <a:lstStyle>
            <a:lvl1pPr marL="0" indent="0" algn="ctr">
              <a:buNone/>
              <a:defRPr sz="1600">
                <a:latin typeface="Lato Light" panose="020F0402020204030203"/>
              </a:defRPr>
            </a:lvl1pPr>
          </a:lstStyle>
          <a:p>
            <a:pPr lvl="0"/>
            <a:r>
              <a:rPr lang="fr-FR" dirty="0">
                <a:latin typeface="Lato Light" panose="020F0402020204030203"/>
              </a:rPr>
              <a:t>COUCOUCOU</a:t>
            </a:r>
            <a:endParaRPr lang="fr-FR" dirty="0"/>
          </a:p>
        </p:txBody>
      </p:sp>
      <p:sp>
        <p:nvSpPr>
          <p:cNvPr id="8" name="Sous-titre 2">
            <a:extLst>
              <a:ext uri="{FF2B5EF4-FFF2-40B4-BE49-F238E27FC236}">
                <a16:creationId xmlns:a16="http://schemas.microsoft.com/office/drawing/2014/main" id="{C1B5A28D-0514-4A40-8DC0-07CF0AFD4727}"/>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sp>
        <p:nvSpPr>
          <p:cNvPr id="11" name="Espace réservé pour une image  10">
            <a:extLst>
              <a:ext uri="{FF2B5EF4-FFF2-40B4-BE49-F238E27FC236}">
                <a16:creationId xmlns:a16="http://schemas.microsoft.com/office/drawing/2014/main" id="{A0E2C132-FC51-48DD-9959-A3F7A917D2DC}"/>
              </a:ext>
            </a:extLst>
          </p:cNvPr>
          <p:cNvSpPr>
            <a:spLocks noGrp="1"/>
          </p:cNvSpPr>
          <p:nvPr>
            <p:ph type="pic" sz="quarter" idx="11"/>
          </p:nvPr>
        </p:nvSpPr>
        <p:spPr>
          <a:xfrm>
            <a:off x="0" y="407988"/>
            <a:ext cx="5622925" cy="4581525"/>
          </a:xfrm>
          <a:prstGeom prst="rect">
            <a:avLst/>
          </a:prstGeom>
        </p:spPr>
        <p:txBody>
          <a:bodyPr/>
          <a:lstStyle/>
          <a:p>
            <a:endParaRPr lang="fr-FR" dirty="0"/>
          </a:p>
        </p:txBody>
      </p:sp>
    </p:spTree>
    <p:extLst>
      <p:ext uri="{BB962C8B-B14F-4D97-AF65-F5344CB8AC3E}">
        <p14:creationId xmlns:p14="http://schemas.microsoft.com/office/powerpoint/2010/main" val="27547344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63_Disposition personnalisée">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1775D82D-26C8-4E11-A9C7-CE7C9B9928D2}"/>
              </a:ext>
            </a:extLst>
          </p:cNvPr>
          <p:cNvSpPr>
            <a:spLocks noGrp="1"/>
          </p:cNvSpPr>
          <p:nvPr>
            <p:ph type="body" sz="quarter" idx="10" hasCustomPrompt="1"/>
          </p:nvPr>
        </p:nvSpPr>
        <p:spPr>
          <a:xfrm>
            <a:off x="163513" y="4989513"/>
            <a:ext cx="5632450" cy="398462"/>
          </a:xfrm>
          <a:prstGeom prst="rect">
            <a:avLst/>
          </a:prstGeom>
        </p:spPr>
        <p:txBody>
          <a:bodyPr anchor="ctr" anchorCtr="0"/>
          <a:lstStyle>
            <a:lvl1pPr marL="0" indent="0" algn="ctr">
              <a:buNone/>
              <a:defRPr sz="1600">
                <a:latin typeface="Lato Light" panose="020F0402020204030203"/>
              </a:defRPr>
            </a:lvl1pPr>
          </a:lstStyle>
          <a:p>
            <a:pPr lvl="0"/>
            <a:r>
              <a:rPr lang="fr-FR" dirty="0">
                <a:latin typeface="Lato Light" panose="020F0402020204030203"/>
              </a:rPr>
              <a:t>COUCOUCOU</a:t>
            </a:r>
            <a:endParaRPr lang="fr-FR" dirty="0"/>
          </a:p>
        </p:txBody>
      </p:sp>
      <p:sp>
        <p:nvSpPr>
          <p:cNvPr id="5" name="Rectangle 4">
            <a:extLst>
              <a:ext uri="{FF2B5EF4-FFF2-40B4-BE49-F238E27FC236}">
                <a16:creationId xmlns:a16="http://schemas.microsoft.com/office/drawing/2014/main" id="{23CBCB39-BD60-3C4A-B2DA-872200C73EC0}"/>
              </a:ext>
            </a:extLst>
          </p:cNvPr>
          <p:cNvSpPr/>
          <p:nvPr userDrawn="1"/>
        </p:nvSpPr>
        <p:spPr>
          <a:xfrm>
            <a:off x="6052452" y="163290"/>
            <a:ext cx="5976258" cy="5050410"/>
          </a:xfrm>
          <a:prstGeom prst="rect">
            <a:avLst/>
          </a:prstGeom>
          <a:solidFill>
            <a:srgbClr val="C2C1C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D4B2CB59-6B7D-824A-8FE0-6A9329909A4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52452" y="5234921"/>
            <a:ext cx="5976258" cy="1459789"/>
          </a:xfrm>
          <a:prstGeom prst="rect">
            <a:avLst/>
          </a:prstGeom>
        </p:spPr>
      </p:pic>
      <p:sp>
        <p:nvSpPr>
          <p:cNvPr id="8" name="Sous-titre 2">
            <a:extLst>
              <a:ext uri="{FF2B5EF4-FFF2-40B4-BE49-F238E27FC236}">
                <a16:creationId xmlns:a16="http://schemas.microsoft.com/office/drawing/2014/main" id="{C1B5A28D-0514-4A40-8DC0-07CF0AFD4727}"/>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sp>
        <p:nvSpPr>
          <p:cNvPr id="11" name="Espace réservé pour une image  10">
            <a:extLst>
              <a:ext uri="{FF2B5EF4-FFF2-40B4-BE49-F238E27FC236}">
                <a16:creationId xmlns:a16="http://schemas.microsoft.com/office/drawing/2014/main" id="{A0E2C132-FC51-48DD-9959-A3F7A917D2DC}"/>
              </a:ext>
            </a:extLst>
          </p:cNvPr>
          <p:cNvSpPr>
            <a:spLocks noGrp="1"/>
          </p:cNvSpPr>
          <p:nvPr>
            <p:ph type="pic" sz="quarter" idx="11"/>
          </p:nvPr>
        </p:nvSpPr>
        <p:spPr>
          <a:xfrm>
            <a:off x="0" y="407988"/>
            <a:ext cx="5622925" cy="4581525"/>
          </a:xfrm>
          <a:prstGeom prst="rect">
            <a:avLst/>
          </a:prstGeom>
        </p:spPr>
        <p:txBody>
          <a:bodyPr/>
          <a:lstStyle/>
          <a:p>
            <a:endParaRPr lang="fr-FR" dirty="0"/>
          </a:p>
        </p:txBody>
      </p:sp>
    </p:spTree>
    <p:extLst>
      <p:ext uri="{BB962C8B-B14F-4D97-AF65-F5344CB8AC3E}">
        <p14:creationId xmlns:p14="http://schemas.microsoft.com/office/powerpoint/2010/main" val="34124963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6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3F710D9-133D-E44C-9F33-AEF42822B7A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a:off x="972797" y="4152526"/>
            <a:ext cx="3694232" cy="2408639"/>
          </a:xfrm>
          <a:prstGeom prst="rect">
            <a:avLst/>
          </a:prstGeom>
        </p:spPr>
      </p:pic>
      <p:pic>
        <p:nvPicPr>
          <p:cNvPr id="4" name="Image 3">
            <a:extLst>
              <a:ext uri="{FF2B5EF4-FFF2-40B4-BE49-F238E27FC236}">
                <a16:creationId xmlns:a16="http://schemas.microsoft.com/office/drawing/2014/main" id="{DA9F66E7-C351-B443-BE5F-F2150F011AED}"/>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6052452" y="4666129"/>
            <a:ext cx="5976258" cy="2028581"/>
          </a:xfrm>
          <a:prstGeom prst="rect">
            <a:avLst/>
          </a:prstGeom>
        </p:spPr>
      </p:pic>
      <p:sp>
        <p:nvSpPr>
          <p:cNvPr id="6" name="Sous-titre 2">
            <a:extLst>
              <a:ext uri="{FF2B5EF4-FFF2-40B4-BE49-F238E27FC236}">
                <a16:creationId xmlns:a16="http://schemas.microsoft.com/office/drawing/2014/main" id="{18073884-52DB-7547-99C2-A85935F4797A}"/>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grpSp>
        <p:nvGrpSpPr>
          <p:cNvPr id="9" name="Groupe 8">
            <a:extLst>
              <a:ext uri="{FF2B5EF4-FFF2-40B4-BE49-F238E27FC236}">
                <a16:creationId xmlns:a16="http://schemas.microsoft.com/office/drawing/2014/main" id="{8F90741C-6580-B34E-A2B5-4E1504E01591}"/>
              </a:ext>
            </a:extLst>
          </p:cNvPr>
          <p:cNvGrpSpPr/>
          <p:nvPr userDrawn="1"/>
        </p:nvGrpSpPr>
        <p:grpSpPr>
          <a:xfrm>
            <a:off x="6216228" y="1570358"/>
            <a:ext cx="931705" cy="0"/>
            <a:chOff x="4503420" y="3238999"/>
            <a:chExt cx="931705" cy="0"/>
          </a:xfrm>
        </p:grpSpPr>
        <p:cxnSp>
          <p:nvCxnSpPr>
            <p:cNvPr id="10" name="Connecteur droit 9">
              <a:extLst>
                <a:ext uri="{FF2B5EF4-FFF2-40B4-BE49-F238E27FC236}">
                  <a16:creationId xmlns:a16="http://schemas.microsoft.com/office/drawing/2014/main" id="{9BF860A7-19A7-FD43-A73C-C36198FCBEB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1074654F-8182-5848-8056-7BC8566CD7C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
            <a:extLst>
              <a:ext uri="{FF2B5EF4-FFF2-40B4-BE49-F238E27FC236}">
                <a16:creationId xmlns:a16="http://schemas.microsoft.com/office/drawing/2014/main" id="{99092024-DFDA-4943-984B-9B07D5584446}"/>
              </a:ext>
            </a:extLst>
          </p:cNvPr>
          <p:cNvSpPr>
            <a:spLocks noGrp="1"/>
          </p:cNvSpPr>
          <p:nvPr>
            <p:ph type="ctrTitle" hasCustomPrompt="1"/>
          </p:nvPr>
        </p:nvSpPr>
        <p:spPr>
          <a:xfrm>
            <a:off x="6095999" y="366678"/>
            <a:ext cx="4876801" cy="1132278"/>
          </a:xfrm>
          <a:prstGeom prst="rect">
            <a:avLst/>
          </a:prstGeom>
        </p:spPr>
        <p:txBody>
          <a:bodyPr anchor="b">
            <a:normAutofit/>
          </a:bodyPr>
          <a:lstStyle>
            <a:lvl1pPr>
              <a:defRPr sz="4800"/>
            </a:lvl1pPr>
          </a:lstStyle>
          <a:p>
            <a:r>
              <a:rPr lang="fr-FR" b="1" dirty="0">
                <a:solidFill>
                  <a:srgbClr val="13162A"/>
                </a:solidFill>
                <a:latin typeface="Raleway ExtraBold" panose="020B0003030101060003" pitchFamily="34" charset="0"/>
              </a:rPr>
              <a:t>Titre niveau 2</a:t>
            </a:r>
          </a:p>
        </p:txBody>
      </p:sp>
      <p:sp>
        <p:nvSpPr>
          <p:cNvPr id="13" name="Espace réservé du texte 10">
            <a:extLst>
              <a:ext uri="{FF2B5EF4-FFF2-40B4-BE49-F238E27FC236}">
                <a16:creationId xmlns:a16="http://schemas.microsoft.com/office/drawing/2014/main" id="{95107112-0AEB-144F-AC40-26A243EF4A82}"/>
              </a:ext>
            </a:extLst>
          </p:cNvPr>
          <p:cNvSpPr>
            <a:spLocks noGrp="1"/>
          </p:cNvSpPr>
          <p:nvPr>
            <p:ph type="body" sz="quarter" idx="10"/>
          </p:nvPr>
        </p:nvSpPr>
        <p:spPr>
          <a:xfrm>
            <a:off x="6095999" y="1753856"/>
            <a:ext cx="5791201" cy="2636310"/>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Espace réservé pour une image  6">
            <a:extLst>
              <a:ext uri="{FF2B5EF4-FFF2-40B4-BE49-F238E27FC236}">
                <a16:creationId xmlns:a16="http://schemas.microsoft.com/office/drawing/2014/main" id="{DCC1E28C-D79B-4F17-98E3-FD07C3D0D66C}"/>
              </a:ext>
            </a:extLst>
          </p:cNvPr>
          <p:cNvSpPr>
            <a:spLocks noGrp="1"/>
          </p:cNvSpPr>
          <p:nvPr>
            <p:ph type="pic" sz="quarter" idx="11"/>
          </p:nvPr>
        </p:nvSpPr>
        <p:spPr>
          <a:xfrm>
            <a:off x="0" y="366713"/>
            <a:ext cx="5791200" cy="5511800"/>
          </a:xfrm>
          <a:prstGeom prst="rect">
            <a:avLst/>
          </a:prstGeom>
        </p:spPr>
        <p:txBody>
          <a:bodyPr/>
          <a:lstStyle/>
          <a:p>
            <a:endParaRPr lang="fr-FR" dirty="0"/>
          </a:p>
        </p:txBody>
      </p:sp>
    </p:spTree>
    <p:extLst>
      <p:ext uri="{BB962C8B-B14F-4D97-AF65-F5344CB8AC3E}">
        <p14:creationId xmlns:p14="http://schemas.microsoft.com/office/powerpoint/2010/main" val="19468599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1CC8DF34-1409-6B46-8C91-8751ACE6AA5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762531" cy="6857999"/>
          </a:xfrm>
          <a:prstGeom prst="rect">
            <a:avLst/>
          </a:prstGeom>
        </p:spPr>
      </p:pic>
      <p:grpSp>
        <p:nvGrpSpPr>
          <p:cNvPr id="7" name="Groupe 6">
            <a:extLst>
              <a:ext uri="{FF2B5EF4-FFF2-40B4-BE49-F238E27FC236}">
                <a16:creationId xmlns:a16="http://schemas.microsoft.com/office/drawing/2014/main" id="{B2D43748-1E94-754E-852F-4C6BC3C51265}"/>
              </a:ext>
            </a:extLst>
          </p:cNvPr>
          <p:cNvGrpSpPr/>
          <p:nvPr userDrawn="1"/>
        </p:nvGrpSpPr>
        <p:grpSpPr>
          <a:xfrm>
            <a:off x="4681220" y="2443865"/>
            <a:ext cx="931705" cy="0"/>
            <a:chOff x="4503420" y="3238999"/>
            <a:chExt cx="931705" cy="0"/>
          </a:xfrm>
        </p:grpSpPr>
        <p:cxnSp>
          <p:nvCxnSpPr>
            <p:cNvPr id="8" name="Connecteur droit 7">
              <a:extLst>
                <a:ext uri="{FF2B5EF4-FFF2-40B4-BE49-F238E27FC236}">
                  <a16:creationId xmlns:a16="http://schemas.microsoft.com/office/drawing/2014/main" id="{81A4FD4B-0F25-C34B-889F-396959733732}"/>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9" name="Connecteur droit 8">
              <a:extLst>
                <a:ext uri="{FF2B5EF4-FFF2-40B4-BE49-F238E27FC236}">
                  <a16:creationId xmlns:a16="http://schemas.microsoft.com/office/drawing/2014/main" id="{F6805962-5B97-A84A-B9CF-A3FE13209407}"/>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10" name="Image 9">
            <a:extLst>
              <a:ext uri="{FF2B5EF4-FFF2-40B4-BE49-F238E27FC236}">
                <a16:creationId xmlns:a16="http://schemas.microsoft.com/office/drawing/2014/main" id="{22EF098A-60C0-4446-9B82-40EABE15127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2098105" y="4095847"/>
            <a:ext cx="2636750" cy="1719161"/>
          </a:xfrm>
          <a:prstGeom prst="rect">
            <a:avLst/>
          </a:prstGeom>
        </p:spPr>
      </p:pic>
      <p:sp>
        <p:nvSpPr>
          <p:cNvPr id="12" name="Espace réservé du texte 11">
            <a:extLst>
              <a:ext uri="{FF2B5EF4-FFF2-40B4-BE49-F238E27FC236}">
                <a16:creationId xmlns:a16="http://schemas.microsoft.com/office/drawing/2014/main" id="{09C7157B-6684-1C43-8022-F5DAE1C1FA2B}"/>
              </a:ext>
            </a:extLst>
          </p:cNvPr>
          <p:cNvSpPr>
            <a:spLocks noGrp="1"/>
          </p:cNvSpPr>
          <p:nvPr>
            <p:ph type="body" sz="quarter" idx="11"/>
          </p:nvPr>
        </p:nvSpPr>
        <p:spPr>
          <a:xfrm>
            <a:off x="4488732" y="2955177"/>
            <a:ext cx="7010400" cy="2000250"/>
          </a:xfrm>
          <a:prstGeom prst="rect">
            <a:avLst/>
          </a:prstGeom>
        </p:spPr>
        <p:txBody>
          <a:bodyPr/>
          <a:lstStyle>
            <a:lvl1pPr>
              <a:defRPr sz="2400" b="0" i="0">
                <a:solidFill>
                  <a:srgbClr val="13162A"/>
                </a:solidFill>
                <a:latin typeface="Lato Light" panose="020F0302020204030203" pitchFamily="34" charset="77"/>
              </a:defRPr>
            </a:lvl1pPr>
            <a:lvl2pPr>
              <a:defRPr sz="2000" b="0" i="0">
                <a:solidFill>
                  <a:srgbClr val="13162A"/>
                </a:solidFill>
                <a:latin typeface="Lato Light" panose="020F0302020204030203" pitchFamily="34" charset="77"/>
              </a:defRPr>
            </a:lvl2pPr>
            <a:lvl3pPr>
              <a:defRPr sz="1800" b="0" i="0">
                <a:solidFill>
                  <a:srgbClr val="13162A"/>
                </a:solidFill>
                <a:latin typeface="Lato Light" panose="020F0302020204030203" pitchFamily="34" charset="77"/>
              </a:defRPr>
            </a:lvl3pPr>
            <a:lvl4pPr>
              <a:defRPr sz="1600" b="0" i="0">
                <a:solidFill>
                  <a:srgbClr val="13162A"/>
                </a:solidFill>
                <a:latin typeface="Lato Light" panose="020F0302020204030203" pitchFamily="34" charset="77"/>
              </a:defRPr>
            </a:lvl4pPr>
            <a:lvl5pPr>
              <a:defRPr sz="16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Titre 14">
            <a:extLst>
              <a:ext uri="{FF2B5EF4-FFF2-40B4-BE49-F238E27FC236}">
                <a16:creationId xmlns:a16="http://schemas.microsoft.com/office/drawing/2014/main" id="{E47E0C51-A50B-DA4C-85A8-1BD3B9E78D73}"/>
              </a:ext>
            </a:extLst>
          </p:cNvPr>
          <p:cNvSpPr>
            <a:spLocks noGrp="1"/>
          </p:cNvSpPr>
          <p:nvPr>
            <p:ph type="title"/>
          </p:nvPr>
        </p:nvSpPr>
        <p:spPr>
          <a:xfrm>
            <a:off x="4488732" y="711177"/>
            <a:ext cx="6865068" cy="1325563"/>
          </a:xfrm>
          <a:prstGeom prst="rect">
            <a:avLst/>
          </a:prstGeom>
        </p:spPr>
        <p:txBody>
          <a:bodyPr anchor="b"/>
          <a:lstStyle>
            <a:lvl1pPr>
              <a:defRPr sz="4800" b="1" i="0">
                <a:solidFill>
                  <a:srgbClr val="13162A"/>
                </a:solidFill>
                <a:latin typeface="Raleway ExtraBold" panose="020B0503030101060003" pitchFamily="34" charset="77"/>
              </a:defRPr>
            </a:lvl1pPr>
          </a:lstStyle>
          <a:p>
            <a:r>
              <a:rPr lang="fr-FR" dirty="0"/>
              <a:t>Modifiez le style du titre</a:t>
            </a:r>
          </a:p>
        </p:txBody>
      </p:sp>
      <p:sp>
        <p:nvSpPr>
          <p:cNvPr id="4" name="Espace réservé pour une image  3">
            <a:extLst>
              <a:ext uri="{FF2B5EF4-FFF2-40B4-BE49-F238E27FC236}">
                <a16:creationId xmlns:a16="http://schemas.microsoft.com/office/drawing/2014/main" id="{9DC2FF4C-0529-104E-83FF-AB747C7EA580}"/>
              </a:ext>
            </a:extLst>
          </p:cNvPr>
          <p:cNvSpPr>
            <a:spLocks noGrp="1"/>
          </p:cNvSpPr>
          <p:nvPr>
            <p:ph type="pic" sz="quarter" idx="12"/>
          </p:nvPr>
        </p:nvSpPr>
        <p:spPr>
          <a:xfrm>
            <a:off x="493713" y="536575"/>
            <a:ext cx="2879725" cy="6321425"/>
          </a:xfrm>
          <a:prstGeom prst="rect">
            <a:avLst/>
          </a:prstGeom>
        </p:spPr>
        <p:txBody>
          <a:bodyPr/>
          <a:lstStyle/>
          <a:p>
            <a:endParaRPr lang="fr-FR" dirty="0"/>
          </a:p>
        </p:txBody>
      </p:sp>
    </p:spTree>
    <p:extLst>
      <p:ext uri="{BB962C8B-B14F-4D97-AF65-F5344CB8AC3E}">
        <p14:creationId xmlns:p14="http://schemas.microsoft.com/office/powerpoint/2010/main" val="39458488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70B4E11-3DF8-E045-BEBB-02F7F9247A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6096000" cy="6857999"/>
          </a:xfrm>
          <a:prstGeom prst="rect">
            <a:avLst/>
          </a:prstGeom>
        </p:spPr>
      </p:pic>
      <p:grpSp>
        <p:nvGrpSpPr>
          <p:cNvPr id="5" name="Groupe 4">
            <a:extLst>
              <a:ext uri="{FF2B5EF4-FFF2-40B4-BE49-F238E27FC236}">
                <a16:creationId xmlns:a16="http://schemas.microsoft.com/office/drawing/2014/main" id="{2DC1CE4D-65FB-ED4B-A5ED-31B877A386CF}"/>
              </a:ext>
            </a:extLst>
          </p:cNvPr>
          <p:cNvGrpSpPr/>
          <p:nvPr userDrawn="1"/>
        </p:nvGrpSpPr>
        <p:grpSpPr>
          <a:xfrm>
            <a:off x="6601279" y="2444958"/>
            <a:ext cx="931705" cy="0"/>
            <a:chOff x="4503420" y="3238999"/>
            <a:chExt cx="931705" cy="0"/>
          </a:xfrm>
        </p:grpSpPr>
        <p:cxnSp>
          <p:nvCxnSpPr>
            <p:cNvPr id="6" name="Connecteur droit 5">
              <a:extLst>
                <a:ext uri="{FF2B5EF4-FFF2-40B4-BE49-F238E27FC236}">
                  <a16:creationId xmlns:a16="http://schemas.microsoft.com/office/drawing/2014/main" id="{DB65EC6C-F6FE-794E-8E53-6B3BAD8ADDC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194DBC40-9388-CD43-A3E8-35B6500C78D0}"/>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8" name="Image 7">
            <a:extLst>
              <a:ext uri="{FF2B5EF4-FFF2-40B4-BE49-F238E27FC236}">
                <a16:creationId xmlns:a16="http://schemas.microsoft.com/office/drawing/2014/main" id="{55278383-1951-7240-96BF-97D99DE6DFDA}"/>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214619" y="6104077"/>
            <a:ext cx="3318365" cy="3688596"/>
          </a:xfrm>
          <a:prstGeom prst="rect">
            <a:avLst/>
          </a:prstGeom>
        </p:spPr>
      </p:pic>
      <p:sp>
        <p:nvSpPr>
          <p:cNvPr id="14" name="Espace réservé du texte 13">
            <a:extLst>
              <a:ext uri="{FF2B5EF4-FFF2-40B4-BE49-F238E27FC236}">
                <a16:creationId xmlns:a16="http://schemas.microsoft.com/office/drawing/2014/main" id="{916815A1-4E35-BD4A-900F-E27CEF36C4E3}"/>
              </a:ext>
            </a:extLst>
          </p:cNvPr>
          <p:cNvSpPr>
            <a:spLocks noGrp="1"/>
          </p:cNvSpPr>
          <p:nvPr>
            <p:ph type="body" sz="quarter" idx="10"/>
          </p:nvPr>
        </p:nvSpPr>
        <p:spPr>
          <a:xfrm>
            <a:off x="6481763" y="2743200"/>
            <a:ext cx="4989512" cy="3360738"/>
          </a:xfrm>
          <a:prstGeom prst="rect">
            <a:avLst/>
          </a:prstGeom>
        </p:spPr>
        <p:txBody>
          <a:bodyPr/>
          <a:lstStyle>
            <a:lvl1pPr>
              <a:defRPr sz="1600" b="0" i="0">
                <a:latin typeface="Lato Light" panose="020F0302020204030203" pitchFamily="34" charset="77"/>
              </a:defRPr>
            </a:lvl1pPr>
            <a:lvl2pPr>
              <a:defRPr sz="1600" b="0" i="0">
                <a:latin typeface="Lato Light" panose="020F0302020204030203" pitchFamily="34" charset="77"/>
              </a:defRPr>
            </a:lvl2pPr>
            <a:lvl3pPr>
              <a:defRPr sz="1400" b="0" i="0">
                <a:latin typeface="Lato Light" panose="020F0302020204030203" pitchFamily="34" charset="77"/>
              </a:defRPr>
            </a:lvl3pPr>
            <a:lvl4pPr>
              <a:defRPr sz="1200" b="0" i="0">
                <a:latin typeface="Lato Light" panose="020F0302020204030203" pitchFamily="34" charset="77"/>
              </a:defRPr>
            </a:lvl4pPr>
            <a:lvl5pPr>
              <a:defRPr sz="12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6A257F31-DF21-6348-A6D7-9DED38C58CFE}"/>
              </a:ext>
            </a:extLst>
          </p:cNvPr>
          <p:cNvSpPr>
            <a:spLocks noGrp="1"/>
          </p:cNvSpPr>
          <p:nvPr>
            <p:ph type="pic" sz="quarter" idx="11"/>
          </p:nvPr>
        </p:nvSpPr>
        <p:spPr>
          <a:xfrm>
            <a:off x="514350" y="777875"/>
            <a:ext cx="5045075" cy="5326063"/>
          </a:xfrm>
          <a:prstGeom prst="rect">
            <a:avLst/>
          </a:prstGeom>
        </p:spPr>
        <p:txBody>
          <a:bodyPr/>
          <a:lstStyle/>
          <a:p>
            <a:endParaRPr lang="fr-FR" dirty="0"/>
          </a:p>
        </p:txBody>
      </p:sp>
      <p:sp>
        <p:nvSpPr>
          <p:cNvPr id="13" name="Espace réservé pour une image  12">
            <a:extLst>
              <a:ext uri="{FF2B5EF4-FFF2-40B4-BE49-F238E27FC236}">
                <a16:creationId xmlns:a16="http://schemas.microsoft.com/office/drawing/2014/main" id="{92DA259A-0E73-E841-8084-1C92E1D1195E}"/>
              </a:ext>
            </a:extLst>
          </p:cNvPr>
          <p:cNvSpPr>
            <a:spLocks noGrp="1"/>
          </p:cNvSpPr>
          <p:nvPr>
            <p:ph type="pic" sz="quarter" idx="12"/>
          </p:nvPr>
        </p:nvSpPr>
        <p:spPr>
          <a:xfrm>
            <a:off x="6481763" y="557213"/>
            <a:ext cx="869950" cy="819150"/>
          </a:xfrm>
          <a:prstGeom prst="rect">
            <a:avLst/>
          </a:prstGeom>
        </p:spPr>
        <p:txBody>
          <a:bodyPr/>
          <a:lstStyle/>
          <a:p>
            <a:endParaRPr lang="fr-FR" dirty="0"/>
          </a:p>
        </p:txBody>
      </p:sp>
      <p:sp>
        <p:nvSpPr>
          <p:cNvPr id="16" name="Espace réservé du texte 15">
            <a:extLst>
              <a:ext uri="{FF2B5EF4-FFF2-40B4-BE49-F238E27FC236}">
                <a16:creationId xmlns:a16="http://schemas.microsoft.com/office/drawing/2014/main" id="{50C72C47-E89C-A44E-ACA7-4B84310C04EF}"/>
              </a:ext>
            </a:extLst>
          </p:cNvPr>
          <p:cNvSpPr>
            <a:spLocks noGrp="1"/>
          </p:cNvSpPr>
          <p:nvPr>
            <p:ph type="body" sz="quarter" idx="13" hasCustomPrompt="1"/>
          </p:nvPr>
        </p:nvSpPr>
        <p:spPr>
          <a:xfrm>
            <a:off x="6481763" y="1376363"/>
            <a:ext cx="4449762" cy="1068387"/>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Tree>
    <p:extLst>
      <p:ext uri="{BB962C8B-B14F-4D97-AF65-F5344CB8AC3E}">
        <p14:creationId xmlns:p14="http://schemas.microsoft.com/office/powerpoint/2010/main" val="38585451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3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6AC555AB-1B1E-7E4F-9074-ED71AE8E62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6096000" cy="6857999"/>
          </a:xfrm>
          <a:prstGeom prst="rect">
            <a:avLst/>
          </a:prstGeom>
        </p:spPr>
      </p:pic>
      <p:grpSp>
        <p:nvGrpSpPr>
          <p:cNvPr id="5" name="Groupe 4">
            <a:extLst>
              <a:ext uri="{FF2B5EF4-FFF2-40B4-BE49-F238E27FC236}">
                <a16:creationId xmlns:a16="http://schemas.microsoft.com/office/drawing/2014/main" id="{7EE0BECE-6422-A54A-952A-077707ABC31B}"/>
              </a:ext>
            </a:extLst>
          </p:cNvPr>
          <p:cNvGrpSpPr/>
          <p:nvPr userDrawn="1"/>
        </p:nvGrpSpPr>
        <p:grpSpPr>
          <a:xfrm>
            <a:off x="6832959" y="2505156"/>
            <a:ext cx="931705" cy="0"/>
            <a:chOff x="4503420" y="3238999"/>
            <a:chExt cx="931705" cy="0"/>
          </a:xfrm>
        </p:grpSpPr>
        <p:cxnSp>
          <p:nvCxnSpPr>
            <p:cNvPr id="6" name="Connecteur droit 5">
              <a:extLst>
                <a:ext uri="{FF2B5EF4-FFF2-40B4-BE49-F238E27FC236}">
                  <a16:creationId xmlns:a16="http://schemas.microsoft.com/office/drawing/2014/main" id="{59D0BDAB-D0DF-DA40-8C31-2E96035F54F5}"/>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ECC90F41-4846-9642-A511-AE92B6BCFC3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Espace réservé du contenu 13">
            <a:extLst>
              <a:ext uri="{FF2B5EF4-FFF2-40B4-BE49-F238E27FC236}">
                <a16:creationId xmlns:a16="http://schemas.microsoft.com/office/drawing/2014/main" id="{5407DD3A-2FD9-9C49-A9B2-13B2BC82B3B9}"/>
              </a:ext>
            </a:extLst>
          </p:cNvPr>
          <p:cNvSpPr>
            <a:spLocks noGrp="1"/>
          </p:cNvSpPr>
          <p:nvPr>
            <p:ph sz="quarter" idx="10"/>
          </p:nvPr>
        </p:nvSpPr>
        <p:spPr>
          <a:xfrm>
            <a:off x="6765247" y="2679691"/>
            <a:ext cx="4940224" cy="276701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5351D77F-29F2-204F-8562-3AFD7D134AB1}"/>
              </a:ext>
            </a:extLst>
          </p:cNvPr>
          <p:cNvSpPr>
            <a:spLocks noGrp="1"/>
          </p:cNvSpPr>
          <p:nvPr>
            <p:ph type="pic" sz="quarter" idx="11"/>
          </p:nvPr>
        </p:nvSpPr>
        <p:spPr>
          <a:xfrm>
            <a:off x="788988" y="1114425"/>
            <a:ext cx="4308475" cy="4497388"/>
          </a:xfrm>
          <a:prstGeom prst="rect">
            <a:avLst/>
          </a:prstGeom>
        </p:spPr>
        <p:txBody>
          <a:bodyPr/>
          <a:lstStyle/>
          <a:p>
            <a:endParaRPr lang="fr-FR" dirty="0"/>
          </a:p>
        </p:txBody>
      </p:sp>
      <p:sp>
        <p:nvSpPr>
          <p:cNvPr id="16" name="Espace réservé du texte 15">
            <a:extLst>
              <a:ext uri="{FF2B5EF4-FFF2-40B4-BE49-F238E27FC236}">
                <a16:creationId xmlns:a16="http://schemas.microsoft.com/office/drawing/2014/main" id="{A923591A-9BF2-4D47-948E-EDB002EB2FDF}"/>
              </a:ext>
            </a:extLst>
          </p:cNvPr>
          <p:cNvSpPr>
            <a:spLocks noGrp="1"/>
          </p:cNvSpPr>
          <p:nvPr>
            <p:ph type="body" sz="quarter" idx="12" hasCustomPrompt="1"/>
          </p:nvPr>
        </p:nvSpPr>
        <p:spPr>
          <a:xfrm>
            <a:off x="6765247" y="1522859"/>
            <a:ext cx="4772025" cy="817643"/>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20" name="Espace réservé pour une image  19">
            <a:extLst>
              <a:ext uri="{FF2B5EF4-FFF2-40B4-BE49-F238E27FC236}">
                <a16:creationId xmlns:a16="http://schemas.microsoft.com/office/drawing/2014/main" id="{6823AE37-1684-DF48-B4F1-5BC80A1CF40D}"/>
              </a:ext>
            </a:extLst>
          </p:cNvPr>
          <p:cNvSpPr>
            <a:spLocks noGrp="1"/>
          </p:cNvSpPr>
          <p:nvPr>
            <p:ph type="pic" sz="quarter" idx="13"/>
          </p:nvPr>
        </p:nvSpPr>
        <p:spPr>
          <a:xfrm>
            <a:off x="6765925" y="493713"/>
            <a:ext cx="908050" cy="904875"/>
          </a:xfrm>
          <a:prstGeom prst="rect">
            <a:avLst/>
          </a:prstGeom>
        </p:spPr>
        <p:txBody>
          <a:bodyPr/>
          <a:lstStyle/>
          <a:p>
            <a:endParaRPr lang="fr-FR" dirty="0"/>
          </a:p>
        </p:txBody>
      </p:sp>
      <p:sp>
        <p:nvSpPr>
          <p:cNvPr id="21" name="Espace réservé pour une image  19">
            <a:extLst>
              <a:ext uri="{FF2B5EF4-FFF2-40B4-BE49-F238E27FC236}">
                <a16:creationId xmlns:a16="http://schemas.microsoft.com/office/drawing/2014/main" id="{FFFCB8B8-4825-7C43-973E-3A924496022D}"/>
              </a:ext>
            </a:extLst>
          </p:cNvPr>
          <p:cNvSpPr>
            <a:spLocks noGrp="1"/>
          </p:cNvSpPr>
          <p:nvPr>
            <p:ph type="pic" sz="quarter" idx="14"/>
          </p:nvPr>
        </p:nvSpPr>
        <p:spPr>
          <a:xfrm>
            <a:off x="7859001" y="493713"/>
            <a:ext cx="908050" cy="904875"/>
          </a:xfrm>
          <a:prstGeom prst="rect">
            <a:avLst/>
          </a:prstGeom>
        </p:spPr>
        <p:txBody>
          <a:bodyPr/>
          <a:lstStyle/>
          <a:p>
            <a:endParaRPr lang="fr-FR" dirty="0"/>
          </a:p>
        </p:txBody>
      </p:sp>
    </p:spTree>
    <p:extLst>
      <p:ext uri="{BB962C8B-B14F-4D97-AF65-F5344CB8AC3E}">
        <p14:creationId xmlns:p14="http://schemas.microsoft.com/office/powerpoint/2010/main" val="2399107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re et contenu">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4B3936FF-3B2C-4D48-AB67-C9D1593C78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269419"/>
            <a:ext cx="11511148" cy="6216734"/>
          </a:xfrm>
          <a:prstGeom prst="rect">
            <a:avLst/>
          </a:prstGeom>
        </p:spPr>
      </p:pic>
      <p:sp>
        <p:nvSpPr>
          <p:cNvPr id="12" name="Rectangle 11">
            <a:extLst>
              <a:ext uri="{FF2B5EF4-FFF2-40B4-BE49-F238E27FC236}">
                <a16:creationId xmlns:a16="http://schemas.microsoft.com/office/drawing/2014/main" id="{5B7D81C2-9ED4-784A-9FF8-4A42458F3023}"/>
              </a:ext>
            </a:extLst>
          </p:cNvPr>
          <p:cNvSpPr/>
          <p:nvPr userDrawn="1"/>
        </p:nvSpPr>
        <p:spPr>
          <a:xfrm>
            <a:off x="0" y="0"/>
            <a:ext cx="978945" cy="978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D766168B-EA2B-2546-9888-7598C37DDA35}"/>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35325" y="269419"/>
            <a:ext cx="552897" cy="440106"/>
          </a:xfrm>
          <a:prstGeom prst="rect">
            <a:avLst/>
          </a:prstGeom>
        </p:spPr>
      </p:pic>
      <p:sp>
        <p:nvSpPr>
          <p:cNvPr id="2" name="Titre 1">
            <a:extLst>
              <a:ext uri="{FF2B5EF4-FFF2-40B4-BE49-F238E27FC236}">
                <a16:creationId xmlns:a16="http://schemas.microsoft.com/office/drawing/2014/main" id="{4DB7D2C2-36F1-0D4D-AB7D-5AE6AFCA018F}"/>
              </a:ext>
            </a:extLst>
          </p:cNvPr>
          <p:cNvSpPr>
            <a:spLocks noGrp="1"/>
          </p:cNvSpPr>
          <p:nvPr>
            <p:ph type="title"/>
          </p:nvPr>
        </p:nvSpPr>
        <p:spPr>
          <a:xfrm>
            <a:off x="1669895" y="2787805"/>
            <a:ext cx="8852210" cy="2106863"/>
          </a:xfrm>
          <a:prstGeom prst="rect">
            <a:avLst/>
          </a:prstGeom>
        </p:spPr>
        <p:txBody>
          <a:bodyPr anchor="ctr"/>
          <a:lstStyle>
            <a:lvl1pPr algn="ctr">
              <a:defRPr sz="7500" b="1" i="0">
                <a:solidFill>
                  <a:schemeClr val="bg1"/>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12584441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D98E3B72-5773-7B48-A81E-918759303D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6096000" y="0"/>
            <a:ext cx="6096000" cy="6857999"/>
          </a:xfrm>
          <a:prstGeom prst="rect">
            <a:avLst/>
          </a:prstGeom>
        </p:spPr>
      </p:pic>
      <p:pic>
        <p:nvPicPr>
          <p:cNvPr id="9" name="Image 8">
            <a:extLst>
              <a:ext uri="{FF2B5EF4-FFF2-40B4-BE49-F238E27FC236}">
                <a16:creationId xmlns:a16="http://schemas.microsoft.com/office/drawing/2014/main" id="{8D8133C0-4A73-4742-856C-C693E7E68CEF}"/>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771170" y="4972379"/>
            <a:ext cx="3318365" cy="3688596"/>
          </a:xfrm>
          <a:prstGeom prst="rect">
            <a:avLst/>
          </a:prstGeom>
        </p:spPr>
      </p:pic>
      <p:sp>
        <p:nvSpPr>
          <p:cNvPr id="14" name="Espace réservé du contenu 13">
            <a:extLst>
              <a:ext uri="{FF2B5EF4-FFF2-40B4-BE49-F238E27FC236}">
                <a16:creationId xmlns:a16="http://schemas.microsoft.com/office/drawing/2014/main" id="{BEF957E3-D95E-6043-9239-4AA7FC2369B4}"/>
              </a:ext>
            </a:extLst>
          </p:cNvPr>
          <p:cNvSpPr>
            <a:spLocks noGrp="1"/>
          </p:cNvSpPr>
          <p:nvPr>
            <p:ph sz="quarter" idx="10"/>
          </p:nvPr>
        </p:nvSpPr>
        <p:spPr>
          <a:xfrm>
            <a:off x="593526" y="2184346"/>
            <a:ext cx="4940224" cy="276701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u texte 3">
            <a:extLst>
              <a:ext uri="{FF2B5EF4-FFF2-40B4-BE49-F238E27FC236}">
                <a16:creationId xmlns:a16="http://schemas.microsoft.com/office/drawing/2014/main" id="{A27B8AE5-8B8C-0A4D-B50F-69A7826E36DB}"/>
              </a:ext>
            </a:extLst>
          </p:cNvPr>
          <p:cNvSpPr>
            <a:spLocks noGrp="1"/>
          </p:cNvSpPr>
          <p:nvPr>
            <p:ph type="body" sz="quarter" idx="11" hasCustomPrompt="1"/>
          </p:nvPr>
        </p:nvSpPr>
        <p:spPr>
          <a:xfrm>
            <a:off x="800121" y="712731"/>
            <a:ext cx="4235450" cy="981075"/>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3" name="Espace réservé pour une image  12">
            <a:extLst>
              <a:ext uri="{FF2B5EF4-FFF2-40B4-BE49-F238E27FC236}">
                <a16:creationId xmlns:a16="http://schemas.microsoft.com/office/drawing/2014/main" id="{003AE5F1-BAD0-B74D-AA42-C40DBE87DB90}"/>
              </a:ext>
            </a:extLst>
          </p:cNvPr>
          <p:cNvSpPr>
            <a:spLocks noGrp="1"/>
          </p:cNvSpPr>
          <p:nvPr>
            <p:ph type="pic" sz="quarter" idx="12"/>
          </p:nvPr>
        </p:nvSpPr>
        <p:spPr>
          <a:xfrm>
            <a:off x="604178" y="209752"/>
            <a:ext cx="774700" cy="777875"/>
          </a:xfrm>
          <a:prstGeom prst="rect">
            <a:avLst/>
          </a:prstGeom>
        </p:spPr>
        <p:txBody>
          <a:bodyPr/>
          <a:lstStyle/>
          <a:p>
            <a:endParaRPr lang="fr-FR" dirty="0"/>
          </a:p>
        </p:txBody>
      </p:sp>
      <p:sp>
        <p:nvSpPr>
          <p:cNvPr id="16" name="Espace réservé pour une image  15">
            <a:extLst>
              <a:ext uri="{FF2B5EF4-FFF2-40B4-BE49-F238E27FC236}">
                <a16:creationId xmlns:a16="http://schemas.microsoft.com/office/drawing/2014/main" id="{D3D6481B-9FAB-AF41-99BD-09BE18C9B2DF}"/>
              </a:ext>
            </a:extLst>
          </p:cNvPr>
          <p:cNvSpPr>
            <a:spLocks noGrp="1"/>
          </p:cNvSpPr>
          <p:nvPr>
            <p:ph type="pic" sz="quarter" idx="13"/>
          </p:nvPr>
        </p:nvSpPr>
        <p:spPr>
          <a:xfrm>
            <a:off x="7126288" y="987425"/>
            <a:ext cx="4497387" cy="4887913"/>
          </a:xfrm>
          <a:prstGeom prst="rect">
            <a:avLst/>
          </a:prstGeom>
        </p:spPr>
        <p:txBody>
          <a:bodyPr/>
          <a:lstStyle/>
          <a:p>
            <a:endParaRPr lang="fr-FR" dirty="0"/>
          </a:p>
        </p:txBody>
      </p:sp>
    </p:spTree>
    <p:extLst>
      <p:ext uri="{BB962C8B-B14F-4D97-AF65-F5344CB8AC3E}">
        <p14:creationId xmlns:p14="http://schemas.microsoft.com/office/powerpoint/2010/main" val="26663241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8A92358-BA26-AB41-AA88-9E3CDF4192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642181" y="0"/>
            <a:ext cx="3549818" cy="6857999"/>
          </a:xfrm>
          <a:prstGeom prst="rect">
            <a:avLst/>
          </a:prstGeom>
        </p:spPr>
      </p:pic>
      <p:pic>
        <p:nvPicPr>
          <p:cNvPr id="5" name="Image 4">
            <a:extLst>
              <a:ext uri="{FF2B5EF4-FFF2-40B4-BE49-F238E27FC236}">
                <a16:creationId xmlns:a16="http://schemas.microsoft.com/office/drawing/2014/main" id="{E9E3CFA6-FEBF-604F-B9AA-508791389A0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6472701" y="-2653117"/>
            <a:ext cx="3318365" cy="3688596"/>
          </a:xfrm>
          <a:prstGeom prst="rect">
            <a:avLst/>
          </a:prstGeom>
        </p:spPr>
      </p:pic>
      <p:grpSp>
        <p:nvGrpSpPr>
          <p:cNvPr id="6" name="Groupe 5">
            <a:extLst>
              <a:ext uri="{FF2B5EF4-FFF2-40B4-BE49-F238E27FC236}">
                <a16:creationId xmlns:a16="http://schemas.microsoft.com/office/drawing/2014/main" id="{EE184FD1-EC0B-AA40-9DCA-1BF944C00CF4}"/>
              </a:ext>
            </a:extLst>
          </p:cNvPr>
          <p:cNvGrpSpPr/>
          <p:nvPr userDrawn="1"/>
        </p:nvGrpSpPr>
        <p:grpSpPr>
          <a:xfrm>
            <a:off x="818537" y="2487429"/>
            <a:ext cx="931705" cy="0"/>
            <a:chOff x="4503420" y="3238999"/>
            <a:chExt cx="931705" cy="0"/>
          </a:xfrm>
        </p:grpSpPr>
        <p:cxnSp>
          <p:nvCxnSpPr>
            <p:cNvPr id="7" name="Connecteur droit 6">
              <a:extLst>
                <a:ext uri="{FF2B5EF4-FFF2-40B4-BE49-F238E27FC236}">
                  <a16:creationId xmlns:a16="http://schemas.microsoft.com/office/drawing/2014/main" id="{D1208CC8-2D9C-D34A-8B88-E7736F5422E3}"/>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17D4A263-F33E-5C4D-8B73-B082BE6EF3CD}"/>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1" name="Espace réservé du contenu 13">
            <a:extLst>
              <a:ext uri="{FF2B5EF4-FFF2-40B4-BE49-F238E27FC236}">
                <a16:creationId xmlns:a16="http://schemas.microsoft.com/office/drawing/2014/main" id="{B309FE2B-5002-9E4E-9076-8DC76E2C95AB}"/>
              </a:ext>
            </a:extLst>
          </p:cNvPr>
          <p:cNvSpPr>
            <a:spLocks noGrp="1"/>
          </p:cNvSpPr>
          <p:nvPr>
            <p:ph sz="quarter" idx="10"/>
          </p:nvPr>
        </p:nvSpPr>
        <p:spPr>
          <a:xfrm>
            <a:off x="832777" y="2798963"/>
            <a:ext cx="7129193" cy="3688596"/>
          </a:xfrm>
          <a:prstGeom prst="rect">
            <a:avLst/>
          </a:prstGeom>
        </p:spPr>
        <p:txBody>
          <a:bodyPr numCol="2"/>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9">
            <a:extLst>
              <a:ext uri="{FF2B5EF4-FFF2-40B4-BE49-F238E27FC236}">
                <a16:creationId xmlns:a16="http://schemas.microsoft.com/office/drawing/2014/main" id="{B0E28626-01D1-AB42-82F6-F949BDE0E33A}"/>
              </a:ext>
            </a:extLst>
          </p:cNvPr>
          <p:cNvSpPr>
            <a:spLocks noGrp="1"/>
          </p:cNvSpPr>
          <p:nvPr>
            <p:ph type="pic" sz="quarter" idx="11"/>
          </p:nvPr>
        </p:nvSpPr>
        <p:spPr>
          <a:xfrm>
            <a:off x="818380" y="396927"/>
            <a:ext cx="931862" cy="922337"/>
          </a:xfrm>
          <a:prstGeom prst="rect">
            <a:avLst/>
          </a:prstGeom>
        </p:spPr>
        <p:txBody>
          <a:bodyPr/>
          <a:lstStyle/>
          <a:p>
            <a:endParaRPr lang="fr-FR" dirty="0"/>
          </a:p>
        </p:txBody>
      </p:sp>
      <p:sp>
        <p:nvSpPr>
          <p:cNvPr id="14" name="Espace réservé du texte 13">
            <a:extLst>
              <a:ext uri="{FF2B5EF4-FFF2-40B4-BE49-F238E27FC236}">
                <a16:creationId xmlns:a16="http://schemas.microsoft.com/office/drawing/2014/main" id="{EE9A9CFC-8A59-B94F-A19B-C4889C33A070}"/>
              </a:ext>
            </a:extLst>
          </p:cNvPr>
          <p:cNvSpPr>
            <a:spLocks noGrp="1"/>
          </p:cNvSpPr>
          <p:nvPr>
            <p:ph type="body" sz="quarter" idx="12" hasCustomPrompt="1"/>
          </p:nvPr>
        </p:nvSpPr>
        <p:spPr>
          <a:xfrm>
            <a:off x="636588" y="1483191"/>
            <a:ext cx="5616575" cy="1135063"/>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6" name="Espace réservé pour une image  15">
            <a:extLst>
              <a:ext uri="{FF2B5EF4-FFF2-40B4-BE49-F238E27FC236}">
                <a16:creationId xmlns:a16="http://schemas.microsoft.com/office/drawing/2014/main" id="{D2AC9313-816E-784A-A2EC-5551C3356965}"/>
              </a:ext>
            </a:extLst>
          </p:cNvPr>
          <p:cNvSpPr>
            <a:spLocks noGrp="1"/>
          </p:cNvSpPr>
          <p:nvPr>
            <p:ph type="pic" sz="quarter" idx="13"/>
          </p:nvPr>
        </p:nvSpPr>
        <p:spPr>
          <a:xfrm>
            <a:off x="7961313" y="641350"/>
            <a:ext cx="4598549" cy="5846763"/>
          </a:xfrm>
          <a:prstGeom prst="rect">
            <a:avLst/>
          </a:prstGeom>
        </p:spPr>
        <p:txBody>
          <a:bodyPr/>
          <a:lstStyle/>
          <a:p>
            <a:endParaRPr lang="fr-FR" dirty="0"/>
          </a:p>
        </p:txBody>
      </p:sp>
    </p:spTree>
    <p:extLst>
      <p:ext uri="{BB962C8B-B14F-4D97-AF65-F5344CB8AC3E}">
        <p14:creationId xmlns:p14="http://schemas.microsoft.com/office/powerpoint/2010/main" val="2385619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28D22FB-D8DB-3D44-BFED-989FE1184D9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1"/>
            <a:ext cx="3549818" cy="6857999"/>
          </a:xfrm>
          <a:prstGeom prst="rect">
            <a:avLst/>
          </a:prstGeom>
        </p:spPr>
      </p:pic>
      <p:grpSp>
        <p:nvGrpSpPr>
          <p:cNvPr id="4" name="Groupe 3">
            <a:extLst>
              <a:ext uri="{FF2B5EF4-FFF2-40B4-BE49-F238E27FC236}">
                <a16:creationId xmlns:a16="http://schemas.microsoft.com/office/drawing/2014/main" id="{EDA68A42-4A29-1948-ACF2-E31642DB7F53}"/>
              </a:ext>
            </a:extLst>
          </p:cNvPr>
          <p:cNvGrpSpPr/>
          <p:nvPr userDrawn="1"/>
        </p:nvGrpSpPr>
        <p:grpSpPr>
          <a:xfrm>
            <a:off x="4199765" y="2348791"/>
            <a:ext cx="931705" cy="0"/>
            <a:chOff x="4503420" y="3238999"/>
            <a:chExt cx="931705" cy="0"/>
          </a:xfrm>
        </p:grpSpPr>
        <p:cxnSp>
          <p:nvCxnSpPr>
            <p:cNvPr id="5" name="Connecteur droit 4">
              <a:extLst>
                <a:ext uri="{FF2B5EF4-FFF2-40B4-BE49-F238E27FC236}">
                  <a16:creationId xmlns:a16="http://schemas.microsoft.com/office/drawing/2014/main" id="{9193248D-399E-D544-9673-F4919976D0E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8CA96185-9F5B-624F-AE3D-20D909E7DD9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0" name="Espace réservé du contenu 13">
            <a:extLst>
              <a:ext uri="{FF2B5EF4-FFF2-40B4-BE49-F238E27FC236}">
                <a16:creationId xmlns:a16="http://schemas.microsoft.com/office/drawing/2014/main" id="{C8CCA5A7-10E7-ED44-81AC-45AF77D17730}"/>
              </a:ext>
            </a:extLst>
          </p:cNvPr>
          <p:cNvSpPr>
            <a:spLocks noGrp="1"/>
          </p:cNvSpPr>
          <p:nvPr>
            <p:ph sz="quarter" idx="10"/>
          </p:nvPr>
        </p:nvSpPr>
        <p:spPr>
          <a:xfrm>
            <a:off x="4199765" y="2825721"/>
            <a:ext cx="7475562" cy="3688596"/>
          </a:xfrm>
          <a:prstGeom prst="rect">
            <a:avLst/>
          </a:prstGeom>
        </p:spPr>
        <p:txBody>
          <a:bodyPr numCol="2"/>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9" name="Espace réservé pour une image  8">
            <a:extLst>
              <a:ext uri="{FF2B5EF4-FFF2-40B4-BE49-F238E27FC236}">
                <a16:creationId xmlns:a16="http://schemas.microsoft.com/office/drawing/2014/main" id="{4EE66DB7-21B3-F541-ACFA-614627EDA68C}"/>
              </a:ext>
            </a:extLst>
          </p:cNvPr>
          <p:cNvSpPr>
            <a:spLocks noGrp="1"/>
          </p:cNvSpPr>
          <p:nvPr>
            <p:ph type="pic" sz="quarter" idx="11"/>
          </p:nvPr>
        </p:nvSpPr>
        <p:spPr>
          <a:xfrm>
            <a:off x="4199765" y="416649"/>
            <a:ext cx="833438" cy="822325"/>
          </a:xfrm>
          <a:prstGeom prst="rect">
            <a:avLst/>
          </a:prstGeom>
        </p:spPr>
        <p:txBody>
          <a:bodyPr/>
          <a:lstStyle/>
          <a:p>
            <a:endParaRPr lang="fr-FR" dirty="0"/>
          </a:p>
        </p:txBody>
      </p:sp>
      <p:sp>
        <p:nvSpPr>
          <p:cNvPr id="13" name="Espace réservé du texte 12">
            <a:extLst>
              <a:ext uri="{FF2B5EF4-FFF2-40B4-BE49-F238E27FC236}">
                <a16:creationId xmlns:a16="http://schemas.microsoft.com/office/drawing/2014/main" id="{CF7140CB-D2C8-6F4C-ABA2-D1840171AACB}"/>
              </a:ext>
            </a:extLst>
          </p:cNvPr>
          <p:cNvSpPr>
            <a:spLocks noGrp="1"/>
          </p:cNvSpPr>
          <p:nvPr>
            <p:ph type="body" sz="quarter" idx="12" hasCustomPrompt="1"/>
          </p:nvPr>
        </p:nvSpPr>
        <p:spPr>
          <a:xfrm>
            <a:off x="4199765" y="1390658"/>
            <a:ext cx="4157663" cy="1111250"/>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7" name="Espace réservé pour une image  16">
            <a:extLst>
              <a:ext uri="{FF2B5EF4-FFF2-40B4-BE49-F238E27FC236}">
                <a16:creationId xmlns:a16="http://schemas.microsoft.com/office/drawing/2014/main" id="{70065FCB-C50C-2C45-897F-392A4D376CC9}"/>
              </a:ext>
            </a:extLst>
          </p:cNvPr>
          <p:cNvSpPr>
            <a:spLocks noGrp="1"/>
          </p:cNvSpPr>
          <p:nvPr>
            <p:ph type="pic" sz="quarter" idx="13"/>
          </p:nvPr>
        </p:nvSpPr>
        <p:spPr>
          <a:xfrm>
            <a:off x="-812800" y="566738"/>
            <a:ext cx="4645025" cy="5948362"/>
          </a:xfrm>
          <a:prstGeom prst="rect">
            <a:avLst/>
          </a:prstGeom>
        </p:spPr>
        <p:txBody>
          <a:bodyPr/>
          <a:lstStyle/>
          <a:p>
            <a:endParaRPr lang="fr-FR" dirty="0"/>
          </a:p>
        </p:txBody>
      </p:sp>
    </p:spTree>
    <p:extLst>
      <p:ext uri="{BB962C8B-B14F-4D97-AF65-F5344CB8AC3E}">
        <p14:creationId xmlns:p14="http://schemas.microsoft.com/office/powerpoint/2010/main" val="22579019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1_Disposition personnalisée">
    <p:bg>
      <p:bgPr>
        <a:solidFill>
          <a:srgbClr val="13162A"/>
        </a:solidFill>
        <a:effectLst/>
      </p:bgPr>
    </p:bg>
    <p:spTree>
      <p:nvGrpSpPr>
        <p:cNvPr id="1" name=""/>
        <p:cNvGrpSpPr/>
        <p:nvPr/>
      </p:nvGrpSpPr>
      <p:grpSpPr>
        <a:xfrm>
          <a:off x="0" y="0"/>
          <a:ext cx="0" cy="0"/>
          <a:chOff x="0" y="0"/>
          <a:chExt cx="0" cy="0"/>
        </a:xfrm>
      </p:grpSpPr>
      <p:sp>
        <p:nvSpPr>
          <p:cNvPr id="3" name="Hexagone 2">
            <a:extLst>
              <a:ext uri="{FF2B5EF4-FFF2-40B4-BE49-F238E27FC236}">
                <a16:creationId xmlns:a16="http://schemas.microsoft.com/office/drawing/2014/main" id="{C1AFC481-95DA-4A4F-9C3B-64AD4575A468}"/>
              </a:ext>
            </a:extLst>
          </p:cNvPr>
          <p:cNvSpPr/>
          <p:nvPr userDrawn="1"/>
        </p:nvSpPr>
        <p:spPr>
          <a:xfrm>
            <a:off x="1202899" y="316462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Hexagone 3">
            <a:extLst>
              <a:ext uri="{FF2B5EF4-FFF2-40B4-BE49-F238E27FC236}">
                <a16:creationId xmlns:a16="http://schemas.microsoft.com/office/drawing/2014/main" id="{CDF4D336-4905-2641-B6E9-C8D9FF6A2CBE}"/>
              </a:ext>
            </a:extLst>
          </p:cNvPr>
          <p:cNvSpPr/>
          <p:nvPr userDrawn="1"/>
        </p:nvSpPr>
        <p:spPr>
          <a:xfrm>
            <a:off x="3919555" y="3146870"/>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Hexagone 4">
            <a:extLst>
              <a:ext uri="{FF2B5EF4-FFF2-40B4-BE49-F238E27FC236}">
                <a16:creationId xmlns:a16="http://schemas.microsoft.com/office/drawing/2014/main" id="{29E62904-788D-104C-BB6F-90A9006C4EF0}"/>
              </a:ext>
            </a:extLst>
          </p:cNvPr>
          <p:cNvSpPr/>
          <p:nvPr userDrawn="1"/>
        </p:nvSpPr>
        <p:spPr>
          <a:xfrm>
            <a:off x="6618308" y="315577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Hexagone 6">
            <a:extLst>
              <a:ext uri="{FF2B5EF4-FFF2-40B4-BE49-F238E27FC236}">
                <a16:creationId xmlns:a16="http://schemas.microsoft.com/office/drawing/2014/main" id="{272204BA-31F6-C64C-B594-2DD0263C41CC}"/>
              </a:ext>
            </a:extLst>
          </p:cNvPr>
          <p:cNvSpPr/>
          <p:nvPr userDrawn="1"/>
        </p:nvSpPr>
        <p:spPr>
          <a:xfrm>
            <a:off x="9292931" y="316462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a:extLst>
              <a:ext uri="{FF2B5EF4-FFF2-40B4-BE49-F238E27FC236}">
                <a16:creationId xmlns:a16="http://schemas.microsoft.com/office/drawing/2014/main" id="{6EEFA021-2582-4745-A19D-81D4A2D5512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59183" y="-1566252"/>
            <a:ext cx="3318365" cy="3688596"/>
          </a:xfrm>
          <a:prstGeom prst="rect">
            <a:avLst/>
          </a:prstGeom>
        </p:spPr>
      </p:pic>
      <p:sp>
        <p:nvSpPr>
          <p:cNvPr id="19" name="Titre 16">
            <a:extLst>
              <a:ext uri="{FF2B5EF4-FFF2-40B4-BE49-F238E27FC236}">
                <a16:creationId xmlns:a16="http://schemas.microsoft.com/office/drawing/2014/main" id="{693CB17E-B27E-AA48-969D-54A0D68C44E3}"/>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
        <p:nvSpPr>
          <p:cNvPr id="6" name="Espace réservé pour une image  5">
            <a:extLst>
              <a:ext uri="{FF2B5EF4-FFF2-40B4-BE49-F238E27FC236}">
                <a16:creationId xmlns:a16="http://schemas.microsoft.com/office/drawing/2014/main" id="{2A89BF09-E8F3-4150-B0B5-49733E404373}"/>
              </a:ext>
            </a:extLst>
          </p:cNvPr>
          <p:cNvSpPr>
            <a:spLocks noGrp="1"/>
          </p:cNvSpPr>
          <p:nvPr>
            <p:ph type="pic" sz="quarter" idx="10"/>
          </p:nvPr>
        </p:nvSpPr>
        <p:spPr>
          <a:xfrm>
            <a:off x="1423988" y="3429000"/>
            <a:ext cx="1198562" cy="876300"/>
          </a:xfrm>
          <a:prstGeom prst="rect">
            <a:avLst/>
          </a:prstGeom>
        </p:spPr>
        <p:txBody>
          <a:bodyPr/>
          <a:lstStyle>
            <a:lvl1pPr>
              <a:buNone/>
              <a:defRPr/>
            </a:lvl1pPr>
          </a:lstStyle>
          <a:p>
            <a:endParaRPr lang="fr-FR" dirty="0"/>
          </a:p>
        </p:txBody>
      </p:sp>
      <p:sp>
        <p:nvSpPr>
          <p:cNvPr id="20" name="Espace réservé pour une image  5">
            <a:extLst>
              <a:ext uri="{FF2B5EF4-FFF2-40B4-BE49-F238E27FC236}">
                <a16:creationId xmlns:a16="http://schemas.microsoft.com/office/drawing/2014/main" id="{EC0973CD-47ED-45E3-8FC9-76C8E0AAC859}"/>
              </a:ext>
            </a:extLst>
          </p:cNvPr>
          <p:cNvSpPr>
            <a:spLocks noGrp="1"/>
          </p:cNvSpPr>
          <p:nvPr>
            <p:ph type="pic" sz="quarter" idx="11"/>
          </p:nvPr>
        </p:nvSpPr>
        <p:spPr>
          <a:xfrm>
            <a:off x="4147343" y="3409444"/>
            <a:ext cx="1198562" cy="876300"/>
          </a:xfrm>
          <a:prstGeom prst="rect">
            <a:avLst/>
          </a:prstGeom>
        </p:spPr>
        <p:txBody>
          <a:bodyPr/>
          <a:lstStyle>
            <a:lvl1pPr>
              <a:buNone/>
              <a:defRPr/>
            </a:lvl1pPr>
          </a:lstStyle>
          <a:p>
            <a:endParaRPr lang="fr-FR" dirty="0"/>
          </a:p>
        </p:txBody>
      </p:sp>
      <p:sp>
        <p:nvSpPr>
          <p:cNvPr id="21" name="Espace réservé pour une image  5">
            <a:extLst>
              <a:ext uri="{FF2B5EF4-FFF2-40B4-BE49-F238E27FC236}">
                <a16:creationId xmlns:a16="http://schemas.microsoft.com/office/drawing/2014/main" id="{9E10F154-424D-4B42-BBAE-DED0F6CADB67}"/>
              </a:ext>
            </a:extLst>
          </p:cNvPr>
          <p:cNvSpPr>
            <a:spLocks noGrp="1"/>
          </p:cNvSpPr>
          <p:nvPr>
            <p:ph type="pic" sz="quarter" idx="12"/>
          </p:nvPr>
        </p:nvSpPr>
        <p:spPr>
          <a:xfrm>
            <a:off x="6846096" y="3409444"/>
            <a:ext cx="1198562" cy="876300"/>
          </a:xfrm>
          <a:prstGeom prst="rect">
            <a:avLst/>
          </a:prstGeom>
        </p:spPr>
        <p:txBody>
          <a:bodyPr/>
          <a:lstStyle>
            <a:lvl1pPr>
              <a:buNone/>
              <a:defRPr/>
            </a:lvl1pPr>
          </a:lstStyle>
          <a:p>
            <a:endParaRPr lang="fr-FR" dirty="0"/>
          </a:p>
        </p:txBody>
      </p:sp>
      <p:sp>
        <p:nvSpPr>
          <p:cNvPr id="22" name="Espace réservé pour une image  5">
            <a:extLst>
              <a:ext uri="{FF2B5EF4-FFF2-40B4-BE49-F238E27FC236}">
                <a16:creationId xmlns:a16="http://schemas.microsoft.com/office/drawing/2014/main" id="{27CD897B-3732-4D8C-BD84-212D6DE8099D}"/>
              </a:ext>
            </a:extLst>
          </p:cNvPr>
          <p:cNvSpPr>
            <a:spLocks noGrp="1"/>
          </p:cNvSpPr>
          <p:nvPr>
            <p:ph type="pic" sz="quarter" idx="13"/>
          </p:nvPr>
        </p:nvSpPr>
        <p:spPr>
          <a:xfrm>
            <a:off x="9520719" y="3429000"/>
            <a:ext cx="1198562" cy="876300"/>
          </a:xfrm>
          <a:prstGeom prst="rect">
            <a:avLst/>
          </a:prstGeom>
        </p:spPr>
        <p:txBody>
          <a:bodyPr/>
          <a:lstStyle>
            <a:lvl1pPr>
              <a:buNone/>
              <a:defRPr/>
            </a:lvl1pPr>
          </a:lstStyle>
          <a:p>
            <a:endParaRPr lang="fr-FR" dirty="0"/>
          </a:p>
        </p:txBody>
      </p:sp>
      <p:sp>
        <p:nvSpPr>
          <p:cNvPr id="9" name="Espace réservé du texte 8">
            <a:extLst>
              <a:ext uri="{FF2B5EF4-FFF2-40B4-BE49-F238E27FC236}">
                <a16:creationId xmlns:a16="http://schemas.microsoft.com/office/drawing/2014/main" id="{C4EC83F8-7CA0-4ACC-B00A-91007016BAD3}"/>
              </a:ext>
            </a:extLst>
          </p:cNvPr>
          <p:cNvSpPr>
            <a:spLocks noGrp="1"/>
          </p:cNvSpPr>
          <p:nvPr>
            <p:ph type="body" sz="quarter" idx="14" hasCustomPrompt="1"/>
          </p:nvPr>
        </p:nvSpPr>
        <p:spPr>
          <a:xfrm>
            <a:off x="779607"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4" name="Espace réservé du texte 8">
            <a:extLst>
              <a:ext uri="{FF2B5EF4-FFF2-40B4-BE49-F238E27FC236}">
                <a16:creationId xmlns:a16="http://schemas.microsoft.com/office/drawing/2014/main" id="{98871B94-15DF-4778-8F9C-1AF77EF26842}"/>
              </a:ext>
            </a:extLst>
          </p:cNvPr>
          <p:cNvSpPr>
            <a:spLocks noGrp="1"/>
          </p:cNvSpPr>
          <p:nvPr>
            <p:ph type="body" sz="quarter" idx="15" hasCustomPrompt="1"/>
          </p:nvPr>
        </p:nvSpPr>
        <p:spPr>
          <a:xfrm>
            <a:off x="3496263"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5" name="Espace réservé du texte 8">
            <a:extLst>
              <a:ext uri="{FF2B5EF4-FFF2-40B4-BE49-F238E27FC236}">
                <a16:creationId xmlns:a16="http://schemas.microsoft.com/office/drawing/2014/main" id="{4140C42B-8896-4CD3-A13A-4E022997B6C1}"/>
              </a:ext>
            </a:extLst>
          </p:cNvPr>
          <p:cNvSpPr>
            <a:spLocks noGrp="1"/>
          </p:cNvSpPr>
          <p:nvPr>
            <p:ph type="body" sz="quarter" idx="16" hasCustomPrompt="1"/>
          </p:nvPr>
        </p:nvSpPr>
        <p:spPr>
          <a:xfrm>
            <a:off x="6195016"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6" name="Espace réservé du texte 8">
            <a:extLst>
              <a:ext uri="{FF2B5EF4-FFF2-40B4-BE49-F238E27FC236}">
                <a16:creationId xmlns:a16="http://schemas.microsoft.com/office/drawing/2014/main" id="{6126B85F-C452-40EB-B74E-2D5836643BDB}"/>
              </a:ext>
            </a:extLst>
          </p:cNvPr>
          <p:cNvSpPr>
            <a:spLocks noGrp="1"/>
          </p:cNvSpPr>
          <p:nvPr>
            <p:ph type="body" sz="quarter" idx="17" hasCustomPrompt="1"/>
          </p:nvPr>
        </p:nvSpPr>
        <p:spPr>
          <a:xfrm>
            <a:off x="8869639"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39078645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9AF0831-D954-4848-AE9A-0F3AF11EEEF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80510" y="-89210"/>
            <a:ext cx="4030980" cy="6955824"/>
          </a:xfrm>
          <a:prstGeom prst="rect">
            <a:avLst/>
          </a:prstGeom>
        </p:spPr>
      </p:pic>
      <p:sp>
        <p:nvSpPr>
          <p:cNvPr id="4" name="Titre 1">
            <a:extLst>
              <a:ext uri="{FF2B5EF4-FFF2-40B4-BE49-F238E27FC236}">
                <a16:creationId xmlns:a16="http://schemas.microsoft.com/office/drawing/2014/main" id="{375CE752-C60D-7B41-A54E-DD78ACDD3A93}"/>
              </a:ext>
            </a:extLst>
          </p:cNvPr>
          <p:cNvSpPr>
            <a:spLocks noGrp="1"/>
          </p:cNvSpPr>
          <p:nvPr>
            <p:ph type="ctrTitle" hasCustomPrompt="1"/>
          </p:nvPr>
        </p:nvSpPr>
        <p:spPr>
          <a:xfrm rot="16200000">
            <a:off x="2667000" y="1994532"/>
            <a:ext cx="6858000" cy="2868930"/>
          </a:xfrm>
          <a:prstGeom prst="rect">
            <a:avLst/>
          </a:prstGeom>
        </p:spPr>
        <p:txBody>
          <a:bodyPr anchor="ctr">
            <a:noAutofit/>
          </a:bodyPr>
          <a:lstStyle>
            <a:lvl1pPr algn="ctr">
              <a:defRPr sz="9600">
                <a:solidFill>
                  <a:schemeClr val="bg1">
                    <a:alpha val="45000"/>
                  </a:schemeClr>
                </a:solidFill>
              </a:defRPr>
            </a:lvl1pPr>
          </a:lstStyle>
          <a:p>
            <a:pPr algn="l"/>
            <a:r>
              <a:rPr lang="fr-FR" sz="11000" b="1" dirty="0">
                <a:solidFill>
                  <a:schemeClr val="bg1">
                    <a:alpha val="11000"/>
                  </a:schemeClr>
                </a:solidFill>
                <a:latin typeface="Raleway ExtraBold" panose="020B0003030101060003" pitchFamily="34" charset="0"/>
              </a:rPr>
              <a:t>TITRE</a:t>
            </a:r>
          </a:p>
        </p:txBody>
      </p:sp>
      <p:sp>
        <p:nvSpPr>
          <p:cNvPr id="9" name="Espace réservé du contenu 8">
            <a:extLst>
              <a:ext uri="{FF2B5EF4-FFF2-40B4-BE49-F238E27FC236}">
                <a16:creationId xmlns:a16="http://schemas.microsoft.com/office/drawing/2014/main" id="{C5A11F46-FA07-C348-841F-1562CFE9763F}"/>
              </a:ext>
            </a:extLst>
          </p:cNvPr>
          <p:cNvSpPr>
            <a:spLocks noGrp="1"/>
          </p:cNvSpPr>
          <p:nvPr>
            <p:ph sz="quarter" idx="10" hasCustomPrompt="1"/>
          </p:nvPr>
        </p:nvSpPr>
        <p:spPr>
          <a:xfrm>
            <a:off x="466993" y="1120890"/>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0" name="Espace réservé du contenu 8">
            <a:extLst>
              <a:ext uri="{FF2B5EF4-FFF2-40B4-BE49-F238E27FC236}">
                <a16:creationId xmlns:a16="http://schemas.microsoft.com/office/drawing/2014/main" id="{9B738F8F-75F6-0044-97AA-C5BBE10F7B59}"/>
              </a:ext>
            </a:extLst>
          </p:cNvPr>
          <p:cNvSpPr>
            <a:spLocks noGrp="1"/>
          </p:cNvSpPr>
          <p:nvPr>
            <p:ph sz="quarter" idx="11" hasCustomPrompt="1"/>
          </p:nvPr>
        </p:nvSpPr>
        <p:spPr>
          <a:xfrm>
            <a:off x="466993" y="2341186"/>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1" name="Espace réservé du contenu 8">
            <a:extLst>
              <a:ext uri="{FF2B5EF4-FFF2-40B4-BE49-F238E27FC236}">
                <a16:creationId xmlns:a16="http://schemas.microsoft.com/office/drawing/2014/main" id="{7BCABD3F-40CC-B94A-893A-57E6AACCA595}"/>
              </a:ext>
            </a:extLst>
          </p:cNvPr>
          <p:cNvSpPr>
            <a:spLocks noGrp="1"/>
          </p:cNvSpPr>
          <p:nvPr>
            <p:ph sz="quarter" idx="12" hasCustomPrompt="1"/>
          </p:nvPr>
        </p:nvSpPr>
        <p:spPr>
          <a:xfrm>
            <a:off x="466993" y="3561482"/>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3" name="Espace réservé du contenu 12">
            <a:extLst>
              <a:ext uri="{FF2B5EF4-FFF2-40B4-BE49-F238E27FC236}">
                <a16:creationId xmlns:a16="http://schemas.microsoft.com/office/drawing/2014/main" id="{4C74D874-9466-5247-AF5C-C2CB545299F4}"/>
              </a:ext>
            </a:extLst>
          </p:cNvPr>
          <p:cNvSpPr>
            <a:spLocks noGrp="1"/>
          </p:cNvSpPr>
          <p:nvPr>
            <p:ph sz="quarter" idx="13" hasCustomPrompt="1"/>
          </p:nvPr>
        </p:nvSpPr>
        <p:spPr>
          <a:xfrm>
            <a:off x="466725" y="1644767"/>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4" name="Espace réservé du contenu 12">
            <a:extLst>
              <a:ext uri="{FF2B5EF4-FFF2-40B4-BE49-F238E27FC236}">
                <a16:creationId xmlns:a16="http://schemas.microsoft.com/office/drawing/2014/main" id="{8B851B60-3B03-3241-B4A9-B3511CC79C2E}"/>
              </a:ext>
            </a:extLst>
          </p:cNvPr>
          <p:cNvSpPr>
            <a:spLocks noGrp="1"/>
          </p:cNvSpPr>
          <p:nvPr>
            <p:ph sz="quarter" idx="14" hasCustomPrompt="1"/>
          </p:nvPr>
        </p:nvSpPr>
        <p:spPr>
          <a:xfrm>
            <a:off x="466725" y="2864944"/>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5" name="Espace réservé du contenu 12">
            <a:extLst>
              <a:ext uri="{FF2B5EF4-FFF2-40B4-BE49-F238E27FC236}">
                <a16:creationId xmlns:a16="http://schemas.microsoft.com/office/drawing/2014/main" id="{454DA9A3-D65B-F949-81BB-078E5000327D}"/>
              </a:ext>
            </a:extLst>
          </p:cNvPr>
          <p:cNvSpPr>
            <a:spLocks noGrp="1"/>
          </p:cNvSpPr>
          <p:nvPr>
            <p:ph sz="quarter" idx="15" hasCustomPrompt="1"/>
          </p:nvPr>
        </p:nvSpPr>
        <p:spPr>
          <a:xfrm>
            <a:off x="466725" y="4085121"/>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6" name="Espace réservé du contenu 8">
            <a:extLst>
              <a:ext uri="{FF2B5EF4-FFF2-40B4-BE49-F238E27FC236}">
                <a16:creationId xmlns:a16="http://schemas.microsoft.com/office/drawing/2014/main" id="{3496061F-E817-7D4A-B12D-B9D92CD358C4}"/>
              </a:ext>
            </a:extLst>
          </p:cNvPr>
          <p:cNvSpPr>
            <a:spLocks noGrp="1"/>
          </p:cNvSpPr>
          <p:nvPr>
            <p:ph sz="quarter" idx="16" hasCustomPrompt="1"/>
          </p:nvPr>
        </p:nvSpPr>
        <p:spPr>
          <a:xfrm>
            <a:off x="466993" y="4781421"/>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7" name="Espace réservé du contenu 12">
            <a:extLst>
              <a:ext uri="{FF2B5EF4-FFF2-40B4-BE49-F238E27FC236}">
                <a16:creationId xmlns:a16="http://schemas.microsoft.com/office/drawing/2014/main" id="{3AC4415D-9444-DE40-A037-06FD86865D4E}"/>
              </a:ext>
            </a:extLst>
          </p:cNvPr>
          <p:cNvSpPr>
            <a:spLocks noGrp="1"/>
          </p:cNvSpPr>
          <p:nvPr>
            <p:ph sz="quarter" idx="17" hasCustomPrompt="1"/>
          </p:nvPr>
        </p:nvSpPr>
        <p:spPr>
          <a:xfrm>
            <a:off x="466725" y="5305298"/>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8" name="Espace réservé du contenu 8">
            <a:extLst>
              <a:ext uri="{FF2B5EF4-FFF2-40B4-BE49-F238E27FC236}">
                <a16:creationId xmlns:a16="http://schemas.microsoft.com/office/drawing/2014/main" id="{97E5679D-E405-B04C-A4E9-53E24A036E97}"/>
              </a:ext>
            </a:extLst>
          </p:cNvPr>
          <p:cNvSpPr>
            <a:spLocks noGrp="1"/>
          </p:cNvSpPr>
          <p:nvPr>
            <p:ph sz="quarter" idx="18" hasCustomPrompt="1"/>
          </p:nvPr>
        </p:nvSpPr>
        <p:spPr>
          <a:xfrm>
            <a:off x="8480157" y="1120890"/>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19" name="Espace réservé du contenu 8">
            <a:extLst>
              <a:ext uri="{FF2B5EF4-FFF2-40B4-BE49-F238E27FC236}">
                <a16:creationId xmlns:a16="http://schemas.microsoft.com/office/drawing/2014/main" id="{EA96F67F-FF34-234E-AA19-FEA8D31063C8}"/>
              </a:ext>
            </a:extLst>
          </p:cNvPr>
          <p:cNvSpPr>
            <a:spLocks noGrp="1"/>
          </p:cNvSpPr>
          <p:nvPr>
            <p:ph sz="quarter" idx="19" hasCustomPrompt="1"/>
          </p:nvPr>
        </p:nvSpPr>
        <p:spPr>
          <a:xfrm>
            <a:off x="8480157" y="2341186"/>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0" name="Espace réservé du contenu 8">
            <a:extLst>
              <a:ext uri="{FF2B5EF4-FFF2-40B4-BE49-F238E27FC236}">
                <a16:creationId xmlns:a16="http://schemas.microsoft.com/office/drawing/2014/main" id="{8DC35639-8527-0A46-B630-8D28425F386C}"/>
              </a:ext>
            </a:extLst>
          </p:cNvPr>
          <p:cNvSpPr>
            <a:spLocks noGrp="1"/>
          </p:cNvSpPr>
          <p:nvPr>
            <p:ph sz="quarter" idx="20" hasCustomPrompt="1"/>
          </p:nvPr>
        </p:nvSpPr>
        <p:spPr>
          <a:xfrm>
            <a:off x="8480157" y="3561482"/>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1" name="Espace réservé du contenu 12">
            <a:extLst>
              <a:ext uri="{FF2B5EF4-FFF2-40B4-BE49-F238E27FC236}">
                <a16:creationId xmlns:a16="http://schemas.microsoft.com/office/drawing/2014/main" id="{D11998A8-897A-8F49-BDCE-C0C725FF6B82}"/>
              </a:ext>
            </a:extLst>
          </p:cNvPr>
          <p:cNvSpPr>
            <a:spLocks noGrp="1"/>
          </p:cNvSpPr>
          <p:nvPr>
            <p:ph sz="quarter" idx="21" hasCustomPrompt="1"/>
          </p:nvPr>
        </p:nvSpPr>
        <p:spPr>
          <a:xfrm>
            <a:off x="8479889" y="1644767"/>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2" name="Espace réservé du contenu 12">
            <a:extLst>
              <a:ext uri="{FF2B5EF4-FFF2-40B4-BE49-F238E27FC236}">
                <a16:creationId xmlns:a16="http://schemas.microsoft.com/office/drawing/2014/main" id="{28BC4A4D-016D-B149-ADDD-E8C6269F2185}"/>
              </a:ext>
            </a:extLst>
          </p:cNvPr>
          <p:cNvSpPr>
            <a:spLocks noGrp="1"/>
          </p:cNvSpPr>
          <p:nvPr>
            <p:ph sz="quarter" idx="22" hasCustomPrompt="1"/>
          </p:nvPr>
        </p:nvSpPr>
        <p:spPr>
          <a:xfrm>
            <a:off x="8479889" y="2864944"/>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3" name="Espace réservé du contenu 12">
            <a:extLst>
              <a:ext uri="{FF2B5EF4-FFF2-40B4-BE49-F238E27FC236}">
                <a16:creationId xmlns:a16="http://schemas.microsoft.com/office/drawing/2014/main" id="{93224489-536B-FE42-B07C-BA7537633350}"/>
              </a:ext>
            </a:extLst>
          </p:cNvPr>
          <p:cNvSpPr>
            <a:spLocks noGrp="1"/>
          </p:cNvSpPr>
          <p:nvPr>
            <p:ph sz="quarter" idx="23" hasCustomPrompt="1"/>
          </p:nvPr>
        </p:nvSpPr>
        <p:spPr>
          <a:xfrm>
            <a:off x="8479889" y="4085121"/>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4" name="Espace réservé du contenu 8">
            <a:extLst>
              <a:ext uri="{FF2B5EF4-FFF2-40B4-BE49-F238E27FC236}">
                <a16:creationId xmlns:a16="http://schemas.microsoft.com/office/drawing/2014/main" id="{44C6CBB5-7C83-754C-8F78-25DBE098AF6C}"/>
              </a:ext>
            </a:extLst>
          </p:cNvPr>
          <p:cNvSpPr>
            <a:spLocks noGrp="1"/>
          </p:cNvSpPr>
          <p:nvPr>
            <p:ph sz="quarter" idx="24" hasCustomPrompt="1"/>
          </p:nvPr>
        </p:nvSpPr>
        <p:spPr>
          <a:xfrm>
            <a:off x="8480157" y="4781421"/>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5" name="Espace réservé du contenu 12">
            <a:extLst>
              <a:ext uri="{FF2B5EF4-FFF2-40B4-BE49-F238E27FC236}">
                <a16:creationId xmlns:a16="http://schemas.microsoft.com/office/drawing/2014/main" id="{3A07C4D5-C96B-DE40-BC75-33A2A45EB779}"/>
              </a:ext>
            </a:extLst>
          </p:cNvPr>
          <p:cNvSpPr>
            <a:spLocks noGrp="1"/>
          </p:cNvSpPr>
          <p:nvPr>
            <p:ph sz="quarter" idx="25" hasCustomPrompt="1"/>
          </p:nvPr>
        </p:nvSpPr>
        <p:spPr>
          <a:xfrm>
            <a:off x="8479889" y="5305298"/>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Tree>
    <p:extLst>
      <p:ext uri="{BB962C8B-B14F-4D97-AF65-F5344CB8AC3E}">
        <p14:creationId xmlns:p14="http://schemas.microsoft.com/office/powerpoint/2010/main" val="33436234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BB5E5EE-7121-BC4A-B2C3-2A7625B0A7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151"/>
            <a:ext cx="12192000" cy="1360449"/>
          </a:xfrm>
          <a:prstGeom prst="rect">
            <a:avLst/>
          </a:prstGeom>
        </p:spPr>
      </p:pic>
      <p:sp>
        <p:nvSpPr>
          <p:cNvPr id="6" name="Triangle 5">
            <a:extLst>
              <a:ext uri="{FF2B5EF4-FFF2-40B4-BE49-F238E27FC236}">
                <a16:creationId xmlns:a16="http://schemas.microsoft.com/office/drawing/2014/main" id="{5FA5B98A-DBA0-C84B-AE49-99923578C3F9}"/>
              </a:ext>
            </a:extLst>
          </p:cNvPr>
          <p:cNvSpPr/>
          <p:nvPr userDrawn="1"/>
        </p:nvSpPr>
        <p:spPr>
          <a:xfrm rot="10800000">
            <a:off x="5270665" y="1332777"/>
            <a:ext cx="1650670" cy="279002"/>
          </a:xfrm>
          <a:prstGeom prst="triangle">
            <a:avLst>
              <a:gd name="adj" fmla="val 528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C2C4662-109D-B943-9AFC-8C6A32577737}"/>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820242" y="-1449577"/>
            <a:ext cx="3318365" cy="3688596"/>
          </a:xfrm>
          <a:prstGeom prst="rect">
            <a:avLst/>
          </a:prstGeom>
        </p:spPr>
      </p:pic>
      <p:sp>
        <p:nvSpPr>
          <p:cNvPr id="9" name="Titre 16">
            <a:extLst>
              <a:ext uri="{FF2B5EF4-FFF2-40B4-BE49-F238E27FC236}">
                <a16:creationId xmlns:a16="http://schemas.microsoft.com/office/drawing/2014/main" id="{BFA851EF-D9ED-3244-A2DD-56A9125CE36E}"/>
              </a:ext>
            </a:extLst>
          </p:cNvPr>
          <p:cNvSpPr>
            <a:spLocks noGrp="1"/>
          </p:cNvSpPr>
          <p:nvPr>
            <p:ph type="title" hasCustomPrompt="1"/>
          </p:nvPr>
        </p:nvSpPr>
        <p:spPr>
          <a:xfrm>
            <a:off x="838200" y="7213"/>
            <a:ext cx="10515600" cy="1325563"/>
          </a:xfrm>
          <a:prstGeom prst="rect">
            <a:avLst/>
          </a:prstGeom>
        </p:spPr>
        <p:txBody>
          <a:bodyPr anchor="ctr"/>
          <a:lstStyle>
            <a:lvl1pPr algn="ctr">
              <a:defRPr sz="60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8593394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9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0CF0EB1-8D86-5040-8285-74EB9103926B}"/>
              </a:ext>
            </a:extLst>
          </p:cNvPr>
          <p:cNvSpPr/>
          <p:nvPr userDrawn="1"/>
        </p:nvSpPr>
        <p:spPr>
          <a:xfrm>
            <a:off x="6379417"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Rectangle 3">
            <a:extLst>
              <a:ext uri="{FF2B5EF4-FFF2-40B4-BE49-F238E27FC236}">
                <a16:creationId xmlns:a16="http://schemas.microsoft.com/office/drawing/2014/main" id="{294C5EE9-5428-564D-BC5F-C5DA4683D02D}"/>
              </a:ext>
            </a:extLst>
          </p:cNvPr>
          <p:cNvSpPr/>
          <p:nvPr userDrawn="1"/>
        </p:nvSpPr>
        <p:spPr>
          <a:xfrm>
            <a:off x="4110148"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Titre 1">
            <a:extLst>
              <a:ext uri="{FF2B5EF4-FFF2-40B4-BE49-F238E27FC236}">
                <a16:creationId xmlns:a16="http://schemas.microsoft.com/office/drawing/2014/main" id="{056CBF44-BE8A-A744-964F-B5D8BCA3386C}"/>
              </a:ext>
            </a:extLst>
          </p:cNvPr>
          <p:cNvSpPr>
            <a:spLocks noGrp="1"/>
          </p:cNvSpPr>
          <p:nvPr>
            <p:ph type="ctrTitle" hasCustomPrompt="1"/>
          </p:nvPr>
        </p:nvSpPr>
        <p:spPr>
          <a:xfrm>
            <a:off x="551667" y="414328"/>
            <a:ext cx="4907267" cy="958685"/>
          </a:xfrm>
          <a:prstGeom prst="rect">
            <a:avLst/>
          </a:prstGeom>
        </p:spPr>
        <p:txBody>
          <a:bodyPr/>
          <a:lstStyle/>
          <a:p>
            <a:pPr algn="l"/>
            <a:r>
              <a:rPr lang="fr-FR" b="1" dirty="0">
                <a:solidFill>
                  <a:srgbClr val="13162A"/>
                </a:solidFill>
                <a:latin typeface="Raleway ExtraBold" panose="020B0003030101060003" pitchFamily="34" charset="0"/>
              </a:rPr>
              <a:t>Titre</a:t>
            </a:r>
          </a:p>
        </p:txBody>
      </p:sp>
      <p:sp>
        <p:nvSpPr>
          <p:cNvPr id="6" name="Sous-titre 2">
            <a:extLst>
              <a:ext uri="{FF2B5EF4-FFF2-40B4-BE49-F238E27FC236}">
                <a16:creationId xmlns:a16="http://schemas.microsoft.com/office/drawing/2014/main" id="{04A4183A-511E-124B-B74A-C7409DCFC7CF}"/>
              </a:ext>
            </a:extLst>
          </p:cNvPr>
          <p:cNvSpPr>
            <a:spLocks noGrp="1"/>
          </p:cNvSpPr>
          <p:nvPr>
            <p:ph type="subTitle" idx="1"/>
          </p:nvPr>
        </p:nvSpPr>
        <p:spPr>
          <a:xfrm>
            <a:off x="551667" y="1407083"/>
            <a:ext cx="8997389" cy="387724"/>
          </a:xfrm>
          <a:prstGeom prst="rect">
            <a:avLst/>
          </a:prstGeom>
        </p:spPr>
        <p:txBody>
          <a:bodyPr>
            <a:normAutofit/>
          </a:bodyPr>
          <a:lstStyle>
            <a:lvl1pPr marL="0" indent="0">
              <a:buNone/>
              <a:defRPr/>
            </a:lvl1pPr>
          </a:lstStyle>
          <a:p>
            <a:pPr algn="l"/>
            <a:r>
              <a:rPr lang="fr-FR" sz="1200" dirty="0" err="1">
                <a:solidFill>
                  <a:srgbClr val="C2C1C2"/>
                </a:solidFill>
                <a:latin typeface="Lato" panose="020F0502020204030203" pitchFamily="34" charset="77"/>
              </a:rPr>
              <a:t>Lorem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ipsum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amet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consectetur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adipiscing</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elit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sed</a:t>
            </a:r>
            <a:r>
              <a:rPr lang="fr-FR" sz="1200" dirty="0">
                <a:solidFill>
                  <a:srgbClr val="C2C1C2"/>
                </a:solidFill>
                <a:latin typeface="Lato" panose="020F0502020204030203" pitchFamily="34" charset="77"/>
              </a:rPr>
              <a:t> do </a:t>
            </a:r>
            <a:r>
              <a:rPr lang="fr-FR" sz="1200" dirty="0" err="1">
                <a:solidFill>
                  <a:srgbClr val="C2C1C2"/>
                </a:solidFill>
                <a:latin typeface="Lato" panose="020F0502020204030203" pitchFamily="34" charset="77"/>
              </a:rPr>
              <a:t>eiusmod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tempor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incididunt</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labore</a:t>
            </a:r>
            <a:r>
              <a:rPr lang="fr-FR" sz="1200" dirty="0">
                <a:solidFill>
                  <a:srgbClr val="C2C1C2"/>
                </a:solidFill>
                <a:latin typeface="Lato" panose="020F0502020204030203" pitchFamily="34" charset="77"/>
              </a:rPr>
              <a:t> et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magna </a:t>
            </a:r>
            <a:r>
              <a:rPr lang="fr-FR" sz="1200" dirty="0" err="1">
                <a:solidFill>
                  <a:srgbClr val="C2C1C2"/>
                </a:solidFill>
                <a:latin typeface="Lato" panose="020F0502020204030203" pitchFamily="34" charset="77"/>
              </a:rPr>
              <a:t>aliqua</a:t>
            </a:r>
            <a:r>
              <a:rPr lang="fr-FR" sz="1200" dirty="0">
                <a:solidFill>
                  <a:srgbClr val="C2C1C2"/>
                </a:solidFill>
                <a:latin typeface="Lato" panose="020F0502020204030203" pitchFamily="34" charset="77"/>
              </a:rPr>
              <a:t>. </a:t>
            </a:r>
            <a:endParaRPr lang="fr-FR" sz="1200" dirty="0">
              <a:solidFill>
                <a:srgbClr val="C2C1C2"/>
              </a:solidFill>
              <a:latin typeface="Lato" panose="020F0502020204030203" pitchFamily="34" charset="77"/>
              <a:cs typeface="Lato" panose="020F0502020204030203" pitchFamily="34" charset="0"/>
            </a:endParaRPr>
          </a:p>
        </p:txBody>
      </p:sp>
      <p:sp>
        <p:nvSpPr>
          <p:cNvPr id="7" name="Rectangle 6">
            <a:extLst>
              <a:ext uri="{FF2B5EF4-FFF2-40B4-BE49-F238E27FC236}">
                <a16:creationId xmlns:a16="http://schemas.microsoft.com/office/drawing/2014/main" id="{3D285C80-26C0-6842-8A4C-7109092D330B}"/>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8" name="Groupe 7">
            <a:extLst>
              <a:ext uri="{FF2B5EF4-FFF2-40B4-BE49-F238E27FC236}">
                <a16:creationId xmlns:a16="http://schemas.microsoft.com/office/drawing/2014/main" id="{B836778B-666D-964E-8AA1-47C624837E6A}"/>
              </a:ext>
            </a:extLst>
          </p:cNvPr>
          <p:cNvGrpSpPr/>
          <p:nvPr userDrawn="1"/>
        </p:nvGrpSpPr>
        <p:grpSpPr>
          <a:xfrm>
            <a:off x="1211564" y="3116183"/>
            <a:ext cx="1645936" cy="955406"/>
            <a:chOff x="4036741" y="2349287"/>
            <a:chExt cx="1645935" cy="955406"/>
          </a:xfrm>
        </p:grpSpPr>
        <p:sp>
          <p:nvSpPr>
            <p:cNvPr id="9" name="Rectangle 8">
              <a:extLst>
                <a:ext uri="{FF2B5EF4-FFF2-40B4-BE49-F238E27FC236}">
                  <a16:creationId xmlns:a16="http://schemas.microsoft.com/office/drawing/2014/main" id="{CBEA3BDB-3EE9-FE46-95FD-1461F406D564}"/>
                </a:ext>
              </a:extLst>
            </p:cNvPr>
            <p:cNvSpPr/>
            <p:nvPr/>
          </p:nvSpPr>
          <p:spPr>
            <a:xfrm>
              <a:off x="4036741" y="2349287"/>
              <a:ext cx="1645935" cy="747132"/>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Triangle rectangle 9">
              <a:extLst>
                <a:ext uri="{FF2B5EF4-FFF2-40B4-BE49-F238E27FC236}">
                  <a16:creationId xmlns:a16="http://schemas.microsoft.com/office/drawing/2014/main" id="{759D6415-0E33-584A-B522-F70FC5996C0C}"/>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2" name="Connecteur droit 11">
            <a:extLst>
              <a:ext uri="{FF2B5EF4-FFF2-40B4-BE49-F238E27FC236}">
                <a16:creationId xmlns:a16="http://schemas.microsoft.com/office/drawing/2014/main" id="{77E8817C-11E0-2C40-9418-B1FBEC5F3719}"/>
              </a:ext>
            </a:extLst>
          </p:cNvPr>
          <p:cNvCxnSpPr>
            <a:cxnSpLocks/>
          </p:cNvCxnSpPr>
          <p:nvPr userDrawn="1"/>
        </p:nvCxnSpPr>
        <p:spPr>
          <a:xfrm>
            <a:off x="1221397" y="4194048"/>
            <a:ext cx="0" cy="123335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128D4844-A525-FB4A-A022-28B2A8AD664C}"/>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5" name="Connecteur droit 14">
            <a:extLst>
              <a:ext uri="{FF2B5EF4-FFF2-40B4-BE49-F238E27FC236}">
                <a16:creationId xmlns:a16="http://schemas.microsoft.com/office/drawing/2014/main" id="{782A0D39-7AC2-904A-9DAA-5FA461BAF9E8}"/>
              </a:ext>
            </a:extLst>
          </p:cNvPr>
          <p:cNvCxnSpPr>
            <a:cxnSpLocks/>
          </p:cNvCxnSpPr>
          <p:nvPr userDrawn="1"/>
        </p:nvCxnSpPr>
        <p:spPr>
          <a:xfrm>
            <a:off x="3605068" y="3002567"/>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6" name="Titre 1">
            <a:extLst>
              <a:ext uri="{FF2B5EF4-FFF2-40B4-BE49-F238E27FC236}">
                <a16:creationId xmlns:a16="http://schemas.microsoft.com/office/drawing/2014/main" id="{C89A4A46-09E8-D948-AEDB-DF6B741D8885}"/>
              </a:ext>
            </a:extLst>
          </p:cNvPr>
          <p:cNvSpPr txBox="1">
            <a:spLocks/>
          </p:cNvSpPr>
          <p:nvPr userDrawn="1"/>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9" name="Connecteur droit 18">
            <a:extLst>
              <a:ext uri="{FF2B5EF4-FFF2-40B4-BE49-F238E27FC236}">
                <a16:creationId xmlns:a16="http://schemas.microsoft.com/office/drawing/2014/main" id="{A9762F12-BF03-0443-8A7F-40A2D4E3D4DC}"/>
              </a:ext>
            </a:extLst>
          </p:cNvPr>
          <p:cNvCxnSpPr>
            <a:cxnSpLocks/>
          </p:cNvCxnSpPr>
          <p:nvPr userDrawn="1"/>
        </p:nvCxnSpPr>
        <p:spPr>
          <a:xfrm>
            <a:off x="5458934" y="2976300"/>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0" name="Titre 1">
            <a:extLst>
              <a:ext uri="{FF2B5EF4-FFF2-40B4-BE49-F238E27FC236}">
                <a16:creationId xmlns:a16="http://schemas.microsoft.com/office/drawing/2014/main" id="{23021984-04C8-334C-91AF-EF941F9CA532}"/>
              </a:ext>
            </a:extLst>
          </p:cNvPr>
          <p:cNvSpPr txBox="1">
            <a:spLocks/>
          </p:cNvSpPr>
          <p:nvPr userDrawn="1"/>
        </p:nvSpPr>
        <p:spPr>
          <a:xfrm>
            <a:off x="5317293"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sp>
        <p:nvSpPr>
          <p:cNvPr id="21" name="Larme 20">
            <a:extLst>
              <a:ext uri="{FF2B5EF4-FFF2-40B4-BE49-F238E27FC236}">
                <a16:creationId xmlns:a16="http://schemas.microsoft.com/office/drawing/2014/main" id="{CFC0ECEE-BA59-5545-A7AD-96181288CCF8}"/>
              </a:ext>
            </a:extLst>
          </p:cNvPr>
          <p:cNvSpPr/>
          <p:nvPr userDrawn="1"/>
        </p:nvSpPr>
        <p:spPr>
          <a:xfrm rot="8100000">
            <a:off x="4997442" y="2316212"/>
            <a:ext cx="922984" cy="922984"/>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Rectangle 22">
            <a:extLst>
              <a:ext uri="{FF2B5EF4-FFF2-40B4-BE49-F238E27FC236}">
                <a16:creationId xmlns:a16="http://schemas.microsoft.com/office/drawing/2014/main" id="{268C7A18-4257-C545-AFBE-AA55C6FC46D5}"/>
              </a:ext>
            </a:extLst>
          </p:cNvPr>
          <p:cNvSpPr/>
          <p:nvPr userDrawn="1"/>
        </p:nvSpPr>
        <p:spPr>
          <a:xfrm>
            <a:off x="4271195" y="3738412"/>
            <a:ext cx="2344757"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5" name="Groupe 24">
            <a:extLst>
              <a:ext uri="{FF2B5EF4-FFF2-40B4-BE49-F238E27FC236}">
                <a16:creationId xmlns:a16="http://schemas.microsoft.com/office/drawing/2014/main" id="{3D933683-82B6-B940-A213-5C19181472C2}"/>
              </a:ext>
            </a:extLst>
          </p:cNvPr>
          <p:cNvGrpSpPr/>
          <p:nvPr userDrawn="1"/>
        </p:nvGrpSpPr>
        <p:grpSpPr>
          <a:xfrm>
            <a:off x="7279220" y="2070908"/>
            <a:ext cx="2070239" cy="1099806"/>
            <a:chOff x="4036739" y="2204887"/>
            <a:chExt cx="2070238" cy="1099806"/>
          </a:xfrm>
        </p:grpSpPr>
        <p:sp>
          <p:nvSpPr>
            <p:cNvPr id="26" name="Rectangle 25">
              <a:extLst>
                <a:ext uri="{FF2B5EF4-FFF2-40B4-BE49-F238E27FC236}">
                  <a16:creationId xmlns:a16="http://schemas.microsoft.com/office/drawing/2014/main" id="{E41C62B0-4352-F643-A274-2C036E46B3FA}"/>
                </a:ext>
              </a:extLst>
            </p:cNvPr>
            <p:cNvSpPr/>
            <p:nvPr/>
          </p:nvSpPr>
          <p:spPr>
            <a:xfrm>
              <a:off x="4036739" y="2204887"/>
              <a:ext cx="2070238" cy="891531"/>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Triangle rectangle 26">
              <a:extLst>
                <a:ext uri="{FF2B5EF4-FFF2-40B4-BE49-F238E27FC236}">
                  <a16:creationId xmlns:a16="http://schemas.microsoft.com/office/drawing/2014/main" id="{14D3F2BE-8720-3449-8230-77D3796963C6}"/>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9" name="Connecteur droit 28">
            <a:extLst>
              <a:ext uri="{FF2B5EF4-FFF2-40B4-BE49-F238E27FC236}">
                <a16:creationId xmlns:a16="http://schemas.microsoft.com/office/drawing/2014/main" id="{B57A7F77-D894-7E44-BE42-1368D7D7E9DE}"/>
              </a:ext>
            </a:extLst>
          </p:cNvPr>
          <p:cNvCxnSpPr>
            <a:cxnSpLocks/>
          </p:cNvCxnSpPr>
          <p:nvPr userDrawn="1"/>
        </p:nvCxnSpPr>
        <p:spPr>
          <a:xfrm>
            <a:off x="7289055" y="3264406"/>
            <a:ext cx="0" cy="216577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0" name="Titre 1">
            <a:extLst>
              <a:ext uri="{FF2B5EF4-FFF2-40B4-BE49-F238E27FC236}">
                <a16:creationId xmlns:a16="http://schemas.microsoft.com/office/drawing/2014/main" id="{E292BA62-8378-5342-B6C3-152B05C68E3E}"/>
              </a:ext>
            </a:extLst>
          </p:cNvPr>
          <p:cNvSpPr txBox="1">
            <a:spLocks/>
          </p:cNvSpPr>
          <p:nvPr userDrawn="1"/>
        </p:nvSpPr>
        <p:spPr>
          <a:xfrm>
            <a:off x="7130516" y="5512521"/>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31" name="Ellipse 30">
            <a:extLst>
              <a:ext uri="{FF2B5EF4-FFF2-40B4-BE49-F238E27FC236}">
                <a16:creationId xmlns:a16="http://schemas.microsoft.com/office/drawing/2014/main" id="{7DD5CAFB-8128-A842-B711-565C3A30AFAA}"/>
              </a:ext>
            </a:extLst>
          </p:cNvPr>
          <p:cNvSpPr/>
          <p:nvPr userDrawn="1"/>
        </p:nvSpPr>
        <p:spPr>
          <a:xfrm>
            <a:off x="7403341" y="2188314"/>
            <a:ext cx="661952" cy="6619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33" name="Connecteur droit 32">
            <a:extLst>
              <a:ext uri="{FF2B5EF4-FFF2-40B4-BE49-F238E27FC236}">
                <a16:creationId xmlns:a16="http://schemas.microsoft.com/office/drawing/2014/main" id="{BB1E12B3-B321-E948-AEE1-D9E4C6DA8B2E}"/>
              </a:ext>
            </a:extLst>
          </p:cNvPr>
          <p:cNvCxnSpPr>
            <a:cxnSpLocks/>
          </p:cNvCxnSpPr>
          <p:nvPr userDrawn="1"/>
        </p:nvCxnSpPr>
        <p:spPr>
          <a:xfrm>
            <a:off x="9078769" y="4434214"/>
            <a:ext cx="0" cy="96830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4" name="Titre 1">
            <a:extLst>
              <a:ext uri="{FF2B5EF4-FFF2-40B4-BE49-F238E27FC236}">
                <a16:creationId xmlns:a16="http://schemas.microsoft.com/office/drawing/2014/main" id="{DE8C39E8-07B0-344E-8642-D7901F39F199}"/>
              </a:ext>
            </a:extLst>
          </p:cNvPr>
          <p:cNvSpPr txBox="1">
            <a:spLocks/>
          </p:cNvSpPr>
          <p:nvPr userDrawn="1"/>
        </p:nvSpPr>
        <p:spPr>
          <a:xfrm>
            <a:off x="8915020"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37" name="Image 36">
            <a:extLst>
              <a:ext uri="{FF2B5EF4-FFF2-40B4-BE49-F238E27FC236}">
                <a16:creationId xmlns:a16="http://schemas.microsoft.com/office/drawing/2014/main" id="{E974D4A0-1E08-614E-A167-5826D86CB5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4308530"/>
            <a:ext cx="3318365" cy="3688596"/>
          </a:xfrm>
          <a:prstGeom prst="rect">
            <a:avLst/>
          </a:prstGeom>
        </p:spPr>
      </p:pic>
    </p:spTree>
    <p:extLst>
      <p:ext uri="{BB962C8B-B14F-4D97-AF65-F5344CB8AC3E}">
        <p14:creationId xmlns:p14="http://schemas.microsoft.com/office/powerpoint/2010/main" val="4437028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0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43BC58D1-29B9-DE44-A803-783DB8C93332}"/>
              </a:ext>
            </a:extLst>
          </p:cNvPr>
          <p:cNvSpPr>
            <a:spLocks noGrp="1"/>
          </p:cNvSpPr>
          <p:nvPr>
            <p:ph type="ctrTitle"/>
          </p:nvPr>
        </p:nvSpPr>
        <p:spPr>
          <a:xfrm>
            <a:off x="269821" y="862449"/>
            <a:ext cx="11677339" cy="958685"/>
          </a:xfrm>
          <a:prstGeom prst="rect">
            <a:avLst/>
          </a:prstGeom>
        </p:spPr>
        <p:txBody>
          <a:bodyPr>
            <a:normAutofit/>
          </a:bodyPr>
          <a:lstStyle/>
          <a:p>
            <a:r>
              <a:rPr lang="fr-FR" b="1" dirty="0">
                <a:solidFill>
                  <a:srgbClr val="13162A"/>
                </a:solidFill>
                <a:latin typeface="Raleway ExtraBold" panose="020B0003030101060003" pitchFamily="34" charset="0"/>
              </a:rPr>
              <a:t>Titre offre</a:t>
            </a:r>
          </a:p>
        </p:txBody>
      </p:sp>
      <p:sp>
        <p:nvSpPr>
          <p:cNvPr id="4" name="Sous-titre 2">
            <a:extLst>
              <a:ext uri="{FF2B5EF4-FFF2-40B4-BE49-F238E27FC236}">
                <a16:creationId xmlns:a16="http://schemas.microsoft.com/office/drawing/2014/main" id="{0DE0F1DA-E370-F443-B1F2-345FB394C5CA}"/>
              </a:ext>
            </a:extLst>
          </p:cNvPr>
          <p:cNvSpPr>
            <a:spLocks noGrp="1"/>
          </p:cNvSpPr>
          <p:nvPr>
            <p:ph type="subTitle" idx="1"/>
          </p:nvPr>
        </p:nvSpPr>
        <p:spPr>
          <a:xfrm>
            <a:off x="1998133" y="1837110"/>
            <a:ext cx="7890934" cy="958685"/>
          </a:xfrm>
          <a:prstGeom prst="rect">
            <a:avLst/>
          </a:prstGeom>
        </p:spPr>
        <p:txBody>
          <a:bodyPr>
            <a:normAutofit/>
          </a:bodyPr>
          <a:lstStyle>
            <a:lvl1pPr marL="0" indent="0">
              <a:buNone/>
              <a:defRPr/>
            </a:lvl1pPr>
          </a:lstStyle>
          <a:p>
            <a:pPr>
              <a:lnSpc>
                <a:spcPct val="100000"/>
              </a:lnSpc>
            </a:pPr>
            <a:r>
              <a:rPr lang="fr-FR" sz="1200" dirty="0" err="1">
                <a:solidFill>
                  <a:srgbClr val="C2C1C2"/>
                </a:solidFill>
                <a:latin typeface="Lato" panose="020F0502020204030203" pitchFamily="34" charset="77"/>
              </a:rPr>
              <a:t>Lorem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ipsum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amet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consectetur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adipiscing</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elit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sed</a:t>
            </a:r>
            <a:r>
              <a:rPr lang="fr-FR" sz="1200" dirty="0">
                <a:solidFill>
                  <a:srgbClr val="C2C1C2"/>
                </a:solidFill>
                <a:latin typeface="Lato" panose="020F0502020204030203" pitchFamily="34" charset="77"/>
              </a:rPr>
              <a:t> do </a:t>
            </a:r>
            <a:r>
              <a:rPr lang="fr-FR" sz="1200" dirty="0" err="1">
                <a:solidFill>
                  <a:srgbClr val="C2C1C2"/>
                </a:solidFill>
                <a:latin typeface="Lato" panose="020F0502020204030203" pitchFamily="34" charset="77"/>
              </a:rPr>
              <a:t>eiusmod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tempor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incididunt</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labore</a:t>
            </a:r>
            <a:r>
              <a:rPr lang="fr-FR" sz="1200" dirty="0">
                <a:solidFill>
                  <a:srgbClr val="C2C1C2"/>
                </a:solidFill>
                <a:latin typeface="Lato" panose="020F0502020204030203" pitchFamily="34" charset="77"/>
              </a:rPr>
              <a:t> et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magna </a:t>
            </a:r>
            <a:r>
              <a:rPr lang="fr-FR" sz="1200" dirty="0" err="1">
                <a:solidFill>
                  <a:srgbClr val="C2C1C2"/>
                </a:solidFill>
                <a:latin typeface="Lato" panose="020F0502020204030203" pitchFamily="34" charset="77"/>
              </a:rPr>
              <a:t>aliqua</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enim</a:t>
            </a:r>
            <a:r>
              <a:rPr lang="fr-FR" sz="1200" dirty="0">
                <a:solidFill>
                  <a:srgbClr val="C2C1C2"/>
                </a:solidFill>
                <a:latin typeface="Lato" panose="020F0502020204030203" pitchFamily="34" charset="77"/>
              </a:rPr>
              <a:t> ad </a:t>
            </a:r>
            <a:r>
              <a:rPr lang="fr-FR" sz="1200" dirty="0" err="1">
                <a:solidFill>
                  <a:srgbClr val="C2C1C2"/>
                </a:solidFill>
                <a:latin typeface="Lato" panose="020F0502020204030203" pitchFamily="34" charset="77"/>
              </a:rPr>
              <a:t>minim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veniam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quis</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nostrud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exercitation</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ullamco</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laboris</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nisi</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aliquip</a:t>
            </a:r>
            <a:r>
              <a:rPr lang="fr-FR" sz="1200" dirty="0">
                <a:solidFill>
                  <a:srgbClr val="C2C1C2"/>
                </a:solidFill>
                <a:latin typeface="Lato" panose="020F0502020204030203" pitchFamily="34" charset="77"/>
              </a:rPr>
              <a:t> ex </a:t>
            </a:r>
            <a:r>
              <a:rPr lang="fr-FR" sz="1200" dirty="0" err="1">
                <a:solidFill>
                  <a:srgbClr val="C2C1C2"/>
                </a:solidFill>
                <a:latin typeface="Lato" panose="020F0502020204030203" pitchFamily="34" charset="77"/>
              </a:rPr>
              <a:t>ea</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commodo</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consequat</a:t>
            </a:r>
            <a:r>
              <a:rPr lang="fr-FR" sz="1200" dirty="0">
                <a:solidFill>
                  <a:srgbClr val="C2C1C2"/>
                </a:solidFill>
                <a:latin typeface="Lato" panose="020F0502020204030203" pitchFamily="34" charset="77"/>
              </a:rPr>
              <a:t>. Duis </a:t>
            </a:r>
            <a:r>
              <a:rPr lang="fr-FR" sz="1200" dirty="0" err="1">
                <a:solidFill>
                  <a:srgbClr val="C2C1C2"/>
                </a:solidFill>
                <a:latin typeface="Lato" panose="020F0502020204030203" pitchFamily="34" charset="77"/>
              </a:rPr>
              <a:t>aute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irure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in </a:t>
            </a:r>
            <a:r>
              <a:rPr lang="fr-FR" sz="1200" dirty="0" err="1">
                <a:solidFill>
                  <a:srgbClr val="C2C1C2"/>
                </a:solidFill>
                <a:latin typeface="Lato" panose="020F0502020204030203" pitchFamily="34" charset="77"/>
              </a:rPr>
              <a:t>reprehenderit</a:t>
            </a:r>
            <a:r>
              <a:rPr lang="fr-FR" sz="1200" dirty="0">
                <a:solidFill>
                  <a:srgbClr val="C2C1C2"/>
                </a:solidFill>
                <a:latin typeface="Lato" panose="020F0502020204030203" pitchFamily="34" charset="77"/>
              </a:rPr>
              <a:t> in </a:t>
            </a:r>
            <a:r>
              <a:rPr lang="fr-FR" sz="1200" dirty="0" err="1">
                <a:solidFill>
                  <a:srgbClr val="C2C1C2"/>
                </a:solidFill>
                <a:latin typeface="Lato" panose="020F0502020204030203" pitchFamily="34" charset="77"/>
              </a:rPr>
              <a:t>voluptate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velit</a:t>
            </a:r>
            <a:r>
              <a:rPr lang="fr-FR" sz="1200" dirty="0">
                <a:solidFill>
                  <a:srgbClr val="C2C1C2"/>
                </a:solidFill>
                <a:latin typeface="Lato" panose="020F0502020204030203" pitchFamily="34" charset="77"/>
              </a:rPr>
              <a:t> esse </a:t>
            </a:r>
            <a:r>
              <a:rPr lang="fr-FR" sz="1200" dirty="0" err="1">
                <a:solidFill>
                  <a:srgbClr val="C2C1C2"/>
                </a:solidFill>
                <a:latin typeface="Lato" panose="020F0502020204030203" pitchFamily="34" charset="77"/>
              </a:rPr>
              <a:t>cillum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eu </a:t>
            </a:r>
            <a:r>
              <a:rPr lang="fr-FR" sz="1200" dirty="0" err="1">
                <a:solidFill>
                  <a:srgbClr val="C2C1C2"/>
                </a:solidFill>
                <a:latin typeface="Lato" panose="020F0502020204030203" pitchFamily="34" charset="77"/>
              </a:rPr>
              <a:t>fugiat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nulla</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pariatur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Excepteur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sint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occaecat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cupidatat</a:t>
            </a:r>
            <a:r>
              <a:rPr lang="fr-FR" sz="1200" dirty="0">
                <a:solidFill>
                  <a:srgbClr val="C2C1C2"/>
                </a:solidFill>
                <a:latin typeface="Lato" panose="020F0502020204030203" pitchFamily="34" charset="77"/>
              </a:rPr>
              <a:t> non </a:t>
            </a:r>
            <a:r>
              <a:rPr lang="fr-FR" sz="1200" dirty="0" err="1">
                <a:solidFill>
                  <a:srgbClr val="C2C1C2"/>
                </a:solidFill>
                <a:latin typeface="Lato" panose="020F0502020204030203" pitchFamily="34" charset="77"/>
              </a:rPr>
              <a:t>proident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sunt</a:t>
            </a:r>
            <a:r>
              <a:rPr lang="fr-FR" sz="1200" dirty="0">
                <a:solidFill>
                  <a:srgbClr val="C2C1C2"/>
                </a:solidFill>
                <a:latin typeface="Lato" panose="020F0502020204030203" pitchFamily="34" charset="77"/>
              </a:rPr>
              <a:t> in culpa qui officia </a:t>
            </a:r>
            <a:r>
              <a:rPr lang="fr-FR" sz="1200" dirty="0" err="1">
                <a:solidFill>
                  <a:srgbClr val="C2C1C2"/>
                </a:solidFill>
                <a:latin typeface="Lato" panose="020F0502020204030203" pitchFamily="34" charset="77"/>
              </a:rPr>
              <a:t>deserunt</a:t>
            </a:r>
            <a:r>
              <a:rPr lang="fr-FR" sz="1200" dirty="0">
                <a:solidFill>
                  <a:srgbClr val="C2C1C2"/>
                </a:solidFill>
                <a:latin typeface="Lato" panose="020F0502020204030203" pitchFamily="34" charset="77"/>
              </a:rPr>
              <a:t> mollit </a:t>
            </a:r>
            <a:r>
              <a:rPr lang="fr-FR" sz="1200" dirty="0" err="1">
                <a:solidFill>
                  <a:srgbClr val="C2C1C2"/>
                </a:solidFill>
                <a:latin typeface="Lato" panose="020F0502020204030203" pitchFamily="34" charset="77"/>
              </a:rPr>
              <a:t>anim</a:t>
            </a:r>
            <a:r>
              <a:rPr lang="fr-FR" sz="1200" dirty="0">
                <a:solidFill>
                  <a:srgbClr val="C2C1C2"/>
                </a:solidFill>
                <a:latin typeface="Lato" panose="020F0502020204030203" pitchFamily="34" charset="77"/>
              </a:rPr>
              <a:t> id est </a:t>
            </a:r>
            <a:r>
              <a:rPr lang="fr-FR" sz="1200" dirty="0" err="1">
                <a:solidFill>
                  <a:srgbClr val="C2C1C2"/>
                </a:solidFill>
                <a:latin typeface="Lato" panose="020F0502020204030203" pitchFamily="34" charset="77"/>
              </a:rPr>
              <a:t>laborum</a:t>
            </a:r>
            <a:r>
              <a:rPr lang="fr-FR" sz="1200" dirty="0">
                <a:solidFill>
                  <a:srgbClr val="C2C1C2"/>
                </a:solidFill>
                <a:latin typeface="Lato" panose="020F0502020204030203" pitchFamily="34" charset="77"/>
              </a:rPr>
              <a:t>.</a:t>
            </a:r>
            <a:endParaRPr lang="fr-FR" sz="1200" dirty="0">
              <a:solidFill>
                <a:srgbClr val="C2C1C2"/>
              </a:solidFill>
              <a:latin typeface="Lato" panose="020F0502020204030203" pitchFamily="34" charset="77"/>
              <a:cs typeface="Lato" panose="020F0502020204030203" pitchFamily="34" charset="0"/>
            </a:endParaRPr>
          </a:p>
        </p:txBody>
      </p:sp>
      <p:sp>
        <p:nvSpPr>
          <p:cNvPr id="5" name="Rectangle 4">
            <a:extLst>
              <a:ext uri="{FF2B5EF4-FFF2-40B4-BE49-F238E27FC236}">
                <a16:creationId xmlns:a16="http://schemas.microsoft.com/office/drawing/2014/main" id="{575766D8-57B2-824F-8929-41C6333315AC}"/>
              </a:ext>
            </a:extLst>
          </p:cNvPr>
          <p:cNvSpPr/>
          <p:nvPr userDrawn="1"/>
        </p:nvSpPr>
        <p:spPr>
          <a:xfrm>
            <a:off x="391885" y="4402438"/>
            <a:ext cx="11430001" cy="245556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4DD37A2-B208-454F-965B-1FD33080632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801390"/>
            <a:ext cx="3318365" cy="3688596"/>
          </a:xfrm>
          <a:prstGeom prst="rect">
            <a:avLst/>
          </a:prstGeom>
        </p:spPr>
      </p:pic>
      <p:cxnSp>
        <p:nvCxnSpPr>
          <p:cNvPr id="13" name="Connecteur droit 12">
            <a:extLst>
              <a:ext uri="{FF2B5EF4-FFF2-40B4-BE49-F238E27FC236}">
                <a16:creationId xmlns:a16="http://schemas.microsoft.com/office/drawing/2014/main" id="{5C47E5B1-4E1D-964A-A717-CB3D90132B10}"/>
              </a:ext>
            </a:extLst>
          </p:cNvPr>
          <p:cNvCxnSpPr>
            <a:cxnSpLocks/>
          </p:cNvCxnSpPr>
          <p:nvPr userDrawn="1"/>
        </p:nvCxnSpPr>
        <p:spPr>
          <a:xfrm>
            <a:off x="2113379" y="546473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4AF1106-A543-BB4E-AB33-EBFB44D6CD4F}"/>
              </a:ext>
            </a:extLst>
          </p:cNvPr>
          <p:cNvCxnSpPr>
            <a:cxnSpLocks/>
          </p:cNvCxnSpPr>
          <p:nvPr userDrawn="1"/>
        </p:nvCxnSpPr>
        <p:spPr>
          <a:xfrm>
            <a:off x="5882530" y="5450158"/>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8BA0C329-F4E0-9D43-8BB0-FE9BF8007C0E}"/>
              </a:ext>
            </a:extLst>
          </p:cNvPr>
          <p:cNvCxnSpPr>
            <a:cxnSpLocks/>
          </p:cNvCxnSpPr>
          <p:nvPr userDrawn="1"/>
        </p:nvCxnSpPr>
        <p:spPr>
          <a:xfrm>
            <a:off x="9619036" y="544501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74226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3_Disposition personnalisée">
    <p:bg>
      <p:bgPr>
        <a:solidFill>
          <a:srgbClr val="13162A"/>
        </a:solidFill>
        <a:effectLst/>
      </p:bgPr>
    </p:bg>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82E59E9C-8BE6-5D46-9AE2-4FE78258CB3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62927" y="5259794"/>
            <a:ext cx="3318365" cy="3688596"/>
          </a:xfrm>
          <a:prstGeom prst="rect">
            <a:avLst/>
          </a:prstGeom>
        </p:spPr>
      </p:pic>
      <p:sp>
        <p:nvSpPr>
          <p:cNvPr id="2" name="Titre 1">
            <a:extLst>
              <a:ext uri="{FF2B5EF4-FFF2-40B4-BE49-F238E27FC236}">
                <a16:creationId xmlns:a16="http://schemas.microsoft.com/office/drawing/2014/main" id="{6EE43BC0-35B1-4B4F-9400-27F53A78E12D}"/>
              </a:ext>
            </a:extLst>
          </p:cNvPr>
          <p:cNvSpPr>
            <a:spLocks noGrp="1"/>
          </p:cNvSpPr>
          <p:nvPr>
            <p:ph type="title"/>
          </p:nvPr>
        </p:nvSpPr>
        <p:spPr>
          <a:xfrm>
            <a:off x="838200" y="1121568"/>
            <a:ext cx="10515600" cy="1325563"/>
          </a:xfrm>
          <a:prstGeom prst="rect">
            <a:avLst/>
          </a:prstGeom>
        </p:spPr>
        <p:txBody>
          <a:bodyPr anchor="b"/>
          <a:lstStyle>
            <a:lvl1pPr>
              <a:defRPr sz="6000" b="1" i="0" baseline="0">
                <a:solidFill>
                  <a:schemeClr val="bg1"/>
                </a:solidFill>
                <a:latin typeface="Raleway ExtraBold" panose="020B0503030101060003" pitchFamily="34" charset="77"/>
              </a:defRPr>
            </a:lvl1pPr>
          </a:lstStyle>
          <a:p>
            <a:r>
              <a:rPr lang="fr-FR" dirty="0"/>
              <a:t>Modifiez le style du titre</a:t>
            </a:r>
          </a:p>
        </p:txBody>
      </p:sp>
      <p:sp>
        <p:nvSpPr>
          <p:cNvPr id="13" name="Espace réservé du texte 12">
            <a:extLst>
              <a:ext uri="{FF2B5EF4-FFF2-40B4-BE49-F238E27FC236}">
                <a16:creationId xmlns:a16="http://schemas.microsoft.com/office/drawing/2014/main" id="{CC3318B7-A5E9-CE44-9859-199D48DE5581}"/>
              </a:ext>
            </a:extLst>
          </p:cNvPr>
          <p:cNvSpPr>
            <a:spLocks noGrp="1"/>
          </p:cNvSpPr>
          <p:nvPr>
            <p:ph type="body" sz="quarter" idx="10"/>
          </p:nvPr>
        </p:nvSpPr>
        <p:spPr>
          <a:xfrm>
            <a:off x="1551426" y="2800940"/>
            <a:ext cx="4316413" cy="2216150"/>
          </a:xfrm>
          <a:prstGeom prst="rect">
            <a:avLst/>
          </a:prstGeom>
        </p:spPr>
        <p:txBody>
          <a:bodyPr/>
          <a:lstStyle>
            <a:lvl1pPr>
              <a:defRPr sz="1600" b="0" i="0">
                <a:solidFill>
                  <a:schemeClr val="bg1"/>
                </a:solidFill>
                <a:latin typeface="Lato Light" panose="020F0302020204030203" pitchFamily="34" charset="77"/>
              </a:defRPr>
            </a:lvl1pPr>
            <a:lvl2pPr>
              <a:defRPr sz="1400" b="0" i="0">
                <a:solidFill>
                  <a:schemeClr val="bg1"/>
                </a:solidFill>
                <a:latin typeface="Lato Light" panose="020F0302020204030203" pitchFamily="34" charset="77"/>
              </a:defRPr>
            </a:lvl2pPr>
            <a:lvl3pPr>
              <a:defRPr sz="1200" b="0" i="0">
                <a:solidFill>
                  <a:schemeClr val="bg1"/>
                </a:solidFill>
                <a:latin typeface="Lato Light" panose="020F0302020204030203" pitchFamily="34" charset="77"/>
              </a:defRPr>
            </a:lvl3pPr>
            <a:lvl4pPr>
              <a:defRPr sz="1100" b="0" i="0">
                <a:solidFill>
                  <a:schemeClr val="bg1"/>
                </a:solidFill>
                <a:latin typeface="Lato Light" panose="020F0302020204030203" pitchFamily="34" charset="77"/>
              </a:defRPr>
            </a:lvl4pPr>
            <a:lvl5pPr>
              <a:defRPr sz="11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34136994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8B2177E-227F-9E4A-B1AA-8D5F12BDF53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1"/>
            <a:ext cx="12192000" cy="1686167"/>
          </a:xfrm>
          <a:prstGeom prst="rect">
            <a:avLst/>
          </a:prstGeom>
        </p:spPr>
      </p:pic>
      <p:sp>
        <p:nvSpPr>
          <p:cNvPr id="6" name="Sous-titre 2">
            <a:extLst>
              <a:ext uri="{FF2B5EF4-FFF2-40B4-BE49-F238E27FC236}">
                <a16:creationId xmlns:a16="http://schemas.microsoft.com/office/drawing/2014/main" id="{40E3519B-D6E2-AE4C-9C76-9363F560191B}"/>
              </a:ext>
            </a:extLst>
          </p:cNvPr>
          <p:cNvSpPr txBox="1">
            <a:spLocks/>
          </p:cNvSpPr>
          <p:nvPr userDrawn="1"/>
        </p:nvSpPr>
        <p:spPr>
          <a:xfrm>
            <a:off x="7546024" y="3288534"/>
            <a:ext cx="862320" cy="52947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00000"/>
              </a:lnSpc>
            </a:pPr>
            <a:r>
              <a:rPr lang="fr-FR" sz="1200" b="1" dirty="0">
                <a:solidFill>
                  <a:schemeClr val="bg1"/>
                </a:solidFill>
                <a:latin typeface="Lato" panose="020F0502020204030203" pitchFamily="34" charset="0"/>
                <a:cs typeface="Lato" panose="020F0502020204030203" pitchFamily="34" charset="0"/>
              </a:rPr>
              <a:t>Revue de sprint</a:t>
            </a:r>
          </a:p>
        </p:txBody>
      </p:sp>
      <p:pic>
        <p:nvPicPr>
          <p:cNvPr id="8" name="Image 7">
            <a:extLst>
              <a:ext uri="{FF2B5EF4-FFF2-40B4-BE49-F238E27FC236}">
                <a16:creationId xmlns:a16="http://schemas.microsoft.com/office/drawing/2014/main" id="{6477B5E3-2478-8346-8CB6-4A498EE9F94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sp>
        <p:nvSpPr>
          <p:cNvPr id="9" name="Titre 8">
            <a:extLst>
              <a:ext uri="{FF2B5EF4-FFF2-40B4-BE49-F238E27FC236}">
                <a16:creationId xmlns:a16="http://schemas.microsoft.com/office/drawing/2014/main" id="{9D478FA6-2CA5-B948-8CB9-ED75D43995D1}"/>
              </a:ext>
            </a:extLst>
          </p:cNvPr>
          <p:cNvSpPr>
            <a:spLocks noGrp="1"/>
          </p:cNvSpPr>
          <p:nvPr>
            <p:ph type="title"/>
          </p:nvPr>
        </p:nvSpPr>
        <p:spPr>
          <a:xfrm>
            <a:off x="838200" y="365125"/>
            <a:ext cx="10515600" cy="1325563"/>
          </a:xfrm>
          <a:prstGeom prst="rect">
            <a:avLst/>
          </a:prstGeom>
        </p:spPr>
        <p:txBody>
          <a:bodyPr anchor="ctr"/>
          <a:lstStyle>
            <a:lvl1pPr algn="ctr">
              <a:defRPr sz="6000" b="1" i="0">
                <a:solidFill>
                  <a:schemeClr val="bg1"/>
                </a:solidFill>
                <a:latin typeface="Raleway ExtraBold" panose="020B0503030101060003" pitchFamily="34" charset="77"/>
              </a:defRPr>
            </a:lvl1pPr>
          </a:lstStyle>
          <a:p>
            <a:r>
              <a:rPr lang="fr-FR" dirty="0"/>
              <a:t>Modifiez le style du titre</a:t>
            </a:r>
          </a:p>
        </p:txBody>
      </p:sp>
      <p:sp>
        <p:nvSpPr>
          <p:cNvPr id="11" name="Espace réservé du texte 10">
            <a:extLst>
              <a:ext uri="{FF2B5EF4-FFF2-40B4-BE49-F238E27FC236}">
                <a16:creationId xmlns:a16="http://schemas.microsoft.com/office/drawing/2014/main" id="{57AB2EA5-1E92-FB41-B08B-B1FACD0E60C5}"/>
              </a:ext>
            </a:extLst>
          </p:cNvPr>
          <p:cNvSpPr>
            <a:spLocks noGrp="1"/>
          </p:cNvSpPr>
          <p:nvPr>
            <p:ph type="body" sz="quarter" idx="10"/>
          </p:nvPr>
        </p:nvSpPr>
        <p:spPr>
          <a:xfrm>
            <a:off x="1655438" y="2239168"/>
            <a:ext cx="6824662" cy="237966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4082049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DF5CCF5-7A76-7E4B-AC66-6CA8D665B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320634"/>
            <a:ext cx="11511148" cy="6216734"/>
          </a:xfrm>
          <a:prstGeom prst="rect">
            <a:avLst/>
          </a:prstGeom>
        </p:spPr>
      </p:pic>
      <p:sp>
        <p:nvSpPr>
          <p:cNvPr id="20" name="Espace réservé du contenu 19">
            <a:extLst>
              <a:ext uri="{FF2B5EF4-FFF2-40B4-BE49-F238E27FC236}">
                <a16:creationId xmlns:a16="http://schemas.microsoft.com/office/drawing/2014/main" id="{8F21CDA5-1FCF-D146-A9F1-56EA40D0E856}"/>
              </a:ext>
            </a:extLst>
          </p:cNvPr>
          <p:cNvSpPr>
            <a:spLocks noGrp="1"/>
          </p:cNvSpPr>
          <p:nvPr>
            <p:ph sz="quarter" idx="10" hasCustomPrompt="1"/>
          </p:nvPr>
        </p:nvSpPr>
        <p:spPr>
          <a:xfrm>
            <a:off x="2905125" y="4954814"/>
            <a:ext cx="6381750" cy="841375"/>
          </a:xfrm>
          <a:prstGeom prst="rect">
            <a:avLst/>
          </a:prstGeom>
        </p:spPr>
        <p:txBody>
          <a:bodyPr/>
          <a:lstStyle>
            <a:lvl1pPr marL="0" indent="0" algn="ctr">
              <a:lnSpc>
                <a:spcPct val="100000"/>
              </a:lnSpc>
              <a:buNone/>
              <a:defRPr sz="1400" b="0" i="0">
                <a:solidFill>
                  <a:schemeClr val="bg1"/>
                </a:solidFill>
                <a:latin typeface="Lato Light" panose="020F0302020204030203" pitchFamily="34" charset="77"/>
              </a:defRPr>
            </a:lvl1pPr>
          </a:lstStyle>
          <a:p>
            <a:pPr marL="0" indent="0" algn="ctr">
              <a:lnSpc>
                <a:spcPct val="100000"/>
              </a:lnSpc>
              <a:buNone/>
            </a:pP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b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b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b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b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p>
        </p:txBody>
      </p:sp>
      <p:sp>
        <p:nvSpPr>
          <p:cNvPr id="18" name="Titre 16">
            <a:extLst>
              <a:ext uri="{FF2B5EF4-FFF2-40B4-BE49-F238E27FC236}">
                <a16:creationId xmlns:a16="http://schemas.microsoft.com/office/drawing/2014/main" id="{B79C11B9-8EA1-F84F-B21B-5BEA1BBD73FF}"/>
              </a:ext>
            </a:extLst>
          </p:cNvPr>
          <p:cNvSpPr>
            <a:spLocks noGrp="1"/>
          </p:cNvSpPr>
          <p:nvPr>
            <p:ph type="title" hasCustomPrompt="1"/>
          </p:nvPr>
        </p:nvSpPr>
        <p:spPr>
          <a:xfrm>
            <a:off x="854822" y="3064591"/>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11388908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64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4B22CDF7-7C50-2D4F-BB88-E2ACD47CFA54}"/>
              </a:ext>
            </a:extLst>
          </p:cNvPr>
          <p:cNvSpPr>
            <a:spLocks noGrp="1"/>
          </p:cNvSpPr>
          <p:nvPr>
            <p:ph type="ctrTitle" hasCustomPrompt="1"/>
          </p:nvPr>
        </p:nvSpPr>
        <p:spPr>
          <a:xfrm>
            <a:off x="567558" y="509753"/>
            <a:ext cx="10474816"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A3BE0D1F-798C-044C-B5D0-63F6002896EF}"/>
              </a:ext>
            </a:extLst>
          </p:cNvPr>
          <p:cNvSpPr>
            <a:spLocks noGrp="1"/>
          </p:cNvSpPr>
          <p:nvPr>
            <p:ph type="subTitle" idx="1" hasCustomPrompt="1"/>
          </p:nvPr>
        </p:nvSpPr>
        <p:spPr>
          <a:xfrm>
            <a:off x="567558" y="1517978"/>
            <a:ext cx="10042565" cy="637647"/>
          </a:xfrm>
          <a:prstGeom prst="rect">
            <a:avLst/>
          </a:prstGeom>
        </p:spPr>
        <p:txBody>
          <a:bodyPr>
            <a:normAutofit/>
          </a:bodyPr>
          <a:lstStyle>
            <a:lvl1pPr marL="0" indent="0">
              <a:buNone/>
              <a:defRPr/>
            </a:lvl1pPr>
          </a:lstStyle>
          <a:p>
            <a:pPr algn="l">
              <a:lnSpc>
                <a:spcPct val="100000"/>
              </a:lnSpc>
            </a:pPr>
            <a:r>
              <a:rPr lang="fr-FR" sz="1200" dirty="0" err="1">
                <a:solidFill>
                  <a:srgbClr val="C2C1C2"/>
                </a:solidFill>
                <a:latin typeface="Lato" panose="020F0502020204030203" pitchFamily="34" charset="0"/>
                <a:cs typeface="Lato" panose="020F0502020204030203" pitchFamily="34" charset="0"/>
              </a:rPr>
              <a:t>Lorem</a:t>
            </a:r>
            <a:r>
              <a:rPr lang="fr-FR" sz="1200" dirty="0">
                <a:solidFill>
                  <a:srgbClr val="C2C1C2"/>
                </a:solidFill>
                <a:latin typeface="Lato" panose="020F0502020204030203" pitchFamily="34" charset="0"/>
                <a:cs typeface="Lato" panose="020F0502020204030203" pitchFamily="34" charset="0"/>
              </a:rPr>
              <a:t> </a:t>
            </a:r>
            <a:r>
              <a:rPr lang="fr-FR" sz="1200" dirty="0" err="1">
                <a:solidFill>
                  <a:srgbClr val="C2C1C2"/>
                </a:solidFill>
                <a:latin typeface="Lato" panose="020F0502020204030203" pitchFamily="34" charset="0"/>
                <a:cs typeface="Lato" panose="020F0502020204030203" pitchFamily="34" charset="0"/>
              </a:rPr>
              <a:t>ipsum</a:t>
            </a:r>
            <a:r>
              <a:rPr lang="fr-FR" sz="1200" dirty="0">
                <a:solidFill>
                  <a:srgbClr val="C2C1C2"/>
                </a:solidFill>
                <a:latin typeface="Lato" panose="020F0502020204030203" pitchFamily="34" charset="0"/>
                <a:cs typeface="Lato" panose="020F0502020204030203" pitchFamily="34" charset="0"/>
              </a:rPr>
              <a:t> </a:t>
            </a:r>
          </a:p>
          <a:p>
            <a:pPr algn="l">
              <a:lnSpc>
                <a:spcPct val="100000"/>
              </a:lnSpc>
            </a:pPr>
            <a:endParaRPr lang="fr-FR" sz="1200" dirty="0">
              <a:solidFill>
                <a:srgbClr val="C2C1C2"/>
              </a:solidFill>
              <a:latin typeface="Lato" panose="020F0502020204030203" pitchFamily="34" charset="0"/>
              <a:cs typeface="Lato" panose="020F0502020204030203" pitchFamily="34" charset="0"/>
            </a:endParaRPr>
          </a:p>
        </p:txBody>
      </p:sp>
      <p:sp>
        <p:nvSpPr>
          <p:cNvPr id="5" name="Rectangle 4">
            <a:extLst>
              <a:ext uri="{FF2B5EF4-FFF2-40B4-BE49-F238E27FC236}">
                <a16:creationId xmlns:a16="http://schemas.microsoft.com/office/drawing/2014/main" id="{7048D3CB-7EC1-4F45-AB87-34C5BD802F88}"/>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6" name="Connecteur droit 5">
            <a:extLst>
              <a:ext uri="{FF2B5EF4-FFF2-40B4-BE49-F238E27FC236}">
                <a16:creationId xmlns:a16="http://schemas.microsoft.com/office/drawing/2014/main" id="{B4E41BCF-1E3C-A840-87E7-0126914D1643}"/>
              </a:ext>
            </a:extLst>
          </p:cNvPr>
          <p:cNvCxnSpPr>
            <a:cxnSpLocks/>
          </p:cNvCxnSpPr>
          <p:nvPr userDrawn="1"/>
        </p:nvCxnSpPr>
        <p:spPr>
          <a:xfrm>
            <a:off x="1826717" y="4076700"/>
            <a:ext cx="0" cy="135070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7" name="Titre 1">
            <a:extLst>
              <a:ext uri="{FF2B5EF4-FFF2-40B4-BE49-F238E27FC236}">
                <a16:creationId xmlns:a16="http://schemas.microsoft.com/office/drawing/2014/main" id="{EB56BFF6-0D9C-8042-9D36-8574506DB315}"/>
              </a:ext>
            </a:extLst>
          </p:cNvPr>
          <p:cNvSpPr txBox="1">
            <a:spLocks/>
          </p:cNvSpPr>
          <p:nvPr userDrawn="1"/>
        </p:nvSpPr>
        <p:spPr>
          <a:xfrm>
            <a:off x="166817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8" name="Connecteur droit 7">
            <a:extLst>
              <a:ext uri="{FF2B5EF4-FFF2-40B4-BE49-F238E27FC236}">
                <a16:creationId xmlns:a16="http://schemas.microsoft.com/office/drawing/2014/main" id="{B9D21D8F-EA94-514C-A985-01A695C6A6CA}"/>
              </a:ext>
            </a:extLst>
          </p:cNvPr>
          <p:cNvCxnSpPr>
            <a:cxnSpLocks/>
          </p:cNvCxnSpPr>
          <p:nvPr userDrawn="1"/>
        </p:nvCxnSpPr>
        <p:spPr>
          <a:xfrm>
            <a:off x="7319758" y="3420200"/>
            <a:ext cx="0" cy="19687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9" name="Titre 1">
            <a:extLst>
              <a:ext uri="{FF2B5EF4-FFF2-40B4-BE49-F238E27FC236}">
                <a16:creationId xmlns:a16="http://schemas.microsoft.com/office/drawing/2014/main" id="{A19DD486-6D05-8C4F-9C73-6AE1A0D58874}"/>
              </a:ext>
            </a:extLst>
          </p:cNvPr>
          <p:cNvSpPr txBox="1">
            <a:spLocks/>
          </p:cNvSpPr>
          <p:nvPr userDrawn="1"/>
        </p:nvSpPr>
        <p:spPr>
          <a:xfrm>
            <a:off x="7178116"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10" name="Rectangle 9">
            <a:extLst>
              <a:ext uri="{FF2B5EF4-FFF2-40B4-BE49-F238E27FC236}">
                <a16:creationId xmlns:a16="http://schemas.microsoft.com/office/drawing/2014/main" id="{D904EC68-F956-4D4F-B5BA-455D3FB35DAB}"/>
              </a:ext>
            </a:extLst>
          </p:cNvPr>
          <p:cNvSpPr/>
          <p:nvPr userDrawn="1"/>
        </p:nvSpPr>
        <p:spPr>
          <a:xfrm>
            <a:off x="8393101" y="3456647"/>
            <a:ext cx="1524965" cy="681447"/>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1" name="Groupe 10">
            <a:extLst>
              <a:ext uri="{FF2B5EF4-FFF2-40B4-BE49-F238E27FC236}">
                <a16:creationId xmlns:a16="http://schemas.microsoft.com/office/drawing/2014/main" id="{DC0052B6-51D8-684F-A1F5-36D65881B0F5}"/>
              </a:ext>
            </a:extLst>
          </p:cNvPr>
          <p:cNvGrpSpPr/>
          <p:nvPr userDrawn="1"/>
        </p:nvGrpSpPr>
        <p:grpSpPr>
          <a:xfrm>
            <a:off x="3535392" y="4076700"/>
            <a:ext cx="757437" cy="1963419"/>
            <a:chOff x="3441320" y="4076700"/>
            <a:chExt cx="757437" cy="1963419"/>
          </a:xfrm>
        </p:grpSpPr>
        <p:cxnSp>
          <p:nvCxnSpPr>
            <p:cNvPr id="12" name="Connecteur droit 11">
              <a:extLst>
                <a:ext uri="{FF2B5EF4-FFF2-40B4-BE49-F238E27FC236}">
                  <a16:creationId xmlns:a16="http://schemas.microsoft.com/office/drawing/2014/main" id="{EA46BA12-F718-8D49-8A76-1608CCDF8632}"/>
                </a:ext>
              </a:extLst>
            </p:cNvPr>
            <p:cNvCxnSpPr>
              <a:cxnSpLocks/>
            </p:cNvCxnSpPr>
            <p:nvPr/>
          </p:nvCxnSpPr>
          <p:spPr>
            <a:xfrm>
              <a:off x="3605069" y="4076700"/>
              <a:ext cx="0" cy="133851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64FAE44D-A0C2-2248-8D1E-CADCB64D9EFC}"/>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14" name="Connecteur droit 13">
            <a:extLst>
              <a:ext uri="{FF2B5EF4-FFF2-40B4-BE49-F238E27FC236}">
                <a16:creationId xmlns:a16="http://schemas.microsoft.com/office/drawing/2014/main" id="{A08DCDC4-9D5D-EE46-8284-D56E1B8CBFF3}"/>
              </a:ext>
            </a:extLst>
          </p:cNvPr>
          <p:cNvCxnSpPr>
            <a:cxnSpLocks/>
          </p:cNvCxnSpPr>
          <p:nvPr userDrawn="1"/>
        </p:nvCxnSpPr>
        <p:spPr>
          <a:xfrm flipH="1">
            <a:off x="9190643" y="4239646"/>
            <a:ext cx="10398" cy="116251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B595C7A6-7C22-6D4D-94B4-C1B9AA448801}"/>
              </a:ext>
            </a:extLst>
          </p:cNvPr>
          <p:cNvSpPr txBox="1">
            <a:spLocks/>
          </p:cNvSpPr>
          <p:nvPr userDrawn="1"/>
        </p:nvSpPr>
        <p:spPr>
          <a:xfrm>
            <a:off x="9026893" y="5496695"/>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16" name="Groupe 15">
            <a:extLst>
              <a:ext uri="{FF2B5EF4-FFF2-40B4-BE49-F238E27FC236}">
                <a16:creationId xmlns:a16="http://schemas.microsoft.com/office/drawing/2014/main" id="{3BA69622-69B0-BD41-BDBC-CE8E941FB3CE}"/>
              </a:ext>
            </a:extLst>
          </p:cNvPr>
          <p:cNvGrpSpPr/>
          <p:nvPr userDrawn="1"/>
        </p:nvGrpSpPr>
        <p:grpSpPr>
          <a:xfrm>
            <a:off x="1108374" y="2852249"/>
            <a:ext cx="1497582" cy="1077506"/>
            <a:chOff x="503054" y="2852249"/>
            <a:chExt cx="1497582" cy="1077506"/>
          </a:xfrm>
        </p:grpSpPr>
        <p:grpSp>
          <p:nvGrpSpPr>
            <p:cNvPr id="17" name="Groupe 16">
              <a:extLst>
                <a:ext uri="{FF2B5EF4-FFF2-40B4-BE49-F238E27FC236}">
                  <a16:creationId xmlns:a16="http://schemas.microsoft.com/office/drawing/2014/main" id="{691E0C6E-0BFF-DF43-8647-B50A2F3C6BC1}"/>
                </a:ext>
              </a:extLst>
            </p:cNvPr>
            <p:cNvGrpSpPr/>
            <p:nvPr/>
          </p:nvGrpSpPr>
          <p:grpSpPr>
            <a:xfrm flipH="1">
              <a:off x="503054" y="3215954"/>
              <a:ext cx="1448811" cy="713801"/>
              <a:chOff x="3705473" y="2430635"/>
              <a:chExt cx="1507372" cy="713801"/>
            </a:xfrm>
          </p:grpSpPr>
          <p:sp>
            <p:nvSpPr>
              <p:cNvPr id="21" name="Rectangle 20">
                <a:extLst>
                  <a:ext uri="{FF2B5EF4-FFF2-40B4-BE49-F238E27FC236}">
                    <a16:creationId xmlns:a16="http://schemas.microsoft.com/office/drawing/2014/main" id="{A48C85C0-D2EE-A94A-9D64-F53A35C37C8C}"/>
                  </a:ext>
                </a:extLst>
              </p:cNvPr>
              <p:cNvSpPr/>
              <p:nvPr/>
            </p:nvSpPr>
            <p:spPr>
              <a:xfrm>
                <a:off x="3705473" y="2430635"/>
                <a:ext cx="1507372" cy="665784"/>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Triangle rectangle 21">
                <a:extLst>
                  <a:ext uri="{FF2B5EF4-FFF2-40B4-BE49-F238E27FC236}">
                    <a16:creationId xmlns:a16="http://schemas.microsoft.com/office/drawing/2014/main" id="{07A96582-E8F7-6C47-8F37-3527630F8541}"/>
                  </a:ext>
                </a:extLst>
              </p:cNvPr>
              <p:cNvSpPr/>
              <p:nvPr/>
            </p:nvSpPr>
            <p:spPr>
              <a:xfrm rot="18900000">
                <a:off x="432573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9" name="Rectangle : coins arrondis 18">
              <a:extLst>
                <a:ext uri="{FF2B5EF4-FFF2-40B4-BE49-F238E27FC236}">
                  <a16:creationId xmlns:a16="http://schemas.microsoft.com/office/drawing/2014/main" id="{017FB97A-FD8E-F54D-A5D7-A5965FA414FD}"/>
                </a:ext>
              </a:extLst>
            </p:cNvPr>
            <p:cNvSpPr/>
            <p:nvPr/>
          </p:nvSpPr>
          <p:spPr>
            <a:xfrm rot="20650273">
              <a:off x="1595459" y="2852249"/>
              <a:ext cx="405177" cy="61162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0" name="Image 19">
              <a:extLst>
                <a:ext uri="{FF2B5EF4-FFF2-40B4-BE49-F238E27FC236}">
                  <a16:creationId xmlns:a16="http://schemas.microsoft.com/office/drawing/2014/main" id="{7D51DFC9-F952-DD4C-B66F-6608EF0BA5AA}"/>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0778450">
              <a:off x="1556054" y="2905684"/>
              <a:ext cx="393700" cy="660400"/>
            </a:xfrm>
            <a:prstGeom prst="rect">
              <a:avLst/>
            </a:prstGeom>
          </p:spPr>
        </p:pic>
      </p:grpSp>
      <p:grpSp>
        <p:nvGrpSpPr>
          <p:cNvPr id="28" name="Groupe 27">
            <a:extLst>
              <a:ext uri="{FF2B5EF4-FFF2-40B4-BE49-F238E27FC236}">
                <a16:creationId xmlns:a16="http://schemas.microsoft.com/office/drawing/2014/main" id="{6CC7A63E-1C2A-2B4F-A823-F3E9D16EBE95}"/>
              </a:ext>
            </a:extLst>
          </p:cNvPr>
          <p:cNvGrpSpPr/>
          <p:nvPr/>
        </p:nvGrpSpPr>
        <p:grpSpPr>
          <a:xfrm>
            <a:off x="6473257" y="2626386"/>
            <a:ext cx="1728432" cy="699772"/>
            <a:chOff x="3857061" y="2626386"/>
            <a:chExt cx="1728432" cy="699772"/>
          </a:xfrm>
        </p:grpSpPr>
        <p:sp>
          <p:nvSpPr>
            <p:cNvPr id="31" name="Rectangle 30">
              <a:extLst>
                <a:ext uri="{FF2B5EF4-FFF2-40B4-BE49-F238E27FC236}">
                  <a16:creationId xmlns:a16="http://schemas.microsoft.com/office/drawing/2014/main" id="{D0675FCD-35AD-0849-92E0-9DF1B6588A00}"/>
                </a:ext>
              </a:extLst>
            </p:cNvPr>
            <p:cNvSpPr/>
            <p:nvPr/>
          </p:nvSpPr>
          <p:spPr>
            <a:xfrm>
              <a:off x="3857061" y="2626386"/>
              <a:ext cx="1728432" cy="653703"/>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2" name="Triangle rectangle 31">
              <a:extLst>
                <a:ext uri="{FF2B5EF4-FFF2-40B4-BE49-F238E27FC236}">
                  <a16:creationId xmlns:a16="http://schemas.microsoft.com/office/drawing/2014/main" id="{82B8C99D-F346-D542-A680-A4A4D625B651}"/>
                </a:ext>
              </a:extLst>
            </p:cNvPr>
            <p:cNvSpPr/>
            <p:nvPr/>
          </p:nvSpPr>
          <p:spPr>
            <a:xfrm rot="2700000" flipH="1">
              <a:off x="4583904" y="3064837"/>
              <a:ext cx="256478"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33" name="Groupe 32">
            <a:extLst>
              <a:ext uri="{FF2B5EF4-FFF2-40B4-BE49-F238E27FC236}">
                <a16:creationId xmlns:a16="http://schemas.microsoft.com/office/drawing/2014/main" id="{4F9156F7-E310-0443-A748-21D6D1C3C6CC}"/>
              </a:ext>
            </a:extLst>
          </p:cNvPr>
          <p:cNvGrpSpPr/>
          <p:nvPr userDrawn="1"/>
        </p:nvGrpSpPr>
        <p:grpSpPr>
          <a:xfrm>
            <a:off x="9311036" y="3021579"/>
            <a:ext cx="900507" cy="1072848"/>
            <a:chOff x="8382472" y="1940029"/>
            <a:chExt cx="900507" cy="1072848"/>
          </a:xfrm>
        </p:grpSpPr>
        <p:sp>
          <p:nvSpPr>
            <p:cNvPr id="35" name="Triangle rectangle 34">
              <a:extLst>
                <a:ext uri="{FF2B5EF4-FFF2-40B4-BE49-F238E27FC236}">
                  <a16:creationId xmlns:a16="http://schemas.microsoft.com/office/drawing/2014/main" id="{5B2D8EDC-D2AD-4B40-8DE8-42D81CA59D31}"/>
                </a:ext>
              </a:extLst>
            </p:cNvPr>
            <p:cNvSpPr/>
            <p:nvPr/>
          </p:nvSpPr>
          <p:spPr>
            <a:xfrm rot="13500000">
              <a:off x="8676230" y="2406128"/>
              <a:ext cx="606749" cy="606749"/>
            </a:xfrm>
            <a:prstGeom prst="rtTriangle">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7" name="Ellipse 36">
              <a:extLst>
                <a:ext uri="{FF2B5EF4-FFF2-40B4-BE49-F238E27FC236}">
                  <a16:creationId xmlns:a16="http://schemas.microsoft.com/office/drawing/2014/main" id="{9A6746D8-88A7-154D-B666-90F5DE7EECCC}"/>
                </a:ext>
              </a:extLst>
            </p:cNvPr>
            <p:cNvSpPr/>
            <p:nvPr/>
          </p:nvSpPr>
          <p:spPr>
            <a:xfrm rot="20620050">
              <a:off x="8382472" y="1940029"/>
              <a:ext cx="706146" cy="70614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40" name="Groupe 39">
            <a:extLst>
              <a:ext uri="{FF2B5EF4-FFF2-40B4-BE49-F238E27FC236}">
                <a16:creationId xmlns:a16="http://schemas.microsoft.com/office/drawing/2014/main" id="{7EEB5A7E-8315-C542-9E6E-B930E8730A16}"/>
              </a:ext>
            </a:extLst>
          </p:cNvPr>
          <p:cNvGrpSpPr/>
          <p:nvPr userDrawn="1"/>
        </p:nvGrpSpPr>
        <p:grpSpPr>
          <a:xfrm>
            <a:off x="5338792" y="4229352"/>
            <a:ext cx="757437" cy="1810767"/>
            <a:chOff x="3441320" y="4229352"/>
            <a:chExt cx="757437" cy="1810767"/>
          </a:xfrm>
        </p:grpSpPr>
        <p:cxnSp>
          <p:nvCxnSpPr>
            <p:cNvPr id="41" name="Connecteur droit 40">
              <a:extLst>
                <a:ext uri="{FF2B5EF4-FFF2-40B4-BE49-F238E27FC236}">
                  <a16:creationId xmlns:a16="http://schemas.microsoft.com/office/drawing/2014/main" id="{99E1C56C-0D9E-9443-AFAE-82A4473EFF46}"/>
                </a:ext>
              </a:extLst>
            </p:cNvPr>
            <p:cNvCxnSpPr>
              <a:cxnSpLocks/>
            </p:cNvCxnSpPr>
            <p:nvPr/>
          </p:nvCxnSpPr>
          <p:spPr>
            <a:xfrm>
              <a:off x="3605069" y="4229352"/>
              <a:ext cx="0" cy="118586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2" name="Titre 1">
              <a:extLst>
                <a:ext uri="{FF2B5EF4-FFF2-40B4-BE49-F238E27FC236}">
                  <a16:creationId xmlns:a16="http://schemas.microsoft.com/office/drawing/2014/main" id="{0483C41E-BFD9-154A-9784-AAB8EF152924}"/>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44" name="Connecteur droit 43">
            <a:extLst>
              <a:ext uri="{FF2B5EF4-FFF2-40B4-BE49-F238E27FC236}">
                <a16:creationId xmlns:a16="http://schemas.microsoft.com/office/drawing/2014/main" id="{FA377305-1BF0-C04E-BEBE-E5E3E6D41544}"/>
              </a:ext>
            </a:extLst>
          </p:cNvPr>
          <p:cNvCxnSpPr>
            <a:cxnSpLocks/>
          </p:cNvCxnSpPr>
          <p:nvPr userDrawn="1"/>
        </p:nvCxnSpPr>
        <p:spPr>
          <a:xfrm>
            <a:off x="5502541" y="3056544"/>
            <a:ext cx="0" cy="607866"/>
          </a:xfrm>
          <a:prstGeom prst="line">
            <a:avLst/>
          </a:prstGeom>
          <a:ln w="19050">
            <a:solidFill>
              <a:srgbClr val="CE3189"/>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45" name="Ellipse 44">
            <a:extLst>
              <a:ext uri="{FF2B5EF4-FFF2-40B4-BE49-F238E27FC236}">
                <a16:creationId xmlns:a16="http://schemas.microsoft.com/office/drawing/2014/main" id="{3A2FCF3F-E80F-A546-9CBE-24FD2B814CF9}"/>
              </a:ext>
            </a:extLst>
          </p:cNvPr>
          <p:cNvSpPr/>
          <p:nvPr userDrawn="1"/>
        </p:nvSpPr>
        <p:spPr>
          <a:xfrm rot="20620050">
            <a:off x="5155459" y="2434042"/>
            <a:ext cx="706146" cy="70614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6" name="Image 45">
            <a:extLst>
              <a:ext uri="{FF2B5EF4-FFF2-40B4-BE49-F238E27FC236}">
                <a16:creationId xmlns:a16="http://schemas.microsoft.com/office/drawing/2014/main" id="{61D6B66C-411F-5945-BBA5-E7D64EA3167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5262278" y="2590875"/>
            <a:ext cx="472773" cy="406585"/>
          </a:xfrm>
          <a:prstGeom prst="rect">
            <a:avLst/>
          </a:prstGeom>
        </p:spPr>
      </p:pic>
    </p:spTree>
    <p:extLst>
      <p:ext uri="{BB962C8B-B14F-4D97-AF65-F5344CB8AC3E}">
        <p14:creationId xmlns:p14="http://schemas.microsoft.com/office/powerpoint/2010/main" val="24354190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1965D0F-0F80-6D4F-BDB3-E4F648E2C41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0" y="1"/>
            <a:ext cx="6096000" cy="6857999"/>
          </a:xfrm>
          <a:prstGeom prst="rect">
            <a:avLst/>
          </a:prstGeom>
        </p:spPr>
      </p:pic>
      <p:grpSp>
        <p:nvGrpSpPr>
          <p:cNvPr id="10" name="Groupe 9">
            <a:extLst>
              <a:ext uri="{FF2B5EF4-FFF2-40B4-BE49-F238E27FC236}">
                <a16:creationId xmlns:a16="http://schemas.microsoft.com/office/drawing/2014/main" id="{65FA1FE7-C8FF-5145-9227-E00353283D79}"/>
              </a:ext>
            </a:extLst>
          </p:cNvPr>
          <p:cNvGrpSpPr/>
          <p:nvPr userDrawn="1"/>
        </p:nvGrpSpPr>
        <p:grpSpPr>
          <a:xfrm>
            <a:off x="720928" y="2989786"/>
            <a:ext cx="931705" cy="0"/>
            <a:chOff x="4503420" y="3238999"/>
            <a:chExt cx="931705" cy="0"/>
          </a:xfrm>
        </p:grpSpPr>
        <p:cxnSp>
          <p:nvCxnSpPr>
            <p:cNvPr id="11" name="Connecteur droit 10">
              <a:extLst>
                <a:ext uri="{FF2B5EF4-FFF2-40B4-BE49-F238E27FC236}">
                  <a16:creationId xmlns:a16="http://schemas.microsoft.com/office/drawing/2014/main" id="{73C26D23-6B91-9743-B1C2-005B76292539}"/>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9F288D9C-CF9B-0845-8632-D7473C98340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Titre 1">
            <a:extLst>
              <a:ext uri="{FF2B5EF4-FFF2-40B4-BE49-F238E27FC236}">
                <a16:creationId xmlns:a16="http://schemas.microsoft.com/office/drawing/2014/main" id="{4BD310AD-A3A4-D842-9E5B-8BF39A79B754}"/>
              </a:ext>
            </a:extLst>
          </p:cNvPr>
          <p:cNvSpPr>
            <a:spLocks noGrp="1"/>
          </p:cNvSpPr>
          <p:nvPr>
            <p:ph type="title"/>
          </p:nvPr>
        </p:nvSpPr>
        <p:spPr>
          <a:xfrm>
            <a:off x="620567" y="511955"/>
            <a:ext cx="4966195" cy="235574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a:t>Modifiez le style du titre</a:t>
            </a:r>
          </a:p>
        </p:txBody>
      </p:sp>
      <p:pic>
        <p:nvPicPr>
          <p:cNvPr id="18" name="Image 17">
            <a:extLst>
              <a:ext uri="{FF2B5EF4-FFF2-40B4-BE49-F238E27FC236}">
                <a16:creationId xmlns:a16="http://schemas.microsoft.com/office/drawing/2014/main" id="{818F2166-054B-5444-894B-E9951BBAC61E}"/>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204738" y="5892085"/>
            <a:ext cx="3318365" cy="3688596"/>
          </a:xfrm>
          <a:prstGeom prst="rect">
            <a:avLst/>
          </a:prstGeom>
        </p:spPr>
      </p:pic>
      <p:sp>
        <p:nvSpPr>
          <p:cNvPr id="4" name="Espace réservé pour une image  3">
            <a:extLst>
              <a:ext uri="{FF2B5EF4-FFF2-40B4-BE49-F238E27FC236}">
                <a16:creationId xmlns:a16="http://schemas.microsoft.com/office/drawing/2014/main" id="{5BA15CE2-A4E2-3F4C-9AA7-8AB525C28ABE}"/>
              </a:ext>
            </a:extLst>
          </p:cNvPr>
          <p:cNvSpPr>
            <a:spLocks noGrp="1"/>
          </p:cNvSpPr>
          <p:nvPr>
            <p:ph type="pic" sz="quarter" idx="10"/>
          </p:nvPr>
        </p:nvSpPr>
        <p:spPr>
          <a:xfrm>
            <a:off x="6657975" y="871538"/>
            <a:ext cx="5086350" cy="5286375"/>
          </a:xfrm>
          <a:prstGeom prst="rect">
            <a:avLst/>
          </a:prstGeom>
        </p:spPr>
        <p:txBody>
          <a:bodyPr/>
          <a:lstStyle/>
          <a:p>
            <a:endParaRPr lang="fr-FR" dirty="0"/>
          </a:p>
        </p:txBody>
      </p:sp>
    </p:spTree>
    <p:extLst>
      <p:ext uri="{BB962C8B-B14F-4D97-AF65-F5344CB8AC3E}">
        <p14:creationId xmlns:p14="http://schemas.microsoft.com/office/powerpoint/2010/main" val="141795465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5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1965D0F-0F80-6D4F-BDB3-E4F648E2C41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6096000" cy="6857999"/>
          </a:xfrm>
          <a:prstGeom prst="rect">
            <a:avLst/>
          </a:prstGeom>
        </p:spPr>
      </p:pic>
      <p:pic>
        <p:nvPicPr>
          <p:cNvPr id="4" name="Image 3">
            <a:extLst>
              <a:ext uri="{FF2B5EF4-FFF2-40B4-BE49-F238E27FC236}">
                <a16:creationId xmlns:a16="http://schemas.microsoft.com/office/drawing/2014/main" id="{889F28DC-744A-444B-AE42-AB109159C9A5}"/>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438400" y="-2656168"/>
            <a:ext cx="3318365" cy="3688596"/>
          </a:xfrm>
          <a:prstGeom prst="rect">
            <a:avLst/>
          </a:prstGeom>
        </p:spPr>
      </p:pic>
      <p:sp>
        <p:nvSpPr>
          <p:cNvPr id="2" name="Titre 1">
            <a:extLst>
              <a:ext uri="{FF2B5EF4-FFF2-40B4-BE49-F238E27FC236}">
                <a16:creationId xmlns:a16="http://schemas.microsoft.com/office/drawing/2014/main" id="{AA936778-4A2F-3340-9EB6-31BBEF7BC198}"/>
              </a:ext>
            </a:extLst>
          </p:cNvPr>
          <p:cNvSpPr>
            <a:spLocks noGrp="1"/>
          </p:cNvSpPr>
          <p:nvPr>
            <p:ph type="title"/>
          </p:nvPr>
        </p:nvSpPr>
        <p:spPr>
          <a:xfrm>
            <a:off x="6887552" y="411594"/>
            <a:ext cx="4966195" cy="235574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6" name="Espace réservé pour une image  5">
            <a:extLst>
              <a:ext uri="{FF2B5EF4-FFF2-40B4-BE49-F238E27FC236}">
                <a16:creationId xmlns:a16="http://schemas.microsoft.com/office/drawing/2014/main" id="{0A6AF0B8-B185-5F45-BDA7-4E487D197197}"/>
              </a:ext>
            </a:extLst>
          </p:cNvPr>
          <p:cNvSpPr>
            <a:spLocks noGrp="1"/>
          </p:cNvSpPr>
          <p:nvPr>
            <p:ph type="pic" sz="quarter" idx="10"/>
          </p:nvPr>
        </p:nvSpPr>
        <p:spPr>
          <a:xfrm>
            <a:off x="457200" y="728663"/>
            <a:ext cx="5072063" cy="5286375"/>
          </a:xfrm>
          <a:prstGeom prst="rect">
            <a:avLst/>
          </a:prstGeom>
        </p:spPr>
        <p:txBody>
          <a:bodyPr/>
          <a:lstStyle/>
          <a:p>
            <a:endParaRPr lang="fr-FR" dirty="0"/>
          </a:p>
        </p:txBody>
      </p:sp>
    </p:spTree>
    <p:extLst>
      <p:ext uri="{BB962C8B-B14F-4D97-AF65-F5344CB8AC3E}">
        <p14:creationId xmlns:p14="http://schemas.microsoft.com/office/powerpoint/2010/main" val="11311199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5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D7EC70A-FF2A-1E49-9ECB-DBB7FFEC402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266670" y="0"/>
            <a:ext cx="3925330" cy="6857999"/>
          </a:xfrm>
          <a:prstGeom prst="rect">
            <a:avLst/>
          </a:prstGeom>
        </p:spPr>
      </p:pic>
      <p:grpSp>
        <p:nvGrpSpPr>
          <p:cNvPr id="6" name="Groupe 5">
            <a:extLst>
              <a:ext uri="{FF2B5EF4-FFF2-40B4-BE49-F238E27FC236}">
                <a16:creationId xmlns:a16="http://schemas.microsoft.com/office/drawing/2014/main" id="{3F317C23-C898-6949-9F80-74E96DEBE0B0}"/>
              </a:ext>
            </a:extLst>
          </p:cNvPr>
          <p:cNvGrpSpPr/>
          <p:nvPr userDrawn="1"/>
        </p:nvGrpSpPr>
        <p:grpSpPr>
          <a:xfrm>
            <a:off x="840211" y="3665092"/>
            <a:ext cx="931705" cy="0"/>
            <a:chOff x="4503420" y="3238999"/>
            <a:chExt cx="931705" cy="0"/>
          </a:xfrm>
        </p:grpSpPr>
        <p:cxnSp>
          <p:nvCxnSpPr>
            <p:cNvPr id="7" name="Connecteur droit 6">
              <a:extLst>
                <a:ext uri="{FF2B5EF4-FFF2-40B4-BE49-F238E27FC236}">
                  <a16:creationId xmlns:a16="http://schemas.microsoft.com/office/drawing/2014/main" id="{94C7BD21-29F3-BE44-B9C4-7BBCAF25493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17095A23-1578-FB41-B0FC-A7675D9ABBE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11" name="Image 10">
            <a:extLst>
              <a:ext uri="{FF2B5EF4-FFF2-40B4-BE49-F238E27FC236}">
                <a16:creationId xmlns:a16="http://schemas.microsoft.com/office/drawing/2014/main" id="{A78DA8BC-C1E7-F546-80D4-5EB46E2002F1}"/>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32817" y="5560443"/>
            <a:ext cx="3318365" cy="3688596"/>
          </a:xfrm>
          <a:prstGeom prst="rect">
            <a:avLst/>
          </a:prstGeom>
        </p:spPr>
      </p:pic>
      <p:sp>
        <p:nvSpPr>
          <p:cNvPr id="12" name="Titre 11">
            <a:extLst>
              <a:ext uri="{FF2B5EF4-FFF2-40B4-BE49-F238E27FC236}">
                <a16:creationId xmlns:a16="http://schemas.microsoft.com/office/drawing/2014/main" id="{9AF81EE4-9582-7449-B9A2-B2B97839DE9C}"/>
              </a:ext>
            </a:extLst>
          </p:cNvPr>
          <p:cNvSpPr>
            <a:spLocks noGrp="1"/>
          </p:cNvSpPr>
          <p:nvPr>
            <p:ph type="title"/>
          </p:nvPr>
        </p:nvSpPr>
        <p:spPr>
          <a:xfrm>
            <a:off x="827682" y="1519522"/>
            <a:ext cx="6611305" cy="1909478"/>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14" name="Espace réservé du texte 13">
            <a:extLst>
              <a:ext uri="{FF2B5EF4-FFF2-40B4-BE49-F238E27FC236}">
                <a16:creationId xmlns:a16="http://schemas.microsoft.com/office/drawing/2014/main" id="{1583E5E6-2732-834C-BD48-473C941D42B4}"/>
              </a:ext>
            </a:extLst>
          </p:cNvPr>
          <p:cNvSpPr>
            <a:spLocks noGrp="1"/>
          </p:cNvSpPr>
          <p:nvPr>
            <p:ph type="body" sz="quarter" idx="10" hasCustomPrompt="1"/>
          </p:nvPr>
        </p:nvSpPr>
        <p:spPr>
          <a:xfrm>
            <a:off x="839788" y="3967163"/>
            <a:ext cx="6599237" cy="2554287"/>
          </a:xfrm>
          <a:prstGeom prst="rect">
            <a:avLst/>
          </a:prstGeom>
        </p:spPr>
        <p:txBody>
          <a:bodyPr/>
          <a:lstStyle>
            <a:lvl1pPr marL="0" indent="0">
              <a:buNone/>
              <a:defRPr sz="1600" b="0" i="0">
                <a:solidFill>
                  <a:srgbClr val="13162A"/>
                </a:solidFill>
                <a:latin typeface="Lato Light" panose="020F0302020204030203" pitchFamily="34" charset="77"/>
              </a:defRPr>
            </a:lvl1pPr>
          </a:lstStyle>
          <a:p>
            <a:pPr lvl="0"/>
            <a:r>
              <a:rPr lang="fr-FR" dirty="0" err="1"/>
              <a:t>Lorem</a:t>
            </a:r>
            <a:r>
              <a:rPr lang="fr-FR" dirty="0"/>
              <a:t> </a:t>
            </a:r>
            <a:r>
              <a:rPr lang="fr-FR" dirty="0" err="1"/>
              <a:t>ipsum</a:t>
            </a:r>
            <a:endParaRPr lang="fr-FR" dirty="0"/>
          </a:p>
        </p:txBody>
      </p:sp>
      <p:sp>
        <p:nvSpPr>
          <p:cNvPr id="4" name="Espace réservé pour une image  3">
            <a:extLst>
              <a:ext uri="{FF2B5EF4-FFF2-40B4-BE49-F238E27FC236}">
                <a16:creationId xmlns:a16="http://schemas.microsoft.com/office/drawing/2014/main" id="{5B118B68-078E-7849-8505-40D7250C3DFB}"/>
              </a:ext>
            </a:extLst>
          </p:cNvPr>
          <p:cNvSpPr>
            <a:spLocks noGrp="1"/>
          </p:cNvSpPr>
          <p:nvPr>
            <p:ph type="pic" sz="quarter" idx="11"/>
          </p:nvPr>
        </p:nvSpPr>
        <p:spPr>
          <a:xfrm>
            <a:off x="7658100" y="757238"/>
            <a:ext cx="3857625" cy="5357812"/>
          </a:xfrm>
          <a:prstGeom prst="rect">
            <a:avLst/>
          </a:prstGeom>
        </p:spPr>
        <p:txBody>
          <a:bodyPr/>
          <a:lstStyle/>
          <a:p>
            <a:endParaRPr lang="fr-FR" dirty="0"/>
          </a:p>
        </p:txBody>
      </p:sp>
    </p:spTree>
    <p:extLst>
      <p:ext uri="{BB962C8B-B14F-4D97-AF65-F5344CB8AC3E}">
        <p14:creationId xmlns:p14="http://schemas.microsoft.com/office/powerpoint/2010/main" val="23252800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0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6B03F7-16C3-6049-97E5-46B79FD5022E}"/>
              </a:ext>
            </a:extLst>
          </p:cNvPr>
          <p:cNvSpPr/>
          <p:nvPr userDrawn="1"/>
        </p:nvSpPr>
        <p:spPr>
          <a:xfrm>
            <a:off x="0" y="0"/>
            <a:ext cx="12192000" cy="6858000"/>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97AA143-1599-4449-BF85-1DF0631C5DA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2073800" y="-2353628"/>
            <a:ext cx="3318365" cy="3688596"/>
          </a:xfrm>
          <a:prstGeom prst="rect">
            <a:avLst/>
          </a:prstGeom>
        </p:spPr>
      </p:pic>
      <p:sp>
        <p:nvSpPr>
          <p:cNvPr id="38" name="Titre 1">
            <a:extLst>
              <a:ext uri="{FF2B5EF4-FFF2-40B4-BE49-F238E27FC236}">
                <a16:creationId xmlns:a16="http://schemas.microsoft.com/office/drawing/2014/main" id="{EA0E70F6-0663-5A4C-B50D-FF2DC83E25FE}"/>
              </a:ext>
            </a:extLst>
          </p:cNvPr>
          <p:cNvSpPr>
            <a:spLocks noGrp="1"/>
          </p:cNvSpPr>
          <p:nvPr>
            <p:ph type="title"/>
          </p:nvPr>
        </p:nvSpPr>
        <p:spPr>
          <a:xfrm>
            <a:off x="0" y="411594"/>
            <a:ext cx="12192000" cy="1267304"/>
          </a:xfrm>
          <a:prstGeom prst="rect">
            <a:avLst/>
          </a:prstGeom>
        </p:spPr>
        <p:txBody>
          <a:bodyPr anchor="b"/>
          <a:lstStyle>
            <a:lvl1pPr algn="ctr">
              <a:defRPr sz="7200" b="1" i="0">
                <a:solidFill>
                  <a:srgbClr val="13162A"/>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23832572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7_Disposition personnalisée">
    <p:spTree>
      <p:nvGrpSpPr>
        <p:cNvPr id="1" name=""/>
        <p:cNvGrpSpPr/>
        <p:nvPr/>
      </p:nvGrpSpPr>
      <p:grpSpPr>
        <a:xfrm>
          <a:off x="0" y="0"/>
          <a:ext cx="0" cy="0"/>
          <a:chOff x="0" y="0"/>
          <a:chExt cx="0" cy="0"/>
        </a:xfrm>
      </p:grpSpPr>
      <p:sp>
        <p:nvSpPr>
          <p:cNvPr id="4" name="Sous-titre 2">
            <a:extLst>
              <a:ext uri="{FF2B5EF4-FFF2-40B4-BE49-F238E27FC236}">
                <a16:creationId xmlns:a16="http://schemas.microsoft.com/office/drawing/2014/main" id="{61891BA8-FB20-0D44-93CC-7E8245158AEE}"/>
              </a:ext>
            </a:extLst>
          </p:cNvPr>
          <p:cNvSpPr txBox="1">
            <a:spLocks/>
          </p:cNvSpPr>
          <p:nvPr userDrawn="1"/>
        </p:nvSpPr>
        <p:spPr>
          <a:xfrm>
            <a:off x="524979" y="5864904"/>
            <a:ext cx="3703320"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fr-FR" sz="1200" dirty="0">
                <a:solidFill>
                  <a:schemeClr val="bg1">
                    <a:lumMod val="50000"/>
                  </a:schemeClr>
                </a:solidFill>
                <a:latin typeface="Lato" panose="020F0502020204030203" pitchFamily="34" charset="0"/>
                <a:cs typeface="Lato" panose="020F0502020204030203" pitchFamily="34" charset="0"/>
              </a:rPr>
              <a:t> </a:t>
            </a:r>
          </a:p>
        </p:txBody>
      </p:sp>
      <p:sp>
        <p:nvSpPr>
          <p:cNvPr id="5" name="ZoneTexte 4">
            <a:extLst>
              <a:ext uri="{FF2B5EF4-FFF2-40B4-BE49-F238E27FC236}">
                <a16:creationId xmlns:a16="http://schemas.microsoft.com/office/drawing/2014/main" id="{1E39BCED-8A99-EE49-BD40-99329809803D}"/>
              </a:ext>
            </a:extLst>
          </p:cNvPr>
          <p:cNvSpPr txBox="1"/>
          <p:nvPr userDrawn="1"/>
        </p:nvSpPr>
        <p:spPr>
          <a:xfrm>
            <a:off x="3737113" y="437322"/>
            <a:ext cx="184731" cy="369332"/>
          </a:xfrm>
          <a:prstGeom prst="rect">
            <a:avLst/>
          </a:prstGeom>
          <a:noFill/>
        </p:spPr>
        <p:txBody>
          <a:bodyPr wrap="none" rtlCol="0">
            <a:spAutoFit/>
          </a:bodyPr>
          <a:lstStyle/>
          <a:p>
            <a:endParaRPr lang="fr-FR" dirty="0"/>
          </a:p>
        </p:txBody>
      </p:sp>
      <p:pic>
        <p:nvPicPr>
          <p:cNvPr id="7" name="Image 6">
            <a:extLst>
              <a:ext uri="{FF2B5EF4-FFF2-40B4-BE49-F238E27FC236}">
                <a16:creationId xmlns:a16="http://schemas.microsoft.com/office/drawing/2014/main" id="{7AE46E5C-D385-1244-A020-C1B916F5B2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80510" y="0"/>
            <a:ext cx="4030980" cy="6858000"/>
          </a:xfrm>
          <a:prstGeom prst="rect">
            <a:avLst/>
          </a:prstGeom>
        </p:spPr>
      </p:pic>
      <p:sp>
        <p:nvSpPr>
          <p:cNvPr id="3" name="Espace réservé pour une image  2">
            <a:extLst>
              <a:ext uri="{FF2B5EF4-FFF2-40B4-BE49-F238E27FC236}">
                <a16:creationId xmlns:a16="http://schemas.microsoft.com/office/drawing/2014/main" id="{856C74E3-CC4E-C34F-8154-DD2D625CD394}"/>
              </a:ext>
            </a:extLst>
          </p:cNvPr>
          <p:cNvSpPr>
            <a:spLocks noGrp="1"/>
          </p:cNvSpPr>
          <p:nvPr>
            <p:ph type="pic" sz="quarter" idx="10"/>
          </p:nvPr>
        </p:nvSpPr>
        <p:spPr>
          <a:xfrm>
            <a:off x="3921125" y="928688"/>
            <a:ext cx="4367213" cy="5138737"/>
          </a:xfrm>
          <a:prstGeom prst="rect">
            <a:avLst/>
          </a:prstGeom>
        </p:spPr>
        <p:txBody>
          <a:bodyPr/>
          <a:lstStyle/>
          <a:p>
            <a:endParaRPr lang="fr-FR" dirty="0"/>
          </a:p>
        </p:txBody>
      </p:sp>
    </p:spTree>
    <p:extLst>
      <p:ext uri="{BB962C8B-B14F-4D97-AF65-F5344CB8AC3E}">
        <p14:creationId xmlns:p14="http://schemas.microsoft.com/office/powerpoint/2010/main" val="41260688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9_Disposition personnalisée">
    <p:bg>
      <p:bgPr>
        <a:solidFill>
          <a:srgbClr val="13162A"/>
        </a:solidFill>
        <a:effectLst/>
      </p:bgPr>
    </p:bg>
    <p:spTree>
      <p:nvGrpSpPr>
        <p:cNvPr id="1" name=""/>
        <p:cNvGrpSpPr/>
        <p:nvPr/>
      </p:nvGrpSpPr>
      <p:grpSpPr>
        <a:xfrm>
          <a:off x="0" y="0"/>
          <a:ext cx="0" cy="0"/>
          <a:chOff x="0" y="0"/>
          <a:chExt cx="0" cy="0"/>
        </a:xfrm>
      </p:grpSpPr>
      <p:sp>
        <p:nvSpPr>
          <p:cNvPr id="18" name="Espace réservé pour une image  17">
            <a:extLst>
              <a:ext uri="{FF2B5EF4-FFF2-40B4-BE49-F238E27FC236}">
                <a16:creationId xmlns:a16="http://schemas.microsoft.com/office/drawing/2014/main" id="{8A14422E-893D-5744-B6B5-AA347E768B3A}"/>
              </a:ext>
            </a:extLst>
          </p:cNvPr>
          <p:cNvSpPr>
            <a:spLocks noGrp="1"/>
          </p:cNvSpPr>
          <p:nvPr>
            <p:ph type="pic" sz="quarter" idx="15"/>
          </p:nvPr>
        </p:nvSpPr>
        <p:spPr>
          <a:xfrm>
            <a:off x="4394200" y="0"/>
            <a:ext cx="7797800" cy="6858000"/>
          </a:xfrm>
          <a:prstGeom prst="rect">
            <a:avLst/>
          </a:prstGeom>
          <a:solidFill>
            <a:schemeClr val="accent3"/>
          </a:solidFill>
          <a:effectLst>
            <a:innerShdw blurRad="63500" dist="50800" dir="10800000">
              <a:prstClr val="black">
                <a:alpha val="50000"/>
              </a:prstClr>
            </a:innerShdw>
          </a:effectLst>
        </p:spPr>
        <p:txBody>
          <a:bodyPr/>
          <a:lstStyle/>
          <a:p>
            <a:endParaRPr lang="fr-FR" dirty="0"/>
          </a:p>
        </p:txBody>
      </p:sp>
      <p:grpSp>
        <p:nvGrpSpPr>
          <p:cNvPr id="6" name="Groupe 5">
            <a:extLst>
              <a:ext uri="{FF2B5EF4-FFF2-40B4-BE49-F238E27FC236}">
                <a16:creationId xmlns:a16="http://schemas.microsoft.com/office/drawing/2014/main" id="{6E171922-1363-3246-B78C-678C2C6507F5}"/>
              </a:ext>
            </a:extLst>
          </p:cNvPr>
          <p:cNvGrpSpPr/>
          <p:nvPr userDrawn="1"/>
        </p:nvGrpSpPr>
        <p:grpSpPr>
          <a:xfrm>
            <a:off x="592074" y="1667787"/>
            <a:ext cx="931705" cy="0"/>
            <a:chOff x="4503420" y="3238999"/>
            <a:chExt cx="931705" cy="0"/>
          </a:xfrm>
        </p:grpSpPr>
        <p:cxnSp>
          <p:nvCxnSpPr>
            <p:cNvPr id="7" name="Connecteur droit 6">
              <a:extLst>
                <a:ext uri="{FF2B5EF4-FFF2-40B4-BE49-F238E27FC236}">
                  <a16:creationId xmlns:a16="http://schemas.microsoft.com/office/drawing/2014/main" id="{8D9E36B0-0920-4548-B70C-511540B6C254}"/>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B470CAF3-F33A-434A-9CFA-5986FD8883B2}"/>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1">
            <a:extLst>
              <a:ext uri="{FF2B5EF4-FFF2-40B4-BE49-F238E27FC236}">
                <a16:creationId xmlns:a16="http://schemas.microsoft.com/office/drawing/2014/main" id="{E14DF1F5-07D1-F747-B51F-5B20C264FB5F}"/>
              </a:ext>
            </a:extLst>
          </p:cNvPr>
          <p:cNvSpPr>
            <a:spLocks noGrp="1"/>
          </p:cNvSpPr>
          <p:nvPr>
            <p:ph type="title" hasCustomPrompt="1"/>
          </p:nvPr>
        </p:nvSpPr>
        <p:spPr>
          <a:xfrm>
            <a:off x="471844" y="224112"/>
            <a:ext cx="4940225" cy="1325563"/>
          </a:xfrm>
          <a:prstGeom prst="rect">
            <a:avLst/>
          </a:prstGeom>
        </p:spPr>
        <p:txBody>
          <a:bodyPr anchor="b"/>
          <a:lstStyle>
            <a:lvl1pPr>
              <a:defRPr sz="6000" b="1" i="0">
                <a:solidFill>
                  <a:schemeClr val="bg1"/>
                </a:solidFill>
                <a:latin typeface="Raleway ExtraBold" panose="020B0503030101060003" pitchFamily="34" charset="77"/>
              </a:defRPr>
            </a:lvl1pPr>
          </a:lstStyle>
          <a:p>
            <a:r>
              <a:rPr lang="fr-FR" dirty="0"/>
              <a:t>TITRE</a:t>
            </a:r>
          </a:p>
        </p:txBody>
      </p:sp>
      <p:sp>
        <p:nvSpPr>
          <p:cNvPr id="13" name="Espace réservé du contenu 13">
            <a:extLst>
              <a:ext uri="{FF2B5EF4-FFF2-40B4-BE49-F238E27FC236}">
                <a16:creationId xmlns:a16="http://schemas.microsoft.com/office/drawing/2014/main" id="{A002E38D-0C44-D646-96ED-B89A6DB49E53}"/>
              </a:ext>
            </a:extLst>
          </p:cNvPr>
          <p:cNvSpPr>
            <a:spLocks noGrp="1"/>
          </p:cNvSpPr>
          <p:nvPr>
            <p:ph sz="quarter" idx="12"/>
          </p:nvPr>
        </p:nvSpPr>
        <p:spPr>
          <a:xfrm>
            <a:off x="471844" y="2104746"/>
            <a:ext cx="3485559" cy="4311043"/>
          </a:xfrm>
          <a:prstGeom prst="rect">
            <a:avLst/>
          </a:prstGeom>
        </p:spPr>
        <p:txBody>
          <a:bodyPr numCol="1"/>
          <a:lstStyle>
            <a:lvl1pPr>
              <a:defRPr sz="1600" b="1" i="0">
                <a:solidFill>
                  <a:schemeClr val="bg1"/>
                </a:solidFill>
                <a:latin typeface="Lato Light" panose="020F0302020204030203" pitchFamily="34" charset="77"/>
              </a:defRPr>
            </a:lvl1pPr>
            <a:lvl2pPr>
              <a:defRPr sz="1400" b="0" i="0">
                <a:solidFill>
                  <a:schemeClr val="bg1"/>
                </a:solidFill>
                <a:latin typeface="Lato Light" panose="020F0302020204030203" pitchFamily="34" charset="77"/>
              </a:defRPr>
            </a:lvl2pPr>
            <a:lvl3pPr>
              <a:defRPr sz="1200" b="0" i="0">
                <a:solidFill>
                  <a:schemeClr val="bg1"/>
                </a:solidFill>
                <a:latin typeface="Lato Light" panose="020F0302020204030203" pitchFamily="34" charset="77"/>
              </a:defRPr>
            </a:lvl3pPr>
            <a:lvl4pPr>
              <a:defRPr sz="1100" b="0" i="0">
                <a:solidFill>
                  <a:schemeClr val="bg1"/>
                </a:solidFill>
                <a:latin typeface="Lato Light" panose="020F0302020204030203" pitchFamily="34" charset="77"/>
              </a:defRPr>
            </a:lvl4pPr>
            <a:lvl5pPr>
              <a:defRPr sz="11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pour une image  14">
            <a:extLst>
              <a:ext uri="{FF2B5EF4-FFF2-40B4-BE49-F238E27FC236}">
                <a16:creationId xmlns:a16="http://schemas.microsoft.com/office/drawing/2014/main" id="{DA29AB5D-CAE3-EE4A-BCBA-DBE4483550C1}"/>
              </a:ext>
            </a:extLst>
          </p:cNvPr>
          <p:cNvSpPr>
            <a:spLocks noGrp="1"/>
          </p:cNvSpPr>
          <p:nvPr>
            <p:ph type="pic" sz="quarter" idx="14"/>
          </p:nvPr>
        </p:nvSpPr>
        <p:spPr>
          <a:xfrm rot="21155287">
            <a:off x="4252588" y="961291"/>
            <a:ext cx="2725737" cy="4845050"/>
          </a:xfrm>
          <a:prstGeom prst="rect">
            <a:avLst/>
          </a:prstGeom>
        </p:spPr>
        <p:txBody>
          <a:bodyPr/>
          <a:lstStyle/>
          <a:p>
            <a:endParaRPr lang="fr-FR" dirty="0"/>
          </a:p>
        </p:txBody>
      </p:sp>
      <p:sp>
        <p:nvSpPr>
          <p:cNvPr id="15" name="Espace réservé pour une image  14">
            <a:extLst>
              <a:ext uri="{FF2B5EF4-FFF2-40B4-BE49-F238E27FC236}">
                <a16:creationId xmlns:a16="http://schemas.microsoft.com/office/drawing/2014/main" id="{408B284B-6766-3346-8A4D-0EF939489DD3}"/>
              </a:ext>
            </a:extLst>
          </p:cNvPr>
          <p:cNvSpPr>
            <a:spLocks noGrp="1"/>
          </p:cNvSpPr>
          <p:nvPr>
            <p:ph type="pic" sz="quarter" idx="13"/>
          </p:nvPr>
        </p:nvSpPr>
        <p:spPr>
          <a:xfrm>
            <a:off x="5798241" y="900106"/>
            <a:ext cx="2725737" cy="4845050"/>
          </a:xfrm>
          <a:prstGeom prst="rect">
            <a:avLst/>
          </a:prstGeom>
        </p:spPr>
        <p:txBody>
          <a:bodyPr/>
          <a:lstStyle/>
          <a:p>
            <a:endParaRPr lang="fr-FR" dirty="0"/>
          </a:p>
        </p:txBody>
      </p:sp>
    </p:spTree>
    <p:extLst>
      <p:ext uri="{BB962C8B-B14F-4D97-AF65-F5344CB8AC3E}">
        <p14:creationId xmlns:p14="http://schemas.microsoft.com/office/powerpoint/2010/main" val="21375226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3E20F7D-0C30-1140-9B49-836248395A5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30061"/>
            <a:ext cx="12192000" cy="5527940"/>
          </a:xfrm>
          <a:prstGeom prst="rect">
            <a:avLst/>
          </a:prstGeom>
        </p:spPr>
      </p:pic>
      <p:pic>
        <p:nvPicPr>
          <p:cNvPr id="4" name="Image 3">
            <a:extLst>
              <a:ext uri="{FF2B5EF4-FFF2-40B4-BE49-F238E27FC236}">
                <a16:creationId xmlns:a16="http://schemas.microsoft.com/office/drawing/2014/main" id="{8E7D9739-4962-8C44-823D-904B975A05F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156723" y="285291"/>
            <a:ext cx="3974555" cy="638400"/>
          </a:xfrm>
          <a:prstGeom prst="rect">
            <a:avLst/>
          </a:prstGeom>
        </p:spPr>
      </p:pic>
    </p:spTree>
    <p:extLst>
      <p:ext uri="{BB962C8B-B14F-4D97-AF65-F5344CB8AC3E}">
        <p14:creationId xmlns:p14="http://schemas.microsoft.com/office/powerpoint/2010/main" val="18963949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F493C8FA-0C04-2740-A5F3-6BC18F2455F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0" y="0"/>
            <a:ext cx="6096000" cy="6857999"/>
          </a:xfrm>
          <a:prstGeom prst="rect">
            <a:avLst/>
          </a:prstGeom>
        </p:spPr>
      </p:pic>
      <p:pic>
        <p:nvPicPr>
          <p:cNvPr id="9" name="Image 8">
            <a:extLst>
              <a:ext uri="{FF2B5EF4-FFF2-40B4-BE49-F238E27FC236}">
                <a16:creationId xmlns:a16="http://schemas.microsoft.com/office/drawing/2014/main" id="{AF279C93-7C0F-0245-ABC4-972E6D6EDD52}"/>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6200000">
            <a:off x="4995451" y="-69519"/>
            <a:ext cx="2755700" cy="1796716"/>
          </a:xfrm>
          <a:prstGeom prst="rect">
            <a:avLst/>
          </a:prstGeom>
        </p:spPr>
      </p:pic>
      <p:sp>
        <p:nvSpPr>
          <p:cNvPr id="2" name="Titre 1">
            <a:extLst>
              <a:ext uri="{FF2B5EF4-FFF2-40B4-BE49-F238E27FC236}">
                <a16:creationId xmlns:a16="http://schemas.microsoft.com/office/drawing/2014/main" id="{46BEC923-549C-1847-9E78-CD12FA1E7CB7}"/>
              </a:ext>
            </a:extLst>
          </p:cNvPr>
          <p:cNvSpPr>
            <a:spLocks noGrp="1"/>
          </p:cNvSpPr>
          <p:nvPr>
            <p:ph type="title"/>
          </p:nvPr>
        </p:nvSpPr>
        <p:spPr>
          <a:xfrm>
            <a:off x="554602" y="377534"/>
            <a:ext cx="5060795" cy="902611"/>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5" name="Espace réservé pour une image  4">
            <a:extLst>
              <a:ext uri="{FF2B5EF4-FFF2-40B4-BE49-F238E27FC236}">
                <a16:creationId xmlns:a16="http://schemas.microsoft.com/office/drawing/2014/main" id="{98BCD277-0CB2-9B48-8BE0-7834318B18C6}"/>
              </a:ext>
            </a:extLst>
          </p:cNvPr>
          <p:cNvSpPr>
            <a:spLocks noGrp="1"/>
          </p:cNvSpPr>
          <p:nvPr>
            <p:ph type="pic" sz="quarter" idx="10"/>
          </p:nvPr>
        </p:nvSpPr>
        <p:spPr>
          <a:xfrm>
            <a:off x="6530975" y="754063"/>
            <a:ext cx="5268913" cy="5268912"/>
          </a:xfrm>
          <a:prstGeom prst="rect">
            <a:avLst/>
          </a:prstGeom>
        </p:spPr>
        <p:txBody>
          <a:bodyPr/>
          <a:lstStyle/>
          <a:p>
            <a:endParaRPr lang="fr-FR" dirty="0"/>
          </a:p>
        </p:txBody>
      </p:sp>
    </p:spTree>
    <p:extLst>
      <p:ext uri="{BB962C8B-B14F-4D97-AF65-F5344CB8AC3E}">
        <p14:creationId xmlns:p14="http://schemas.microsoft.com/office/powerpoint/2010/main" val="14800948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2_Disposition personnalisé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F817B45-9ECB-6247-B2A3-DD0A4AE73C34}"/>
              </a:ext>
            </a:extLst>
          </p:cNvPr>
          <p:cNvSpPr/>
          <p:nvPr userDrawn="1"/>
        </p:nvSpPr>
        <p:spPr>
          <a:xfrm>
            <a:off x="9869555" y="-142875"/>
            <a:ext cx="2603433" cy="747236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4BB848DE-14BD-4148-ACA2-D3CEDC394D0F}"/>
              </a:ext>
            </a:extLst>
          </p:cNvPr>
          <p:cNvGrpSpPr/>
          <p:nvPr userDrawn="1"/>
        </p:nvGrpSpPr>
        <p:grpSpPr>
          <a:xfrm>
            <a:off x="581417" y="3113002"/>
            <a:ext cx="931705" cy="0"/>
            <a:chOff x="4503420" y="3238999"/>
            <a:chExt cx="931705" cy="0"/>
          </a:xfrm>
        </p:grpSpPr>
        <p:cxnSp>
          <p:nvCxnSpPr>
            <p:cNvPr id="7" name="Connecteur droit 6">
              <a:extLst>
                <a:ext uri="{FF2B5EF4-FFF2-40B4-BE49-F238E27FC236}">
                  <a16:creationId xmlns:a16="http://schemas.microsoft.com/office/drawing/2014/main" id="{DCCC9929-7B54-9345-B54B-50F016F4D98B}"/>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C877256E-6FCB-0E49-B697-DF024DF62AF9}"/>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9" name="Image 8">
            <a:extLst>
              <a:ext uri="{FF2B5EF4-FFF2-40B4-BE49-F238E27FC236}">
                <a16:creationId xmlns:a16="http://schemas.microsoft.com/office/drawing/2014/main" id="{B9CA1C07-2FFE-A44C-8C97-B8890C4D846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a:off x="3819792" y="-329540"/>
            <a:ext cx="2755700" cy="1796716"/>
          </a:xfrm>
          <a:prstGeom prst="rect">
            <a:avLst/>
          </a:prstGeom>
        </p:spPr>
      </p:pic>
      <p:sp>
        <p:nvSpPr>
          <p:cNvPr id="2" name="Titre 1">
            <a:extLst>
              <a:ext uri="{FF2B5EF4-FFF2-40B4-BE49-F238E27FC236}">
                <a16:creationId xmlns:a16="http://schemas.microsoft.com/office/drawing/2014/main" id="{2294F5B0-E041-AB4F-A3A7-45159EE93686}"/>
              </a:ext>
            </a:extLst>
          </p:cNvPr>
          <p:cNvSpPr>
            <a:spLocks noGrp="1"/>
          </p:cNvSpPr>
          <p:nvPr>
            <p:ph type="title"/>
          </p:nvPr>
        </p:nvSpPr>
        <p:spPr>
          <a:xfrm>
            <a:off x="525729" y="791743"/>
            <a:ext cx="5085640" cy="201505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4" name="Espace réservé pour une image  3">
            <a:extLst>
              <a:ext uri="{FF2B5EF4-FFF2-40B4-BE49-F238E27FC236}">
                <a16:creationId xmlns:a16="http://schemas.microsoft.com/office/drawing/2014/main" id="{96826983-1745-3345-B0D5-34E02323A706}"/>
              </a:ext>
            </a:extLst>
          </p:cNvPr>
          <p:cNvSpPr>
            <a:spLocks noGrp="1"/>
          </p:cNvSpPr>
          <p:nvPr>
            <p:ph type="pic" sz="quarter" idx="10"/>
          </p:nvPr>
        </p:nvSpPr>
        <p:spPr>
          <a:xfrm>
            <a:off x="6748463" y="928688"/>
            <a:ext cx="4921250" cy="5108575"/>
          </a:xfrm>
          <a:prstGeom prst="rect">
            <a:avLst/>
          </a:prstGeom>
        </p:spPr>
        <p:txBody>
          <a:bodyPr/>
          <a:lstStyle/>
          <a:p>
            <a:endParaRPr lang="fr-FR" dirty="0"/>
          </a:p>
        </p:txBody>
      </p:sp>
    </p:spTree>
    <p:extLst>
      <p:ext uri="{BB962C8B-B14F-4D97-AF65-F5344CB8AC3E}">
        <p14:creationId xmlns:p14="http://schemas.microsoft.com/office/powerpoint/2010/main" val="2182258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Disposition personnalisée">
    <p:bg>
      <p:bgPr>
        <a:solidFill>
          <a:schemeClr val="bg1"/>
        </a:solidFill>
        <a:effectLst/>
      </p:bgPr>
    </p:bg>
    <p:spTree>
      <p:nvGrpSpPr>
        <p:cNvPr id="1" name=""/>
        <p:cNvGrpSpPr/>
        <p:nvPr/>
      </p:nvGrpSpPr>
      <p:grpSpPr>
        <a:xfrm>
          <a:off x="0" y="0"/>
          <a:ext cx="0" cy="0"/>
          <a:chOff x="0" y="0"/>
          <a:chExt cx="0" cy="0"/>
        </a:xfrm>
      </p:grpSpPr>
      <p:sp>
        <p:nvSpPr>
          <p:cNvPr id="4" name="Hexagone 3">
            <a:extLst>
              <a:ext uri="{FF2B5EF4-FFF2-40B4-BE49-F238E27FC236}">
                <a16:creationId xmlns:a16="http://schemas.microsoft.com/office/drawing/2014/main" id="{923AA29A-FF96-1149-A9D6-4476E38B92F2}"/>
              </a:ext>
            </a:extLst>
          </p:cNvPr>
          <p:cNvSpPr/>
          <p:nvPr userDrawn="1"/>
        </p:nvSpPr>
        <p:spPr>
          <a:xfrm rot="2974595">
            <a:off x="3828281" y="1708197"/>
            <a:ext cx="4535438" cy="3909862"/>
          </a:xfrm>
          <a:prstGeom prst="hexagon">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3" name="Image 2">
            <a:extLst>
              <a:ext uri="{FF2B5EF4-FFF2-40B4-BE49-F238E27FC236}">
                <a16:creationId xmlns:a16="http://schemas.microsoft.com/office/drawing/2014/main" id="{2CBC9F19-FE41-9A4B-87E0-0342BBF60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3332737" y="1227523"/>
            <a:ext cx="4882493" cy="5018658"/>
          </a:xfrm>
          <a:prstGeom prst="rect">
            <a:avLst/>
          </a:prstGeom>
        </p:spPr>
      </p:pic>
      <p:sp>
        <p:nvSpPr>
          <p:cNvPr id="6" name="Titre 16">
            <a:extLst>
              <a:ext uri="{FF2B5EF4-FFF2-40B4-BE49-F238E27FC236}">
                <a16:creationId xmlns:a16="http://schemas.microsoft.com/office/drawing/2014/main" id="{EB46575C-80FB-DA4E-A6BD-F711B52F9CCE}"/>
              </a:ext>
            </a:extLst>
          </p:cNvPr>
          <p:cNvSpPr>
            <a:spLocks noGrp="1"/>
          </p:cNvSpPr>
          <p:nvPr>
            <p:ph type="title" hasCustomPrompt="1"/>
          </p:nvPr>
        </p:nvSpPr>
        <p:spPr>
          <a:xfrm>
            <a:off x="838200" y="6353"/>
            <a:ext cx="105156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Implantation</a:t>
            </a:r>
          </a:p>
        </p:txBody>
      </p:sp>
    </p:spTree>
    <p:extLst>
      <p:ext uri="{BB962C8B-B14F-4D97-AF65-F5344CB8AC3E}">
        <p14:creationId xmlns:p14="http://schemas.microsoft.com/office/powerpoint/2010/main" val="3157669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0_Disposition personnalisée">
    <p:spTree>
      <p:nvGrpSpPr>
        <p:cNvPr id="1" name=""/>
        <p:cNvGrpSpPr/>
        <p:nvPr/>
      </p:nvGrpSpPr>
      <p:grpSpPr>
        <a:xfrm>
          <a:off x="0" y="0"/>
          <a:ext cx="0" cy="0"/>
          <a:chOff x="0" y="0"/>
          <a:chExt cx="0" cy="0"/>
        </a:xfrm>
      </p:grpSpPr>
      <p:cxnSp>
        <p:nvCxnSpPr>
          <p:cNvPr id="9" name="Connecteur droit 8">
            <a:extLst>
              <a:ext uri="{FF2B5EF4-FFF2-40B4-BE49-F238E27FC236}">
                <a16:creationId xmlns:a16="http://schemas.microsoft.com/office/drawing/2014/main" id="{A66006AD-D99D-FC41-8BD6-EFCA803E3C1E}"/>
              </a:ext>
            </a:extLst>
          </p:cNvPr>
          <p:cNvCxnSpPr>
            <a:cxnSpLocks/>
          </p:cNvCxnSpPr>
          <p:nvPr userDrawn="1"/>
        </p:nvCxnSpPr>
        <p:spPr>
          <a:xfrm>
            <a:off x="6096000" y="3022290"/>
            <a:ext cx="0" cy="2222944"/>
          </a:xfrm>
          <a:prstGeom prst="line">
            <a:avLst/>
          </a:prstGeom>
          <a:ln w="38100" cap="rnd">
            <a:solidFill>
              <a:srgbClr val="CE3189"/>
            </a:solidFill>
            <a:round/>
          </a:ln>
        </p:spPr>
        <p:style>
          <a:lnRef idx="1">
            <a:schemeClr val="accent1"/>
          </a:lnRef>
          <a:fillRef idx="0">
            <a:schemeClr val="accent1"/>
          </a:fillRef>
          <a:effectRef idx="0">
            <a:schemeClr val="accent1"/>
          </a:effectRef>
          <a:fontRef idx="minor">
            <a:schemeClr val="tx1"/>
          </a:fontRef>
        </p:style>
      </p:cxnSp>
      <p:pic>
        <p:nvPicPr>
          <p:cNvPr id="10" name="Image 9">
            <a:extLst>
              <a:ext uri="{FF2B5EF4-FFF2-40B4-BE49-F238E27FC236}">
                <a16:creationId xmlns:a16="http://schemas.microsoft.com/office/drawing/2014/main" id="{FF47E9D3-DD06-9949-B3E3-EEAC1590EF6E}"/>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13500000">
            <a:off x="-1088517" y="-1844300"/>
            <a:ext cx="3318365" cy="3688596"/>
          </a:xfrm>
          <a:prstGeom prst="rect">
            <a:avLst/>
          </a:prstGeom>
        </p:spPr>
      </p:pic>
      <p:sp>
        <p:nvSpPr>
          <p:cNvPr id="2" name="Titre 1">
            <a:extLst>
              <a:ext uri="{FF2B5EF4-FFF2-40B4-BE49-F238E27FC236}">
                <a16:creationId xmlns:a16="http://schemas.microsoft.com/office/drawing/2014/main" id="{07645773-73ED-7E4D-93F7-793A4599228C}"/>
              </a:ext>
            </a:extLst>
          </p:cNvPr>
          <p:cNvSpPr>
            <a:spLocks noGrp="1"/>
          </p:cNvSpPr>
          <p:nvPr>
            <p:ph type="title"/>
          </p:nvPr>
        </p:nvSpPr>
        <p:spPr>
          <a:xfrm>
            <a:off x="838200" y="484318"/>
            <a:ext cx="10515600" cy="1325563"/>
          </a:xfrm>
          <a:prstGeom prst="rect">
            <a:avLst/>
          </a:prstGeom>
        </p:spPr>
        <p:txBody>
          <a:bodyPr anchor="b"/>
          <a:lstStyle>
            <a:lvl1pPr algn="ctr">
              <a:defRPr sz="6000" b="1" i="0">
                <a:solidFill>
                  <a:srgbClr val="13162A"/>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15168504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3_Disposition personnalisé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D11FFA0-215B-4E45-AFFE-69391AE0FE54}"/>
              </a:ext>
            </a:extLst>
          </p:cNvPr>
          <p:cNvSpPr/>
          <p:nvPr userDrawn="1"/>
        </p:nvSpPr>
        <p:spPr>
          <a:xfrm>
            <a:off x="-228601" y="-228600"/>
            <a:ext cx="12730163" cy="2071688"/>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65C844BC-D861-8340-825B-E8DE7CEEEEEE}"/>
              </a:ext>
            </a:extLst>
          </p:cNvPr>
          <p:cNvGrpSpPr/>
          <p:nvPr userDrawn="1"/>
        </p:nvGrpSpPr>
        <p:grpSpPr>
          <a:xfrm>
            <a:off x="750436" y="1573140"/>
            <a:ext cx="931705" cy="0"/>
            <a:chOff x="4503420" y="3238999"/>
            <a:chExt cx="931705" cy="0"/>
          </a:xfrm>
        </p:grpSpPr>
        <p:cxnSp>
          <p:nvCxnSpPr>
            <p:cNvPr id="7" name="Connecteur droit 6">
              <a:extLst>
                <a:ext uri="{FF2B5EF4-FFF2-40B4-BE49-F238E27FC236}">
                  <a16:creationId xmlns:a16="http://schemas.microsoft.com/office/drawing/2014/main" id="{F466EE45-8F12-0447-AF8C-6D76B158517C}"/>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E2695793-1B56-DA47-ACC9-7E8F789F1280}"/>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2" name="Titre 1">
            <a:extLst>
              <a:ext uri="{FF2B5EF4-FFF2-40B4-BE49-F238E27FC236}">
                <a16:creationId xmlns:a16="http://schemas.microsoft.com/office/drawing/2014/main" id="{D3ACA347-BF47-014C-A441-95B0383A4D19}"/>
              </a:ext>
            </a:extLst>
          </p:cNvPr>
          <p:cNvSpPr>
            <a:spLocks noGrp="1"/>
          </p:cNvSpPr>
          <p:nvPr>
            <p:ph type="title" hasCustomPrompt="1"/>
          </p:nvPr>
        </p:nvSpPr>
        <p:spPr>
          <a:xfrm>
            <a:off x="557483" y="205954"/>
            <a:ext cx="10515600" cy="1325563"/>
          </a:xfrm>
          <a:prstGeom prst="rect">
            <a:avLst/>
          </a:prstGeom>
        </p:spPr>
        <p:txBody>
          <a:bodyPr anchor="b"/>
          <a:lstStyle>
            <a:lvl1pPr>
              <a:defRPr sz="6000" b="1" i="0">
                <a:solidFill>
                  <a:schemeClr val="bg1"/>
                </a:solidFill>
                <a:latin typeface="Raleway ExtraBold" panose="020B0503030101060003" pitchFamily="34" charset="77"/>
              </a:defRPr>
            </a:lvl1pPr>
          </a:lstStyle>
          <a:p>
            <a:r>
              <a:rPr lang="fr-FR" dirty="0"/>
              <a:t>Titre</a:t>
            </a:r>
          </a:p>
        </p:txBody>
      </p:sp>
      <p:sp>
        <p:nvSpPr>
          <p:cNvPr id="11" name="Espace réservé du contenu 10">
            <a:extLst>
              <a:ext uri="{FF2B5EF4-FFF2-40B4-BE49-F238E27FC236}">
                <a16:creationId xmlns:a16="http://schemas.microsoft.com/office/drawing/2014/main" id="{9AD804CD-D5D2-434E-B788-34F0BD3CD558}"/>
              </a:ext>
            </a:extLst>
          </p:cNvPr>
          <p:cNvSpPr>
            <a:spLocks noGrp="1"/>
          </p:cNvSpPr>
          <p:nvPr>
            <p:ph sz="quarter" idx="10"/>
          </p:nvPr>
        </p:nvSpPr>
        <p:spPr>
          <a:xfrm>
            <a:off x="557483" y="2143656"/>
            <a:ext cx="5402263" cy="4159250"/>
          </a:xfrm>
          <a:prstGeom prst="rect">
            <a:avLst/>
          </a:prstGeom>
        </p:spPr>
        <p:txBody>
          <a:bodyPr/>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pour une image  4">
            <a:extLst>
              <a:ext uri="{FF2B5EF4-FFF2-40B4-BE49-F238E27FC236}">
                <a16:creationId xmlns:a16="http://schemas.microsoft.com/office/drawing/2014/main" id="{6A7979C7-7259-3546-ADFA-8E9B2EE3533A}"/>
              </a:ext>
            </a:extLst>
          </p:cNvPr>
          <p:cNvSpPr>
            <a:spLocks noGrp="1"/>
          </p:cNvSpPr>
          <p:nvPr>
            <p:ph type="pic" sz="quarter" idx="11"/>
          </p:nvPr>
        </p:nvSpPr>
        <p:spPr>
          <a:xfrm>
            <a:off x="6400800" y="2143125"/>
            <a:ext cx="4672013" cy="4159250"/>
          </a:xfrm>
          <a:prstGeom prst="rect">
            <a:avLst/>
          </a:prstGeom>
        </p:spPr>
        <p:txBody>
          <a:bodyPr/>
          <a:lstStyle/>
          <a:p>
            <a:endParaRPr lang="fr-FR" dirty="0"/>
          </a:p>
        </p:txBody>
      </p:sp>
    </p:spTree>
    <p:extLst>
      <p:ext uri="{BB962C8B-B14F-4D97-AF65-F5344CB8AC3E}">
        <p14:creationId xmlns:p14="http://schemas.microsoft.com/office/powerpoint/2010/main" val="30888464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4_Disposition personnalisée">
    <p:bg>
      <p:bgPr>
        <a:solidFill>
          <a:srgbClr val="13162A"/>
        </a:soli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4A301803-1A1E-0E4A-B5AA-4035C666CD1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13500000">
            <a:off x="-969695" y="-2265906"/>
            <a:ext cx="3318365" cy="3688596"/>
          </a:xfrm>
          <a:prstGeom prst="rect">
            <a:avLst/>
          </a:prstGeom>
        </p:spPr>
      </p:pic>
      <p:sp>
        <p:nvSpPr>
          <p:cNvPr id="5" name="Rectangle aux angles arrondis">
            <a:extLst>
              <a:ext uri="{FF2B5EF4-FFF2-40B4-BE49-F238E27FC236}">
                <a16:creationId xmlns:a16="http://schemas.microsoft.com/office/drawing/2014/main" id="{231F6863-648F-D44B-9D48-DC9A364D1135}"/>
              </a:ext>
            </a:extLst>
          </p:cNvPr>
          <p:cNvSpPr/>
          <p:nvPr userDrawn="1"/>
        </p:nvSpPr>
        <p:spPr>
          <a:xfrm>
            <a:off x="9192706" y="2604990"/>
            <a:ext cx="2121881" cy="916686"/>
          </a:xfrm>
          <a:prstGeom prst="rect">
            <a:avLst/>
          </a:prstGeom>
          <a:solidFill>
            <a:schemeClr val="bg1"/>
          </a:solidFill>
          <a:ln w="38100" cap="flat" cmpd="sng">
            <a:no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7" name="Rectangle aux angles arrondis">
            <a:extLst>
              <a:ext uri="{FF2B5EF4-FFF2-40B4-BE49-F238E27FC236}">
                <a16:creationId xmlns:a16="http://schemas.microsoft.com/office/drawing/2014/main" id="{34832224-B163-A04D-815A-BC3E3CE618EB}"/>
              </a:ext>
            </a:extLst>
          </p:cNvPr>
          <p:cNvSpPr/>
          <p:nvPr userDrawn="1"/>
        </p:nvSpPr>
        <p:spPr>
          <a:xfrm>
            <a:off x="6755863" y="2604990"/>
            <a:ext cx="2121881" cy="916686"/>
          </a:xfrm>
          <a:prstGeom prst="rect">
            <a:avLst/>
          </a:prstGeom>
          <a:solidFill>
            <a:schemeClr val="bg1"/>
          </a:solidFill>
          <a:ln w="38100" cap="flat">
            <a:no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0" name="Rectangle 9">
            <a:extLst>
              <a:ext uri="{FF2B5EF4-FFF2-40B4-BE49-F238E27FC236}">
                <a16:creationId xmlns:a16="http://schemas.microsoft.com/office/drawing/2014/main" id="{2188527E-8202-3D45-9A6B-23ED25243071}"/>
              </a:ext>
            </a:extLst>
          </p:cNvPr>
          <p:cNvSpPr/>
          <p:nvPr userDrawn="1"/>
        </p:nvSpPr>
        <p:spPr>
          <a:xfrm>
            <a:off x="6381245" y="1903328"/>
            <a:ext cx="5334292" cy="2231515"/>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Rectangle 10">
            <a:extLst>
              <a:ext uri="{FF2B5EF4-FFF2-40B4-BE49-F238E27FC236}">
                <a16:creationId xmlns:a16="http://schemas.microsoft.com/office/drawing/2014/main" id="{3D91CE69-8ED8-2142-9708-5A66A41ECA7C}"/>
              </a:ext>
            </a:extLst>
          </p:cNvPr>
          <p:cNvSpPr/>
          <p:nvPr userDrawn="1"/>
        </p:nvSpPr>
        <p:spPr>
          <a:xfrm>
            <a:off x="8139539" y="1600670"/>
            <a:ext cx="1817704" cy="605318"/>
          </a:xfrm>
          <a:prstGeom prst="rect">
            <a:avLst/>
          </a:prstGeom>
          <a:solidFill>
            <a:srgbClr val="13162A"/>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aux angles arrondis">
            <a:extLst>
              <a:ext uri="{FF2B5EF4-FFF2-40B4-BE49-F238E27FC236}">
                <a16:creationId xmlns:a16="http://schemas.microsoft.com/office/drawing/2014/main" id="{F42DA5A6-1844-5D4B-9F2B-47465FDB6C0E}"/>
              </a:ext>
            </a:extLst>
          </p:cNvPr>
          <p:cNvSpPr/>
          <p:nvPr userDrawn="1"/>
        </p:nvSpPr>
        <p:spPr>
          <a:xfrm>
            <a:off x="3487329" y="2604990"/>
            <a:ext cx="2121881" cy="916686"/>
          </a:xfrm>
          <a:prstGeom prst="rect">
            <a:avLst/>
          </a:prstGeom>
          <a:noFill/>
          <a:ln w="38100" cap="flat" cmpd="sng">
            <a:solidFill>
              <a:schemeClr val="bg1"/>
            </a:solid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4" name="Rectangle aux angles arrondis">
            <a:extLst>
              <a:ext uri="{FF2B5EF4-FFF2-40B4-BE49-F238E27FC236}">
                <a16:creationId xmlns:a16="http://schemas.microsoft.com/office/drawing/2014/main" id="{FC7BD7A4-01EF-8845-9506-929E6234C61E}"/>
              </a:ext>
            </a:extLst>
          </p:cNvPr>
          <p:cNvSpPr/>
          <p:nvPr userDrawn="1"/>
        </p:nvSpPr>
        <p:spPr>
          <a:xfrm>
            <a:off x="1050486" y="2604990"/>
            <a:ext cx="2121881" cy="916686"/>
          </a:xfrm>
          <a:prstGeom prst="rect">
            <a:avLst/>
          </a:prstGeom>
          <a:noFill/>
          <a:ln w="38100" cap="flat" cmpd="sng">
            <a:solidFill>
              <a:schemeClr val="bg1"/>
            </a:solid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6" name="Rectangle 15">
            <a:extLst>
              <a:ext uri="{FF2B5EF4-FFF2-40B4-BE49-F238E27FC236}">
                <a16:creationId xmlns:a16="http://schemas.microsoft.com/office/drawing/2014/main" id="{D1F06279-5361-DD40-9E57-EDF0596D8801}"/>
              </a:ext>
            </a:extLst>
          </p:cNvPr>
          <p:cNvSpPr/>
          <p:nvPr userDrawn="1"/>
        </p:nvSpPr>
        <p:spPr>
          <a:xfrm>
            <a:off x="476463" y="1903328"/>
            <a:ext cx="5733102" cy="2231515"/>
          </a:xfrm>
          <a:prstGeom prst="rect">
            <a:avLst/>
          </a:prstGeom>
          <a:no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Rectangle 16">
            <a:extLst>
              <a:ext uri="{FF2B5EF4-FFF2-40B4-BE49-F238E27FC236}">
                <a16:creationId xmlns:a16="http://schemas.microsoft.com/office/drawing/2014/main" id="{16A6241C-E877-DF40-BBD9-8D5811342EFA}"/>
              </a:ext>
            </a:extLst>
          </p:cNvPr>
          <p:cNvSpPr/>
          <p:nvPr userDrawn="1"/>
        </p:nvSpPr>
        <p:spPr>
          <a:xfrm>
            <a:off x="2434162" y="1600670"/>
            <a:ext cx="1817704" cy="605318"/>
          </a:xfrm>
          <a:prstGeom prst="rect">
            <a:avLst/>
          </a:prstGeom>
          <a:solidFill>
            <a:srgbClr val="13162A"/>
          </a:solidFill>
          <a:ln w="25400">
            <a:solidFill>
              <a:schemeClr val="bg1"/>
            </a:solidFill>
            <a:prstDash val="solid"/>
            <a:extLst>
              <a:ext uri="{C807C97D-BFC1-408E-A445-0C87EB9F89A2}">
                <ask:lineSketchStyleProps xmlns:ask="http://schemas.microsoft.com/office/drawing/2018/sketchyshapes" sd="1219033472">
                  <a:custGeom>
                    <a:avLst/>
                    <a:gdLst>
                      <a:gd name="connsiteX0" fmla="*/ 0 w 1817704"/>
                      <a:gd name="connsiteY0" fmla="*/ 0 h 605318"/>
                      <a:gd name="connsiteX1" fmla="*/ 436249 w 1817704"/>
                      <a:gd name="connsiteY1" fmla="*/ 0 h 605318"/>
                      <a:gd name="connsiteX2" fmla="*/ 890675 w 1817704"/>
                      <a:gd name="connsiteY2" fmla="*/ 0 h 605318"/>
                      <a:gd name="connsiteX3" fmla="*/ 1363278 w 1817704"/>
                      <a:gd name="connsiteY3" fmla="*/ 0 h 605318"/>
                      <a:gd name="connsiteX4" fmla="*/ 1817704 w 1817704"/>
                      <a:gd name="connsiteY4" fmla="*/ 0 h 605318"/>
                      <a:gd name="connsiteX5" fmla="*/ 1817704 w 1817704"/>
                      <a:gd name="connsiteY5" fmla="*/ 308712 h 605318"/>
                      <a:gd name="connsiteX6" fmla="*/ 1817704 w 1817704"/>
                      <a:gd name="connsiteY6" fmla="*/ 605318 h 605318"/>
                      <a:gd name="connsiteX7" fmla="*/ 1326924 w 1817704"/>
                      <a:gd name="connsiteY7" fmla="*/ 605318 h 605318"/>
                      <a:gd name="connsiteX8" fmla="*/ 836144 w 1817704"/>
                      <a:gd name="connsiteY8" fmla="*/ 605318 h 605318"/>
                      <a:gd name="connsiteX9" fmla="*/ 0 w 1817704"/>
                      <a:gd name="connsiteY9" fmla="*/ 605318 h 605318"/>
                      <a:gd name="connsiteX10" fmla="*/ 0 w 1817704"/>
                      <a:gd name="connsiteY10" fmla="*/ 308712 h 605318"/>
                      <a:gd name="connsiteX11" fmla="*/ 0 w 1817704"/>
                      <a:gd name="connsiteY11" fmla="*/ 0 h 605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17704" h="605318" fill="none" extrusionOk="0">
                        <a:moveTo>
                          <a:pt x="0" y="0"/>
                        </a:moveTo>
                        <a:cubicBezTo>
                          <a:pt x="166536" y="-20110"/>
                          <a:pt x="222895" y="50412"/>
                          <a:pt x="436249" y="0"/>
                        </a:cubicBezTo>
                        <a:cubicBezTo>
                          <a:pt x="649603" y="-50412"/>
                          <a:pt x="770991" y="28626"/>
                          <a:pt x="890675" y="0"/>
                        </a:cubicBezTo>
                        <a:cubicBezTo>
                          <a:pt x="1010359" y="-28626"/>
                          <a:pt x="1149423" y="33216"/>
                          <a:pt x="1363278" y="0"/>
                        </a:cubicBezTo>
                        <a:cubicBezTo>
                          <a:pt x="1577133" y="-33216"/>
                          <a:pt x="1645096" y="23778"/>
                          <a:pt x="1817704" y="0"/>
                        </a:cubicBezTo>
                        <a:cubicBezTo>
                          <a:pt x="1820049" y="129022"/>
                          <a:pt x="1797211" y="172233"/>
                          <a:pt x="1817704" y="308712"/>
                        </a:cubicBezTo>
                        <a:cubicBezTo>
                          <a:pt x="1838197" y="445191"/>
                          <a:pt x="1800338" y="500549"/>
                          <a:pt x="1817704" y="605318"/>
                        </a:cubicBezTo>
                        <a:cubicBezTo>
                          <a:pt x="1663732" y="612474"/>
                          <a:pt x="1435667" y="600846"/>
                          <a:pt x="1326924" y="605318"/>
                        </a:cubicBezTo>
                        <a:cubicBezTo>
                          <a:pt x="1218181" y="609790"/>
                          <a:pt x="1044597" y="562556"/>
                          <a:pt x="836144" y="605318"/>
                        </a:cubicBezTo>
                        <a:cubicBezTo>
                          <a:pt x="627691" y="648080"/>
                          <a:pt x="300309" y="539869"/>
                          <a:pt x="0" y="605318"/>
                        </a:cubicBezTo>
                        <a:cubicBezTo>
                          <a:pt x="-20080" y="476130"/>
                          <a:pt x="19301" y="392327"/>
                          <a:pt x="0" y="308712"/>
                        </a:cubicBezTo>
                        <a:cubicBezTo>
                          <a:pt x="-19301" y="225097"/>
                          <a:pt x="35530" y="110089"/>
                          <a:pt x="0" y="0"/>
                        </a:cubicBezTo>
                        <a:close/>
                      </a:path>
                      <a:path w="1817704" h="605318" stroke="0" extrusionOk="0">
                        <a:moveTo>
                          <a:pt x="0" y="0"/>
                        </a:moveTo>
                        <a:cubicBezTo>
                          <a:pt x="197847" y="-14923"/>
                          <a:pt x="286106" y="13570"/>
                          <a:pt x="436249" y="0"/>
                        </a:cubicBezTo>
                        <a:cubicBezTo>
                          <a:pt x="586392" y="-13570"/>
                          <a:pt x="713480" y="44080"/>
                          <a:pt x="836144" y="0"/>
                        </a:cubicBezTo>
                        <a:cubicBezTo>
                          <a:pt x="958809" y="-44080"/>
                          <a:pt x="1141874" y="38849"/>
                          <a:pt x="1326924" y="0"/>
                        </a:cubicBezTo>
                        <a:cubicBezTo>
                          <a:pt x="1511974" y="-38849"/>
                          <a:pt x="1714065" y="30071"/>
                          <a:pt x="1817704" y="0"/>
                        </a:cubicBezTo>
                        <a:cubicBezTo>
                          <a:pt x="1834642" y="92263"/>
                          <a:pt x="1812430" y="233726"/>
                          <a:pt x="1817704" y="296606"/>
                        </a:cubicBezTo>
                        <a:cubicBezTo>
                          <a:pt x="1822978" y="359486"/>
                          <a:pt x="1787674" y="473719"/>
                          <a:pt x="1817704" y="605318"/>
                        </a:cubicBezTo>
                        <a:cubicBezTo>
                          <a:pt x="1603921" y="648304"/>
                          <a:pt x="1530022" y="562506"/>
                          <a:pt x="1363278" y="605318"/>
                        </a:cubicBezTo>
                        <a:cubicBezTo>
                          <a:pt x="1196534" y="648130"/>
                          <a:pt x="990560" y="572634"/>
                          <a:pt x="872498" y="605318"/>
                        </a:cubicBezTo>
                        <a:cubicBezTo>
                          <a:pt x="754436" y="638002"/>
                          <a:pt x="595907" y="565840"/>
                          <a:pt x="472603" y="605318"/>
                        </a:cubicBezTo>
                        <a:cubicBezTo>
                          <a:pt x="349299" y="644796"/>
                          <a:pt x="217204" y="568288"/>
                          <a:pt x="0" y="605318"/>
                        </a:cubicBezTo>
                        <a:cubicBezTo>
                          <a:pt x="-6913" y="542162"/>
                          <a:pt x="15411" y="426791"/>
                          <a:pt x="0" y="302659"/>
                        </a:cubicBezTo>
                        <a:cubicBezTo>
                          <a:pt x="-15411" y="178527"/>
                          <a:pt x="20101" y="81802"/>
                          <a:pt x="0" y="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8" name="Sous-titre 2">
            <a:extLst>
              <a:ext uri="{FF2B5EF4-FFF2-40B4-BE49-F238E27FC236}">
                <a16:creationId xmlns:a16="http://schemas.microsoft.com/office/drawing/2014/main" id="{5DB1123A-12E4-754A-96BC-27280387F027}"/>
              </a:ext>
            </a:extLst>
          </p:cNvPr>
          <p:cNvSpPr txBox="1">
            <a:spLocks/>
          </p:cNvSpPr>
          <p:nvPr userDrawn="1"/>
        </p:nvSpPr>
        <p:spPr>
          <a:xfrm>
            <a:off x="0" y="-1"/>
            <a:ext cx="12192000" cy="1527714"/>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fr-FR" sz="6000" b="1" dirty="0">
                <a:solidFill>
                  <a:schemeClr val="bg1"/>
                </a:solidFill>
                <a:latin typeface="Raleway ExtraBold" panose="020B0003030101060003" pitchFamily="34" charset="0"/>
                <a:cs typeface="Lato" panose="020F0502020204030203" pitchFamily="34" charset="0"/>
              </a:rPr>
              <a:t>Contexte projet</a:t>
            </a:r>
          </a:p>
        </p:txBody>
      </p:sp>
      <p:sp>
        <p:nvSpPr>
          <p:cNvPr id="19" name="Rectangle 18">
            <a:extLst>
              <a:ext uri="{FF2B5EF4-FFF2-40B4-BE49-F238E27FC236}">
                <a16:creationId xmlns:a16="http://schemas.microsoft.com/office/drawing/2014/main" id="{0241A72E-9368-7043-A583-7D29A2F61730}"/>
              </a:ext>
            </a:extLst>
          </p:cNvPr>
          <p:cNvSpPr/>
          <p:nvPr userDrawn="1"/>
        </p:nvSpPr>
        <p:spPr>
          <a:xfrm>
            <a:off x="6381243" y="4550491"/>
            <a:ext cx="5334293" cy="1891862"/>
          </a:xfrm>
          <a:prstGeom prst="rect">
            <a:avLst/>
          </a:prstGeom>
          <a:solidFill>
            <a:schemeClr val="bg1">
              <a:alpha val="1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1" name="Image 20">
            <a:extLst>
              <a:ext uri="{FF2B5EF4-FFF2-40B4-BE49-F238E27FC236}">
                <a16:creationId xmlns:a16="http://schemas.microsoft.com/office/drawing/2014/main" id="{AF6B9B89-2153-2041-A103-17CE5FD9DE6F}"/>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652972" y="5206999"/>
            <a:ext cx="1443027" cy="774307"/>
          </a:xfrm>
          <a:prstGeom prst="rect">
            <a:avLst/>
          </a:prstGeom>
        </p:spPr>
      </p:pic>
      <p:pic>
        <p:nvPicPr>
          <p:cNvPr id="22" name="Image 21">
            <a:extLst>
              <a:ext uri="{FF2B5EF4-FFF2-40B4-BE49-F238E27FC236}">
                <a16:creationId xmlns:a16="http://schemas.microsoft.com/office/drawing/2014/main" id="{F3B61EE3-77A6-3745-BEDF-01E2EAA3506E}"/>
              </a:ext>
            </a:extLst>
          </p:cNvPr>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2762799" y="5206998"/>
            <a:ext cx="1604929" cy="774308"/>
          </a:xfrm>
          <a:prstGeom prst="rect">
            <a:avLst/>
          </a:prstGeom>
        </p:spPr>
      </p:pic>
      <p:pic>
        <p:nvPicPr>
          <p:cNvPr id="23" name="Image 22">
            <a:extLst>
              <a:ext uri="{FF2B5EF4-FFF2-40B4-BE49-F238E27FC236}">
                <a16:creationId xmlns:a16="http://schemas.microsoft.com/office/drawing/2014/main" id="{BF36F7F7-39D6-CD40-BEED-6EE9148F158A}"/>
              </a:ext>
            </a:extLst>
          </p:cNvPr>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628985" y="5159413"/>
            <a:ext cx="1657350" cy="825500"/>
          </a:xfrm>
          <a:prstGeom prst="rect">
            <a:avLst/>
          </a:prstGeom>
        </p:spPr>
      </p:pic>
    </p:spTree>
    <p:extLst>
      <p:ext uri="{BB962C8B-B14F-4D97-AF65-F5344CB8AC3E}">
        <p14:creationId xmlns:p14="http://schemas.microsoft.com/office/powerpoint/2010/main" val="214014745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5_Disposition personnalisée">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AF421D0F-B18B-1544-852E-AEC555C00C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flipH="1">
            <a:off x="10246592" y="946720"/>
            <a:ext cx="2755700" cy="1796716"/>
          </a:xfrm>
          <a:prstGeom prst="rect">
            <a:avLst/>
          </a:prstGeom>
        </p:spPr>
      </p:pic>
      <p:sp>
        <p:nvSpPr>
          <p:cNvPr id="19" name="Titre 18">
            <a:extLst>
              <a:ext uri="{FF2B5EF4-FFF2-40B4-BE49-F238E27FC236}">
                <a16:creationId xmlns:a16="http://schemas.microsoft.com/office/drawing/2014/main" id="{6EB9D5BC-FDB9-46D2-A0AB-B97D7781AC33}"/>
              </a:ext>
            </a:extLst>
          </p:cNvPr>
          <p:cNvSpPr>
            <a:spLocks noGrp="1"/>
          </p:cNvSpPr>
          <p:nvPr>
            <p:ph type="title" hasCustomPrompt="1"/>
          </p:nvPr>
        </p:nvSpPr>
        <p:spPr>
          <a:xfrm>
            <a:off x="838200" y="365125"/>
            <a:ext cx="10515600" cy="1325563"/>
          </a:xfrm>
          <a:prstGeom prst="rect">
            <a:avLst/>
          </a:prstGeom>
        </p:spPr>
        <p:txBody>
          <a:bodyPr anchor="ctr" anchorCtr="0"/>
          <a:lstStyle>
            <a:lvl1pPr algn="ctr">
              <a:defRPr b="1">
                <a:latin typeface="Raleway ExtraBold" panose="020B0503030101060003"/>
              </a:defRPr>
            </a:lvl1pPr>
          </a:lstStyle>
          <a:p>
            <a:r>
              <a:rPr lang="fr-FR" dirty="0"/>
              <a:t>Gros titre</a:t>
            </a:r>
          </a:p>
        </p:txBody>
      </p:sp>
    </p:spTree>
    <p:extLst>
      <p:ext uri="{BB962C8B-B14F-4D97-AF65-F5344CB8AC3E}">
        <p14:creationId xmlns:p14="http://schemas.microsoft.com/office/powerpoint/2010/main" val="285634407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6_Disposition personnalisée">
    <p:spTree>
      <p:nvGrpSpPr>
        <p:cNvPr id="1" name=""/>
        <p:cNvGrpSpPr/>
        <p:nvPr/>
      </p:nvGrpSpPr>
      <p:grpSpPr>
        <a:xfrm>
          <a:off x="0" y="0"/>
          <a:ext cx="0" cy="0"/>
          <a:chOff x="0" y="0"/>
          <a:chExt cx="0" cy="0"/>
        </a:xfrm>
      </p:grpSpPr>
      <p:sp>
        <p:nvSpPr>
          <p:cNvPr id="8" name="Parallélogramme 7">
            <a:extLst>
              <a:ext uri="{FF2B5EF4-FFF2-40B4-BE49-F238E27FC236}">
                <a16:creationId xmlns:a16="http://schemas.microsoft.com/office/drawing/2014/main" id="{ADF0253C-E52B-E94D-90C4-AB5B1ED78A7B}"/>
              </a:ext>
            </a:extLst>
          </p:cNvPr>
          <p:cNvSpPr/>
          <p:nvPr userDrawn="1"/>
        </p:nvSpPr>
        <p:spPr>
          <a:xfrm>
            <a:off x="8488713"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a:extLst>
              <a:ext uri="{FF2B5EF4-FFF2-40B4-BE49-F238E27FC236}">
                <a16:creationId xmlns:a16="http://schemas.microsoft.com/office/drawing/2014/main" id="{AF421D0F-B18B-1544-852E-AEC555C00C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flipH="1">
            <a:off x="10246592" y="946720"/>
            <a:ext cx="2755700" cy="1796716"/>
          </a:xfrm>
          <a:prstGeom prst="rect">
            <a:avLst/>
          </a:prstGeom>
        </p:spPr>
      </p:pic>
      <p:sp>
        <p:nvSpPr>
          <p:cNvPr id="16" name="Larme 15">
            <a:extLst>
              <a:ext uri="{FF2B5EF4-FFF2-40B4-BE49-F238E27FC236}">
                <a16:creationId xmlns:a16="http://schemas.microsoft.com/office/drawing/2014/main" id="{F155EAE1-3097-754A-A99E-D6841B4DC35D}"/>
              </a:ext>
            </a:extLst>
          </p:cNvPr>
          <p:cNvSpPr/>
          <p:nvPr userDrawn="1"/>
        </p:nvSpPr>
        <p:spPr>
          <a:xfrm rot="18900000">
            <a:off x="9136610" y="4489441"/>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Titre 18">
            <a:extLst>
              <a:ext uri="{FF2B5EF4-FFF2-40B4-BE49-F238E27FC236}">
                <a16:creationId xmlns:a16="http://schemas.microsoft.com/office/drawing/2014/main" id="{6EB9D5BC-FDB9-46D2-A0AB-B97D7781AC33}"/>
              </a:ext>
            </a:extLst>
          </p:cNvPr>
          <p:cNvSpPr>
            <a:spLocks noGrp="1"/>
          </p:cNvSpPr>
          <p:nvPr>
            <p:ph type="title" hasCustomPrompt="1"/>
          </p:nvPr>
        </p:nvSpPr>
        <p:spPr>
          <a:xfrm>
            <a:off x="838200" y="365125"/>
            <a:ext cx="10515600" cy="1325563"/>
          </a:xfrm>
          <a:prstGeom prst="rect">
            <a:avLst/>
          </a:prstGeom>
        </p:spPr>
        <p:txBody>
          <a:bodyPr anchor="ctr" anchorCtr="0"/>
          <a:lstStyle>
            <a:lvl1pPr algn="ctr">
              <a:defRPr b="1">
                <a:latin typeface="Raleway ExtraBold" panose="020B0503030101060003"/>
              </a:defRPr>
            </a:lvl1pPr>
          </a:lstStyle>
          <a:p>
            <a:r>
              <a:rPr lang="fr-FR" dirty="0"/>
              <a:t>Gros titre</a:t>
            </a:r>
          </a:p>
        </p:txBody>
      </p:sp>
      <p:sp>
        <p:nvSpPr>
          <p:cNvPr id="2" name="Parallélogramme 1">
            <a:extLst>
              <a:ext uri="{FF2B5EF4-FFF2-40B4-BE49-F238E27FC236}">
                <a16:creationId xmlns:a16="http://schemas.microsoft.com/office/drawing/2014/main" id="{65B291DA-3ACF-486A-B2BD-53BB51E5338C}"/>
              </a:ext>
            </a:extLst>
          </p:cNvPr>
          <p:cNvSpPr/>
          <p:nvPr userDrawn="1"/>
        </p:nvSpPr>
        <p:spPr>
          <a:xfrm>
            <a:off x="6008591"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Larme 2">
            <a:extLst>
              <a:ext uri="{FF2B5EF4-FFF2-40B4-BE49-F238E27FC236}">
                <a16:creationId xmlns:a16="http://schemas.microsoft.com/office/drawing/2014/main" id="{48C75A2B-A4EF-425F-82D7-73750CF6E192}"/>
              </a:ext>
            </a:extLst>
          </p:cNvPr>
          <p:cNvSpPr/>
          <p:nvPr userDrawn="1"/>
        </p:nvSpPr>
        <p:spPr>
          <a:xfrm rot="8100000">
            <a:off x="665648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Parallélogramme 3">
            <a:extLst>
              <a:ext uri="{FF2B5EF4-FFF2-40B4-BE49-F238E27FC236}">
                <a16:creationId xmlns:a16="http://schemas.microsoft.com/office/drawing/2014/main" id="{0B933202-B724-43F1-8C32-F6F336D1D528}"/>
              </a:ext>
            </a:extLst>
          </p:cNvPr>
          <p:cNvSpPr/>
          <p:nvPr userDrawn="1"/>
        </p:nvSpPr>
        <p:spPr>
          <a:xfrm>
            <a:off x="3528470"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Larme 9">
            <a:extLst>
              <a:ext uri="{FF2B5EF4-FFF2-40B4-BE49-F238E27FC236}">
                <a16:creationId xmlns:a16="http://schemas.microsoft.com/office/drawing/2014/main" id="{F142A358-5647-425F-A9A8-B5E9187BCF30}"/>
              </a:ext>
            </a:extLst>
          </p:cNvPr>
          <p:cNvSpPr/>
          <p:nvPr userDrawn="1"/>
        </p:nvSpPr>
        <p:spPr>
          <a:xfrm rot="18900000">
            <a:off x="4138073" y="4489442"/>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Parallélogramme 10">
            <a:extLst>
              <a:ext uri="{FF2B5EF4-FFF2-40B4-BE49-F238E27FC236}">
                <a16:creationId xmlns:a16="http://schemas.microsoft.com/office/drawing/2014/main" id="{E31EB302-5052-4F9B-AF87-233AADCCD3D6}"/>
              </a:ext>
            </a:extLst>
          </p:cNvPr>
          <p:cNvSpPr/>
          <p:nvPr userDrawn="1"/>
        </p:nvSpPr>
        <p:spPr>
          <a:xfrm>
            <a:off x="1048349"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Larme 12">
            <a:extLst>
              <a:ext uri="{FF2B5EF4-FFF2-40B4-BE49-F238E27FC236}">
                <a16:creationId xmlns:a16="http://schemas.microsoft.com/office/drawing/2014/main" id="{29268E1B-70CD-47A1-B4FE-791678EA8768}"/>
              </a:ext>
            </a:extLst>
          </p:cNvPr>
          <p:cNvSpPr/>
          <p:nvPr userDrawn="1"/>
        </p:nvSpPr>
        <p:spPr>
          <a:xfrm rot="8100000">
            <a:off x="171372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8759078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7_Disposition personnalisée">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1EA2CAA3-972A-4108-9DA8-35FD677A0D5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95998" y="0"/>
            <a:ext cx="6096002" cy="3428998"/>
          </a:xfrm>
          <a:prstGeom prst="rect">
            <a:avLst/>
          </a:prstGeom>
        </p:spPr>
      </p:pic>
      <p:pic>
        <p:nvPicPr>
          <p:cNvPr id="5" name="Image 4">
            <a:extLst>
              <a:ext uri="{FF2B5EF4-FFF2-40B4-BE49-F238E27FC236}">
                <a16:creationId xmlns:a16="http://schemas.microsoft.com/office/drawing/2014/main" id="{1AA99403-E8D6-F64C-8B92-5BC4C9E8C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 y="3429001"/>
            <a:ext cx="6096002" cy="3428998"/>
          </a:xfrm>
          <a:prstGeom prst="rect">
            <a:avLst/>
          </a:prstGeom>
        </p:spPr>
      </p:pic>
      <p:pic>
        <p:nvPicPr>
          <p:cNvPr id="14" name="Image 13">
            <a:extLst>
              <a:ext uri="{FF2B5EF4-FFF2-40B4-BE49-F238E27FC236}">
                <a16:creationId xmlns:a16="http://schemas.microsoft.com/office/drawing/2014/main" id="{BE848B28-BC42-E44F-87E6-163AFF1EE2BC}"/>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flipH="1">
            <a:off x="10689460" y="1976658"/>
            <a:ext cx="2755700" cy="1796716"/>
          </a:xfrm>
          <a:prstGeom prst="rect">
            <a:avLst/>
          </a:prstGeom>
        </p:spPr>
      </p:pic>
      <p:sp>
        <p:nvSpPr>
          <p:cNvPr id="15" name="Espace réservé du contenu 13">
            <a:extLst>
              <a:ext uri="{FF2B5EF4-FFF2-40B4-BE49-F238E27FC236}">
                <a16:creationId xmlns:a16="http://schemas.microsoft.com/office/drawing/2014/main" id="{92817B10-93D2-4447-89C5-D9942E2CD6EE}"/>
              </a:ext>
            </a:extLst>
          </p:cNvPr>
          <p:cNvSpPr>
            <a:spLocks noGrp="1"/>
          </p:cNvSpPr>
          <p:nvPr>
            <p:ph sz="quarter" idx="10"/>
          </p:nvPr>
        </p:nvSpPr>
        <p:spPr>
          <a:xfrm>
            <a:off x="510185" y="341571"/>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du contenu 13">
            <a:extLst>
              <a:ext uri="{FF2B5EF4-FFF2-40B4-BE49-F238E27FC236}">
                <a16:creationId xmlns:a16="http://schemas.microsoft.com/office/drawing/2014/main" id="{11BE7789-6128-8E4B-A6B1-34433D9A079E}"/>
              </a:ext>
            </a:extLst>
          </p:cNvPr>
          <p:cNvSpPr>
            <a:spLocks noGrp="1"/>
          </p:cNvSpPr>
          <p:nvPr>
            <p:ph sz="quarter" idx="11"/>
          </p:nvPr>
        </p:nvSpPr>
        <p:spPr>
          <a:xfrm>
            <a:off x="6633207" y="376583"/>
            <a:ext cx="4955161" cy="2498434"/>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contenu 13">
            <a:extLst>
              <a:ext uri="{FF2B5EF4-FFF2-40B4-BE49-F238E27FC236}">
                <a16:creationId xmlns:a16="http://schemas.microsoft.com/office/drawing/2014/main" id="{5E10C4C7-5B94-CC44-982D-7728C78E59B3}"/>
              </a:ext>
            </a:extLst>
          </p:cNvPr>
          <p:cNvSpPr>
            <a:spLocks noGrp="1"/>
          </p:cNvSpPr>
          <p:nvPr>
            <p:ph sz="quarter" idx="12"/>
          </p:nvPr>
        </p:nvSpPr>
        <p:spPr>
          <a:xfrm>
            <a:off x="466190" y="4040350"/>
            <a:ext cx="4955161" cy="2648506"/>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8" name="Espace réservé du contenu 13">
            <a:extLst>
              <a:ext uri="{FF2B5EF4-FFF2-40B4-BE49-F238E27FC236}">
                <a16:creationId xmlns:a16="http://schemas.microsoft.com/office/drawing/2014/main" id="{0D768453-3A6A-D545-9302-8A6BBC9040C8}"/>
              </a:ext>
            </a:extLst>
          </p:cNvPr>
          <p:cNvSpPr>
            <a:spLocks noGrp="1"/>
          </p:cNvSpPr>
          <p:nvPr>
            <p:ph sz="quarter" idx="13"/>
          </p:nvPr>
        </p:nvSpPr>
        <p:spPr>
          <a:xfrm>
            <a:off x="6633207" y="4106726"/>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Espace réservé du texte 10">
            <a:extLst>
              <a:ext uri="{FF2B5EF4-FFF2-40B4-BE49-F238E27FC236}">
                <a16:creationId xmlns:a16="http://schemas.microsoft.com/office/drawing/2014/main" id="{A5108B54-4F22-4132-8DE1-ECE75B61A120}"/>
              </a:ext>
            </a:extLst>
          </p:cNvPr>
          <p:cNvSpPr>
            <a:spLocks noGrp="1"/>
          </p:cNvSpPr>
          <p:nvPr>
            <p:ph type="body" sz="quarter" idx="14" hasCustomPrompt="1"/>
          </p:nvPr>
        </p:nvSpPr>
        <p:spPr>
          <a:xfrm>
            <a:off x="6130925" y="3487738"/>
            <a:ext cx="5551488" cy="493712"/>
          </a:xfrm>
          <a:prstGeom prst="rect">
            <a:avLst/>
          </a:prstGeom>
        </p:spPr>
        <p:txBody>
          <a:bodyPr/>
          <a:lstStyle>
            <a:lvl1pPr marL="0" indent="0">
              <a:buNone/>
              <a:defRPr sz="3600" b="1">
                <a:latin typeface="Raleway Black" panose="020B0003030101060003"/>
              </a:defRPr>
            </a:lvl1pPr>
            <a:lvl2pPr marL="457200" indent="0">
              <a:buNone/>
              <a:defRPr/>
            </a:lvl2pPr>
            <a:lvl3pPr marL="914400" indent="0">
              <a:buNone/>
              <a:defRPr/>
            </a:lvl3pPr>
          </a:lstStyle>
          <a:p>
            <a:pPr lvl="0"/>
            <a:r>
              <a:rPr lang="fr-FR" dirty="0"/>
              <a:t>TITRE</a:t>
            </a:r>
          </a:p>
        </p:txBody>
      </p:sp>
      <p:sp>
        <p:nvSpPr>
          <p:cNvPr id="21" name="Espace réservé du texte 20">
            <a:extLst>
              <a:ext uri="{FF2B5EF4-FFF2-40B4-BE49-F238E27FC236}">
                <a16:creationId xmlns:a16="http://schemas.microsoft.com/office/drawing/2014/main" id="{96AE74A3-8CF1-4672-85CE-E3DE1AC28EDD}"/>
              </a:ext>
            </a:extLst>
          </p:cNvPr>
          <p:cNvSpPr>
            <a:spLocks noGrp="1"/>
          </p:cNvSpPr>
          <p:nvPr>
            <p:ph type="body" sz="quarter" idx="16" hasCustomPrompt="1"/>
          </p:nvPr>
        </p:nvSpPr>
        <p:spPr>
          <a:xfrm>
            <a:off x="509588" y="2874963"/>
            <a:ext cx="5519737" cy="495300"/>
          </a:xfrm>
          <a:prstGeom prst="rect">
            <a:avLst/>
          </a:prstGeom>
        </p:spPr>
        <p:txBody>
          <a:bodyPr/>
          <a:lstStyle>
            <a:lvl1pPr marL="0" indent="0" algn="r">
              <a:buNone/>
              <a:defRPr sz="3600" b="1">
                <a:latin typeface="Raleway Black" panose="020B0003030101060003"/>
              </a:defRPr>
            </a:lvl1pPr>
          </a:lstStyle>
          <a:p>
            <a:pPr lvl="0"/>
            <a:r>
              <a:rPr lang="fr-FR" b="1" dirty="0">
                <a:latin typeface="Raleway Black" panose="020B0003030101060003"/>
              </a:rPr>
              <a:t>TITRE</a:t>
            </a:r>
            <a:endParaRPr lang="fr-FR" dirty="0"/>
          </a:p>
        </p:txBody>
      </p:sp>
      <p:sp>
        <p:nvSpPr>
          <p:cNvPr id="19" name="Espace réservé du texte 18">
            <a:extLst>
              <a:ext uri="{FF2B5EF4-FFF2-40B4-BE49-F238E27FC236}">
                <a16:creationId xmlns:a16="http://schemas.microsoft.com/office/drawing/2014/main" id="{BCF9EA4D-5A2E-40FE-AB92-B469F363A28E}"/>
              </a:ext>
            </a:extLst>
          </p:cNvPr>
          <p:cNvSpPr>
            <a:spLocks noGrp="1"/>
          </p:cNvSpPr>
          <p:nvPr>
            <p:ph type="body" sz="quarter" idx="15" hasCustomPrompt="1"/>
          </p:nvPr>
        </p:nvSpPr>
        <p:spPr>
          <a:xfrm>
            <a:off x="509588" y="3487738"/>
            <a:ext cx="5541962" cy="493712"/>
          </a:xfrm>
          <a:prstGeom prst="rect">
            <a:avLst/>
          </a:prstGeom>
        </p:spPr>
        <p:txBody>
          <a:bodyPr/>
          <a:lstStyle>
            <a:lvl1pPr marL="0" indent="0" algn="r">
              <a:buNone/>
              <a:defRPr sz="3600" b="1">
                <a:solidFill>
                  <a:schemeClr val="bg2"/>
                </a:solidFill>
                <a:latin typeface="Raleway"/>
              </a:defRPr>
            </a:lvl1pPr>
          </a:lstStyle>
          <a:p>
            <a:pPr lvl="0"/>
            <a:r>
              <a:rPr lang="fr-FR" dirty="0"/>
              <a:t>TITRE</a:t>
            </a:r>
          </a:p>
        </p:txBody>
      </p:sp>
      <p:sp>
        <p:nvSpPr>
          <p:cNvPr id="23" name="Espace réservé du texte 22">
            <a:extLst>
              <a:ext uri="{FF2B5EF4-FFF2-40B4-BE49-F238E27FC236}">
                <a16:creationId xmlns:a16="http://schemas.microsoft.com/office/drawing/2014/main" id="{7084AEE6-87A9-4102-BDD5-A17C070048F0}"/>
              </a:ext>
            </a:extLst>
          </p:cNvPr>
          <p:cNvSpPr>
            <a:spLocks noGrp="1"/>
          </p:cNvSpPr>
          <p:nvPr>
            <p:ph type="body" sz="quarter" idx="17" hasCustomPrompt="1"/>
          </p:nvPr>
        </p:nvSpPr>
        <p:spPr>
          <a:xfrm>
            <a:off x="6130925" y="2874963"/>
            <a:ext cx="2355850" cy="487362"/>
          </a:xfrm>
          <a:prstGeom prst="rect">
            <a:avLst/>
          </a:prstGeom>
        </p:spPr>
        <p:txBody>
          <a:bodyPr/>
          <a:lstStyle>
            <a:lvl1pPr marL="0" indent="0">
              <a:buNone/>
              <a:defRPr sz="3600" b="1">
                <a:solidFill>
                  <a:schemeClr val="bg2"/>
                </a:solidFill>
                <a:latin typeface="Raleway" panose="020B0503030101060003"/>
              </a:defRPr>
            </a:lvl1pPr>
          </a:lstStyle>
          <a:p>
            <a:pPr lvl="0"/>
            <a:r>
              <a:rPr lang="fr-FR" dirty="0"/>
              <a:t>TITRE</a:t>
            </a:r>
          </a:p>
        </p:txBody>
      </p:sp>
    </p:spTree>
    <p:extLst>
      <p:ext uri="{BB962C8B-B14F-4D97-AF65-F5344CB8AC3E}">
        <p14:creationId xmlns:p14="http://schemas.microsoft.com/office/powerpoint/2010/main" val="10016408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2_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BC7B878-1FD1-9747-BD2E-EFC57D0D077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95998" y="0"/>
            <a:ext cx="6096002" cy="3428998"/>
          </a:xfrm>
          <a:prstGeom prst="rect">
            <a:avLst/>
          </a:prstGeom>
        </p:spPr>
      </p:pic>
      <p:pic>
        <p:nvPicPr>
          <p:cNvPr id="5" name="Image 4">
            <a:extLst>
              <a:ext uri="{FF2B5EF4-FFF2-40B4-BE49-F238E27FC236}">
                <a16:creationId xmlns:a16="http://schemas.microsoft.com/office/drawing/2014/main" id="{1AA99403-E8D6-F64C-8B92-5BC4C9E8C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 y="3429001"/>
            <a:ext cx="6096002" cy="3428998"/>
          </a:xfrm>
          <a:prstGeom prst="rect">
            <a:avLst/>
          </a:prstGeom>
        </p:spPr>
      </p:pic>
      <p:pic>
        <p:nvPicPr>
          <p:cNvPr id="14" name="Image 13">
            <a:extLst>
              <a:ext uri="{FF2B5EF4-FFF2-40B4-BE49-F238E27FC236}">
                <a16:creationId xmlns:a16="http://schemas.microsoft.com/office/drawing/2014/main" id="{BE848B28-BC42-E44F-87E6-163AFF1EE2BC}"/>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flipH="1">
            <a:off x="10689460" y="1976658"/>
            <a:ext cx="2755700" cy="1796716"/>
          </a:xfrm>
          <a:prstGeom prst="rect">
            <a:avLst/>
          </a:prstGeom>
        </p:spPr>
      </p:pic>
      <p:sp>
        <p:nvSpPr>
          <p:cNvPr id="15" name="Espace réservé du contenu 13">
            <a:extLst>
              <a:ext uri="{FF2B5EF4-FFF2-40B4-BE49-F238E27FC236}">
                <a16:creationId xmlns:a16="http://schemas.microsoft.com/office/drawing/2014/main" id="{92817B10-93D2-4447-89C5-D9942E2CD6EE}"/>
              </a:ext>
            </a:extLst>
          </p:cNvPr>
          <p:cNvSpPr>
            <a:spLocks noGrp="1"/>
          </p:cNvSpPr>
          <p:nvPr>
            <p:ph sz="quarter" idx="10"/>
          </p:nvPr>
        </p:nvSpPr>
        <p:spPr>
          <a:xfrm>
            <a:off x="510185" y="341571"/>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du contenu 13">
            <a:extLst>
              <a:ext uri="{FF2B5EF4-FFF2-40B4-BE49-F238E27FC236}">
                <a16:creationId xmlns:a16="http://schemas.microsoft.com/office/drawing/2014/main" id="{11BE7789-6128-8E4B-A6B1-34433D9A079E}"/>
              </a:ext>
            </a:extLst>
          </p:cNvPr>
          <p:cNvSpPr>
            <a:spLocks noGrp="1"/>
          </p:cNvSpPr>
          <p:nvPr>
            <p:ph sz="quarter" idx="11"/>
          </p:nvPr>
        </p:nvSpPr>
        <p:spPr>
          <a:xfrm>
            <a:off x="6633207" y="376583"/>
            <a:ext cx="4955161" cy="2498434"/>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contenu 13">
            <a:extLst>
              <a:ext uri="{FF2B5EF4-FFF2-40B4-BE49-F238E27FC236}">
                <a16:creationId xmlns:a16="http://schemas.microsoft.com/office/drawing/2014/main" id="{5E10C4C7-5B94-CC44-982D-7728C78E59B3}"/>
              </a:ext>
            </a:extLst>
          </p:cNvPr>
          <p:cNvSpPr>
            <a:spLocks noGrp="1"/>
          </p:cNvSpPr>
          <p:nvPr>
            <p:ph sz="quarter" idx="12"/>
          </p:nvPr>
        </p:nvSpPr>
        <p:spPr>
          <a:xfrm>
            <a:off x="466190" y="4040350"/>
            <a:ext cx="4955161" cy="2648506"/>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8" name="Espace réservé du contenu 13">
            <a:extLst>
              <a:ext uri="{FF2B5EF4-FFF2-40B4-BE49-F238E27FC236}">
                <a16:creationId xmlns:a16="http://schemas.microsoft.com/office/drawing/2014/main" id="{0D768453-3A6A-D545-9302-8A6BBC9040C8}"/>
              </a:ext>
            </a:extLst>
          </p:cNvPr>
          <p:cNvSpPr>
            <a:spLocks noGrp="1"/>
          </p:cNvSpPr>
          <p:nvPr>
            <p:ph sz="quarter" idx="13"/>
          </p:nvPr>
        </p:nvSpPr>
        <p:spPr>
          <a:xfrm>
            <a:off x="6633207" y="4106726"/>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Espace réservé du texte 10">
            <a:extLst>
              <a:ext uri="{FF2B5EF4-FFF2-40B4-BE49-F238E27FC236}">
                <a16:creationId xmlns:a16="http://schemas.microsoft.com/office/drawing/2014/main" id="{A5108B54-4F22-4132-8DE1-ECE75B61A120}"/>
              </a:ext>
            </a:extLst>
          </p:cNvPr>
          <p:cNvSpPr>
            <a:spLocks noGrp="1"/>
          </p:cNvSpPr>
          <p:nvPr>
            <p:ph type="body" sz="quarter" idx="14" hasCustomPrompt="1"/>
          </p:nvPr>
        </p:nvSpPr>
        <p:spPr>
          <a:xfrm>
            <a:off x="6130925" y="3487738"/>
            <a:ext cx="5551488" cy="493712"/>
          </a:xfrm>
          <a:prstGeom prst="rect">
            <a:avLst/>
          </a:prstGeom>
        </p:spPr>
        <p:txBody>
          <a:bodyPr/>
          <a:lstStyle>
            <a:lvl1pPr marL="0" indent="0">
              <a:buNone/>
              <a:defRPr sz="3600" b="1">
                <a:latin typeface="Raleway Black" panose="020B0003030101060003"/>
              </a:defRPr>
            </a:lvl1pPr>
            <a:lvl2pPr marL="457200" indent="0">
              <a:buNone/>
              <a:defRPr/>
            </a:lvl2pPr>
            <a:lvl3pPr marL="914400" indent="0">
              <a:buNone/>
              <a:defRPr/>
            </a:lvl3pPr>
          </a:lstStyle>
          <a:p>
            <a:pPr lvl="0"/>
            <a:r>
              <a:rPr lang="fr-FR" dirty="0"/>
              <a:t>TITRE</a:t>
            </a:r>
          </a:p>
        </p:txBody>
      </p:sp>
      <p:sp>
        <p:nvSpPr>
          <p:cNvPr id="21" name="Espace réservé du texte 20">
            <a:extLst>
              <a:ext uri="{FF2B5EF4-FFF2-40B4-BE49-F238E27FC236}">
                <a16:creationId xmlns:a16="http://schemas.microsoft.com/office/drawing/2014/main" id="{96AE74A3-8CF1-4672-85CE-E3DE1AC28EDD}"/>
              </a:ext>
            </a:extLst>
          </p:cNvPr>
          <p:cNvSpPr>
            <a:spLocks noGrp="1"/>
          </p:cNvSpPr>
          <p:nvPr>
            <p:ph type="body" sz="quarter" idx="16" hasCustomPrompt="1"/>
          </p:nvPr>
        </p:nvSpPr>
        <p:spPr>
          <a:xfrm>
            <a:off x="509588" y="2874963"/>
            <a:ext cx="5519737" cy="495300"/>
          </a:xfrm>
          <a:prstGeom prst="rect">
            <a:avLst/>
          </a:prstGeom>
        </p:spPr>
        <p:txBody>
          <a:bodyPr/>
          <a:lstStyle>
            <a:lvl1pPr marL="0" indent="0" algn="r">
              <a:buNone/>
              <a:defRPr sz="3600" b="1">
                <a:latin typeface="Raleway Black" panose="020B0003030101060003"/>
              </a:defRPr>
            </a:lvl1pPr>
          </a:lstStyle>
          <a:p>
            <a:pPr lvl="0"/>
            <a:r>
              <a:rPr lang="fr-FR" b="1" dirty="0">
                <a:latin typeface="Raleway Black" panose="020B0003030101060003"/>
              </a:rPr>
              <a:t>TITRE</a:t>
            </a:r>
            <a:endParaRPr lang="fr-FR" dirty="0"/>
          </a:p>
        </p:txBody>
      </p:sp>
      <p:sp>
        <p:nvSpPr>
          <p:cNvPr id="19" name="Espace réservé du texte 18">
            <a:extLst>
              <a:ext uri="{FF2B5EF4-FFF2-40B4-BE49-F238E27FC236}">
                <a16:creationId xmlns:a16="http://schemas.microsoft.com/office/drawing/2014/main" id="{BCF9EA4D-5A2E-40FE-AB92-B469F363A28E}"/>
              </a:ext>
            </a:extLst>
          </p:cNvPr>
          <p:cNvSpPr>
            <a:spLocks noGrp="1"/>
          </p:cNvSpPr>
          <p:nvPr>
            <p:ph type="body" sz="quarter" idx="15" hasCustomPrompt="1"/>
          </p:nvPr>
        </p:nvSpPr>
        <p:spPr>
          <a:xfrm>
            <a:off x="509588" y="3487738"/>
            <a:ext cx="5541962" cy="493712"/>
          </a:xfrm>
          <a:prstGeom prst="rect">
            <a:avLst/>
          </a:prstGeom>
        </p:spPr>
        <p:txBody>
          <a:bodyPr/>
          <a:lstStyle>
            <a:lvl1pPr marL="0" indent="0" algn="r">
              <a:buNone/>
              <a:defRPr sz="3600" b="1">
                <a:solidFill>
                  <a:schemeClr val="bg2"/>
                </a:solidFill>
                <a:latin typeface="Raleway"/>
              </a:defRPr>
            </a:lvl1pPr>
          </a:lstStyle>
          <a:p>
            <a:pPr lvl="0"/>
            <a:r>
              <a:rPr lang="fr-FR" dirty="0"/>
              <a:t>TITRE</a:t>
            </a:r>
          </a:p>
        </p:txBody>
      </p:sp>
      <p:sp>
        <p:nvSpPr>
          <p:cNvPr id="23" name="Espace réservé du texte 22">
            <a:extLst>
              <a:ext uri="{FF2B5EF4-FFF2-40B4-BE49-F238E27FC236}">
                <a16:creationId xmlns:a16="http://schemas.microsoft.com/office/drawing/2014/main" id="{7084AEE6-87A9-4102-BDD5-A17C070048F0}"/>
              </a:ext>
            </a:extLst>
          </p:cNvPr>
          <p:cNvSpPr>
            <a:spLocks noGrp="1"/>
          </p:cNvSpPr>
          <p:nvPr>
            <p:ph type="body" sz="quarter" idx="17" hasCustomPrompt="1"/>
          </p:nvPr>
        </p:nvSpPr>
        <p:spPr>
          <a:xfrm>
            <a:off x="6130925" y="2874963"/>
            <a:ext cx="2355850" cy="487362"/>
          </a:xfrm>
          <a:prstGeom prst="rect">
            <a:avLst/>
          </a:prstGeom>
        </p:spPr>
        <p:txBody>
          <a:bodyPr/>
          <a:lstStyle>
            <a:lvl1pPr marL="0" indent="0">
              <a:buNone/>
              <a:defRPr sz="3600" b="1">
                <a:solidFill>
                  <a:schemeClr val="bg2"/>
                </a:solidFill>
                <a:latin typeface="Raleway" panose="020B0503030101060003"/>
              </a:defRPr>
            </a:lvl1pPr>
          </a:lstStyle>
          <a:p>
            <a:pPr lvl="0"/>
            <a:r>
              <a:rPr lang="fr-FR" dirty="0"/>
              <a:t>TITRE</a:t>
            </a:r>
          </a:p>
        </p:txBody>
      </p:sp>
    </p:spTree>
    <p:extLst>
      <p:ext uri="{BB962C8B-B14F-4D97-AF65-F5344CB8AC3E}">
        <p14:creationId xmlns:p14="http://schemas.microsoft.com/office/powerpoint/2010/main" val="41349806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91BC172A-50CB-4168-B9B1-AF16C85A6976}"/>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flipH="1">
            <a:off x="9176782" y="-2768256"/>
            <a:ext cx="5329049" cy="3474539"/>
          </a:xfrm>
          <a:prstGeom prst="rect">
            <a:avLst/>
          </a:prstGeom>
        </p:spPr>
      </p:pic>
      <p:sp>
        <p:nvSpPr>
          <p:cNvPr id="6" name="Espace réservé du texte 5">
            <a:extLst>
              <a:ext uri="{FF2B5EF4-FFF2-40B4-BE49-F238E27FC236}">
                <a16:creationId xmlns:a16="http://schemas.microsoft.com/office/drawing/2014/main" id="{04B434ED-8962-444D-9040-9FF96EA39EE4}"/>
              </a:ext>
            </a:extLst>
          </p:cNvPr>
          <p:cNvSpPr>
            <a:spLocks noGrp="1"/>
          </p:cNvSpPr>
          <p:nvPr>
            <p:ph type="body" sz="quarter" idx="10" hasCustomPrompt="1"/>
          </p:nvPr>
        </p:nvSpPr>
        <p:spPr>
          <a:xfrm>
            <a:off x="295275" y="250825"/>
            <a:ext cx="7870825" cy="1335088"/>
          </a:xfrm>
          <a:prstGeom prst="rect">
            <a:avLst/>
          </a:prstGeom>
        </p:spPr>
        <p:txBody>
          <a:bodyPr/>
          <a:lstStyle>
            <a:lvl1pPr marL="0" indent="0">
              <a:buNone/>
              <a:defRPr sz="8000" b="1">
                <a:latin typeface="Raleway Black" panose="020B0003030101060003"/>
              </a:defRPr>
            </a:lvl1pPr>
          </a:lstStyle>
          <a:p>
            <a:pPr lvl="0"/>
            <a:r>
              <a:rPr lang="fr-FR" dirty="0"/>
              <a:t>TITRE</a:t>
            </a:r>
          </a:p>
        </p:txBody>
      </p:sp>
      <p:sp>
        <p:nvSpPr>
          <p:cNvPr id="8" name="Espace réservé du texte 7">
            <a:extLst>
              <a:ext uri="{FF2B5EF4-FFF2-40B4-BE49-F238E27FC236}">
                <a16:creationId xmlns:a16="http://schemas.microsoft.com/office/drawing/2014/main" id="{48F2346E-FCE7-4979-AD55-84A3C7AA9A61}"/>
              </a:ext>
            </a:extLst>
          </p:cNvPr>
          <p:cNvSpPr>
            <a:spLocks noGrp="1"/>
          </p:cNvSpPr>
          <p:nvPr>
            <p:ph type="body" sz="quarter" idx="11"/>
          </p:nvPr>
        </p:nvSpPr>
        <p:spPr>
          <a:xfrm>
            <a:off x="914400" y="1747838"/>
            <a:ext cx="10461625" cy="4795837"/>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236918372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8_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3DCE0ED5-7FEB-2549-8C3A-4120F248F9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429000"/>
            <a:ext cx="12192000" cy="3428999"/>
          </a:xfrm>
          <a:prstGeom prst="rect">
            <a:avLst/>
          </a:prstGeom>
        </p:spPr>
      </p:pic>
      <p:pic>
        <p:nvPicPr>
          <p:cNvPr id="6" name="Image 5">
            <a:extLst>
              <a:ext uri="{FF2B5EF4-FFF2-40B4-BE49-F238E27FC236}">
                <a16:creationId xmlns:a16="http://schemas.microsoft.com/office/drawing/2014/main" id="{AAD873F5-7BC2-244C-B696-D0E5D008AF6D}"/>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4286030" flipH="1" flipV="1">
            <a:off x="10296978" y="-276259"/>
            <a:ext cx="2755700" cy="1450448"/>
          </a:xfrm>
          <a:prstGeom prst="rect">
            <a:avLst/>
          </a:prstGeom>
        </p:spPr>
      </p:pic>
      <p:sp>
        <p:nvSpPr>
          <p:cNvPr id="16" name="Espace réservé du texte 15">
            <a:extLst>
              <a:ext uri="{FF2B5EF4-FFF2-40B4-BE49-F238E27FC236}">
                <a16:creationId xmlns:a16="http://schemas.microsoft.com/office/drawing/2014/main" id="{AEA23AEE-C42E-8F45-BD10-05E96013E832}"/>
              </a:ext>
            </a:extLst>
          </p:cNvPr>
          <p:cNvSpPr>
            <a:spLocks noGrp="1"/>
          </p:cNvSpPr>
          <p:nvPr>
            <p:ph type="body" sz="quarter" idx="10"/>
          </p:nvPr>
        </p:nvSpPr>
        <p:spPr>
          <a:xfrm>
            <a:off x="1854152" y="120650"/>
            <a:ext cx="6210300" cy="3157908"/>
          </a:xfrm>
          <a:prstGeom prst="rect">
            <a:avLst/>
          </a:prstGeom>
        </p:spPr>
        <p:txBody>
          <a:bodyPr anchor="ctr"/>
          <a:lstStyle>
            <a:lvl1pPr>
              <a:defRPr sz="2000" b="1" i="0">
                <a:latin typeface="Raleway" panose="020B05030301010600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E9DF330-86F5-774D-ABC8-57FFF7A36A89}"/>
              </a:ext>
            </a:extLst>
          </p:cNvPr>
          <p:cNvSpPr>
            <a:spLocks noGrp="1"/>
          </p:cNvSpPr>
          <p:nvPr>
            <p:ph type="body" sz="quarter" idx="11"/>
          </p:nvPr>
        </p:nvSpPr>
        <p:spPr>
          <a:xfrm>
            <a:off x="1854152" y="3543026"/>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15469526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9C04BF4-60E6-D148-9F1B-014ADA9416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2000" cy="3428999"/>
          </a:xfrm>
          <a:prstGeom prst="rect">
            <a:avLst/>
          </a:prstGeom>
        </p:spPr>
      </p:pic>
      <p:pic>
        <p:nvPicPr>
          <p:cNvPr id="6" name="Image 5">
            <a:extLst>
              <a:ext uri="{FF2B5EF4-FFF2-40B4-BE49-F238E27FC236}">
                <a16:creationId xmlns:a16="http://schemas.microsoft.com/office/drawing/2014/main" id="{166C0D65-185D-8348-AD99-EF06F8D1BE3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bg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692026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7_Disposition personnalisée">
    <p:spTree>
      <p:nvGrpSpPr>
        <p:cNvPr id="1" name=""/>
        <p:cNvGrpSpPr/>
        <p:nvPr/>
      </p:nvGrpSpPr>
      <p:grpSpPr>
        <a:xfrm>
          <a:off x="0" y="0"/>
          <a:ext cx="0" cy="0"/>
          <a:chOff x="0" y="0"/>
          <a:chExt cx="0" cy="0"/>
        </a:xfrm>
      </p:grpSpPr>
      <p:pic>
        <p:nvPicPr>
          <p:cNvPr id="3" name="Image 2" descr="Une image contenant oiseau&#10;&#10;&#10;&#10;Description générée automatiquement">
            <a:extLst>
              <a:ext uri="{FF2B5EF4-FFF2-40B4-BE49-F238E27FC236}">
                <a16:creationId xmlns:a16="http://schemas.microsoft.com/office/drawing/2014/main" id="{C2780E3F-054D-C94D-9F46-22B52EAF8C8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381990" y="413538"/>
            <a:ext cx="11441684" cy="5810631"/>
          </a:xfrm>
          <a:prstGeom prst="rect">
            <a:avLst/>
          </a:prstGeom>
        </p:spPr>
      </p:pic>
      <p:sp>
        <p:nvSpPr>
          <p:cNvPr id="8" name="Rectangle 7">
            <a:extLst>
              <a:ext uri="{FF2B5EF4-FFF2-40B4-BE49-F238E27FC236}">
                <a16:creationId xmlns:a16="http://schemas.microsoft.com/office/drawing/2014/main" id="{A6B469CB-E61B-E24C-B204-CBFE40F08D34}"/>
              </a:ext>
            </a:extLst>
          </p:cNvPr>
          <p:cNvSpPr/>
          <p:nvPr userDrawn="1"/>
        </p:nvSpPr>
        <p:spPr>
          <a:xfrm>
            <a:off x="196771" y="-1"/>
            <a:ext cx="5605862" cy="2326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itre 14">
            <a:extLst>
              <a:ext uri="{FF2B5EF4-FFF2-40B4-BE49-F238E27FC236}">
                <a16:creationId xmlns:a16="http://schemas.microsoft.com/office/drawing/2014/main" id="{E1EF910C-78CB-4347-8055-76103D815EBD}"/>
              </a:ext>
            </a:extLst>
          </p:cNvPr>
          <p:cNvSpPr>
            <a:spLocks noGrp="1"/>
          </p:cNvSpPr>
          <p:nvPr>
            <p:ph type="title"/>
          </p:nvPr>
        </p:nvSpPr>
        <p:spPr>
          <a:xfrm>
            <a:off x="381991" y="413538"/>
            <a:ext cx="5299282" cy="1805006"/>
          </a:xfrm>
          <a:prstGeom prst="rect">
            <a:avLst/>
          </a:prstGeom>
        </p:spPr>
        <p:txBody>
          <a:bodyPr anchor="ctr"/>
          <a:lstStyle>
            <a:lvl1pPr algn="r">
              <a:defRPr sz="6000" b="1" i="0">
                <a:solidFill>
                  <a:srgbClr val="13162A"/>
                </a:solidFill>
                <a:latin typeface="Raleway ExtraBold" panose="020B0503030101060003" pitchFamily="34" charset="77"/>
              </a:defRPr>
            </a:lvl1pPr>
          </a:lstStyle>
          <a:p>
            <a:r>
              <a:rPr lang="fr-FR" dirty="0"/>
              <a:t>Modifiez le style du titre</a:t>
            </a:r>
          </a:p>
        </p:txBody>
      </p:sp>
      <p:sp>
        <p:nvSpPr>
          <p:cNvPr id="2" name="Rectangle 1">
            <a:extLst>
              <a:ext uri="{FF2B5EF4-FFF2-40B4-BE49-F238E27FC236}">
                <a16:creationId xmlns:a16="http://schemas.microsoft.com/office/drawing/2014/main" id="{B0EDF4E1-9E36-C24E-9F1D-091ADE6FABAD}"/>
              </a:ext>
            </a:extLst>
          </p:cNvPr>
          <p:cNvSpPr/>
          <p:nvPr userDrawn="1"/>
        </p:nvSpPr>
        <p:spPr>
          <a:xfrm>
            <a:off x="340426" y="2218544"/>
            <a:ext cx="11511148" cy="53267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76878645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1_Disposition personnalisée">
    <p:spTree>
      <p:nvGrpSpPr>
        <p:cNvPr id="1" name=""/>
        <p:cNvGrpSpPr/>
        <p:nvPr/>
      </p:nvGrpSpPr>
      <p:grpSpPr>
        <a:xfrm>
          <a:off x="0" y="0"/>
          <a:ext cx="0" cy="0"/>
          <a:chOff x="0" y="0"/>
          <a:chExt cx="0" cy="0"/>
        </a:xfrm>
      </p:grpSpPr>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tx2"/>
                </a:solidFill>
                <a:latin typeface="Raleway" panose="020B0503030101060003" pitchFamily="34" charset="77"/>
              </a:defRPr>
            </a:lvl1pPr>
            <a:lvl2pPr>
              <a:defRPr sz="1800" b="0" i="0">
                <a:solidFill>
                  <a:schemeClr val="tx2"/>
                </a:solidFill>
                <a:latin typeface="Lato Light" panose="020F0302020204030203" pitchFamily="34" charset="77"/>
              </a:defRPr>
            </a:lvl2pPr>
            <a:lvl3pPr>
              <a:defRPr sz="1600" b="0" i="0">
                <a:solidFill>
                  <a:schemeClr val="tx2"/>
                </a:solidFill>
                <a:latin typeface="Lato Light" panose="020F0302020204030203" pitchFamily="34" charset="77"/>
              </a:defRPr>
            </a:lvl3pPr>
            <a:lvl4pPr>
              <a:defRPr sz="1400" b="0" i="0">
                <a:solidFill>
                  <a:schemeClr val="tx2"/>
                </a:solidFill>
                <a:latin typeface="Lato Light" panose="020F0302020204030203" pitchFamily="34" charset="77"/>
              </a:defRPr>
            </a:lvl4pPr>
            <a:lvl5pPr>
              <a:defRPr sz="1400" b="0" i="0">
                <a:solidFill>
                  <a:schemeClr val="tx2"/>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404019631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0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9C04BF4-60E6-D148-9F1B-014ADA9416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2000" cy="3428999"/>
          </a:xfrm>
          <a:prstGeom prst="rect">
            <a:avLst/>
          </a:prstGeom>
        </p:spPr>
      </p:pic>
      <p:pic>
        <p:nvPicPr>
          <p:cNvPr id="6" name="Image 5">
            <a:extLst>
              <a:ext uri="{FF2B5EF4-FFF2-40B4-BE49-F238E27FC236}">
                <a16:creationId xmlns:a16="http://schemas.microsoft.com/office/drawing/2014/main" id="{166C0D65-185D-8348-AD99-EF06F8D1BE3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grpSp>
        <p:nvGrpSpPr>
          <p:cNvPr id="9" name="Groupe 8">
            <a:extLst>
              <a:ext uri="{FF2B5EF4-FFF2-40B4-BE49-F238E27FC236}">
                <a16:creationId xmlns:a16="http://schemas.microsoft.com/office/drawing/2014/main" id="{B0D3CD23-33FA-AE42-8279-EAD6937832D7}"/>
              </a:ext>
            </a:extLst>
          </p:cNvPr>
          <p:cNvGrpSpPr/>
          <p:nvPr userDrawn="1"/>
        </p:nvGrpSpPr>
        <p:grpSpPr>
          <a:xfrm>
            <a:off x="811993" y="2186050"/>
            <a:ext cx="931705" cy="0"/>
            <a:chOff x="4503420" y="3238999"/>
            <a:chExt cx="931705" cy="0"/>
          </a:xfrm>
        </p:grpSpPr>
        <p:cxnSp>
          <p:nvCxnSpPr>
            <p:cNvPr id="10" name="Connecteur droit 9">
              <a:extLst>
                <a:ext uri="{FF2B5EF4-FFF2-40B4-BE49-F238E27FC236}">
                  <a16:creationId xmlns:a16="http://schemas.microsoft.com/office/drawing/2014/main" id="{AC7666AF-4402-0047-ABAA-4A5C37F9ADE3}"/>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3D581A06-651B-1D4C-B0AE-01704219E07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12" name="Groupe 11">
            <a:extLst>
              <a:ext uri="{FF2B5EF4-FFF2-40B4-BE49-F238E27FC236}">
                <a16:creationId xmlns:a16="http://schemas.microsoft.com/office/drawing/2014/main" id="{FBC62D20-7DB2-0649-B719-F0F5E4FD382B}"/>
              </a:ext>
            </a:extLst>
          </p:cNvPr>
          <p:cNvGrpSpPr/>
          <p:nvPr userDrawn="1"/>
        </p:nvGrpSpPr>
        <p:grpSpPr>
          <a:xfrm>
            <a:off x="811993" y="5600581"/>
            <a:ext cx="931705" cy="0"/>
            <a:chOff x="4503420" y="3238999"/>
            <a:chExt cx="931705" cy="0"/>
          </a:xfrm>
        </p:grpSpPr>
        <p:cxnSp>
          <p:nvCxnSpPr>
            <p:cNvPr id="13" name="Connecteur droit 12">
              <a:extLst>
                <a:ext uri="{FF2B5EF4-FFF2-40B4-BE49-F238E27FC236}">
                  <a16:creationId xmlns:a16="http://schemas.microsoft.com/office/drawing/2014/main" id="{76A6175A-701D-094E-8C12-D64F2730D00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E4E777F-08BC-0D45-A2F5-39351C016A2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5" name="Titre 1">
            <a:extLst>
              <a:ext uri="{FF2B5EF4-FFF2-40B4-BE49-F238E27FC236}">
                <a16:creationId xmlns:a16="http://schemas.microsoft.com/office/drawing/2014/main" id="{BF9A2BC3-7A82-F94E-953E-AFB33A79823E}"/>
              </a:ext>
            </a:extLst>
          </p:cNvPr>
          <p:cNvSpPr txBox="1">
            <a:spLocks/>
          </p:cNvSpPr>
          <p:nvPr userDrawn="1"/>
        </p:nvSpPr>
        <p:spPr>
          <a:xfrm>
            <a:off x="11007524" y="0"/>
            <a:ext cx="1184476" cy="685799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7500" b="1" dirty="0" err="1">
                <a:solidFill>
                  <a:schemeClr val="bg1"/>
                </a:solidFill>
                <a:latin typeface="Raleway Black" panose="020B0003030101060003" pitchFamily="34" charset="0"/>
                <a:ea typeface="Lato" panose="020F0502020204030203" pitchFamily="34" charset="0"/>
                <a:cs typeface="Lato" panose="020F0502020204030203" pitchFamily="34" charset="0"/>
              </a:rPr>
              <a:t>Sw</a:t>
            </a:r>
            <a:r>
              <a:rPr lang="fr-FR" sz="7500" b="1" dirty="0" err="1">
                <a:latin typeface="Raleway Black" panose="020B0003030101060003" pitchFamily="34" charset="0"/>
                <a:ea typeface="Lato" panose="020F0502020204030203" pitchFamily="34" charset="0"/>
                <a:cs typeface="Lato" panose="020F0502020204030203" pitchFamily="34" charset="0"/>
              </a:rPr>
              <a:t>OT</a:t>
            </a:r>
            <a:endParaRPr lang="fr-FR" sz="7500" b="1" dirty="0">
              <a:latin typeface="Raleway Black" panose="020B0003030101060003" pitchFamily="34" charset="0"/>
              <a:ea typeface="Lato" panose="020F0502020204030203" pitchFamily="34" charset="0"/>
              <a:cs typeface="Lato" panose="020F0502020204030203" pitchFamily="34" charset="0"/>
            </a:endParaRPr>
          </a:p>
        </p:txBody>
      </p:sp>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bg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121345887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1_Disposition personnalisée">
    <p:bg>
      <p:bgPr>
        <a:solidFill>
          <a:srgbClr val="13162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6110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2CDC33-0666-174B-B634-A7C1038CC0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11151"/>
            <a:ext cx="11511148" cy="1336714"/>
          </a:xfrm>
          <a:prstGeom prst="rect">
            <a:avLst/>
          </a:prstGeom>
        </p:spPr>
      </p:pic>
      <p:pic>
        <p:nvPicPr>
          <p:cNvPr id="5" name="Image 4">
            <a:extLst>
              <a:ext uri="{FF2B5EF4-FFF2-40B4-BE49-F238E27FC236}">
                <a16:creationId xmlns:a16="http://schemas.microsoft.com/office/drawing/2014/main" id="{E2061C35-A89F-8A4D-A80C-C3F4BE61FBE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9273957" y="-93132"/>
            <a:ext cx="2636750" cy="1719161"/>
          </a:xfrm>
          <a:prstGeom prst="rect">
            <a:avLst/>
          </a:prstGeom>
        </p:spPr>
      </p:pic>
      <p:sp>
        <p:nvSpPr>
          <p:cNvPr id="10" name="Titre 16">
            <a:extLst>
              <a:ext uri="{FF2B5EF4-FFF2-40B4-BE49-F238E27FC236}">
                <a16:creationId xmlns:a16="http://schemas.microsoft.com/office/drawing/2014/main" id="{0856F84E-EE7A-8046-BBC5-CD06C543A7AD}"/>
              </a:ext>
            </a:extLst>
          </p:cNvPr>
          <p:cNvSpPr>
            <a:spLocks noGrp="1"/>
          </p:cNvSpPr>
          <p:nvPr>
            <p:ph type="title" hasCustomPrompt="1"/>
          </p:nvPr>
        </p:nvSpPr>
        <p:spPr>
          <a:xfrm>
            <a:off x="340426" y="0"/>
            <a:ext cx="11511148" cy="1325563"/>
          </a:xfrm>
          <a:prstGeom prst="rect">
            <a:avLst/>
          </a:prstGeom>
        </p:spPr>
        <p:txBody>
          <a:bodyPr anchor="ctr"/>
          <a:lstStyle>
            <a:lvl1pPr algn="ctr">
              <a:defRPr sz="6000" b="0" i="0">
                <a:solidFill>
                  <a:schemeClr val="bg1"/>
                </a:solidFill>
                <a:latin typeface="Raleway ExtraBold" panose="020B0503030101060003" pitchFamily="34" charset="77"/>
              </a:defRPr>
            </a:lvl1pPr>
          </a:lstStyle>
          <a:p>
            <a:r>
              <a:rPr lang="fr-FR" dirty="0"/>
              <a:t>Grand titre</a:t>
            </a:r>
          </a:p>
        </p:txBody>
      </p:sp>
      <p:sp>
        <p:nvSpPr>
          <p:cNvPr id="6" name="Espace réservé pour une image  5">
            <a:extLst>
              <a:ext uri="{FF2B5EF4-FFF2-40B4-BE49-F238E27FC236}">
                <a16:creationId xmlns:a16="http://schemas.microsoft.com/office/drawing/2014/main" id="{BD7C53D9-E5F4-2543-A9E9-B82997BA15DF}"/>
              </a:ext>
            </a:extLst>
          </p:cNvPr>
          <p:cNvSpPr>
            <a:spLocks noGrp="1"/>
          </p:cNvSpPr>
          <p:nvPr>
            <p:ph type="pic" sz="quarter" idx="10"/>
          </p:nvPr>
        </p:nvSpPr>
        <p:spPr>
          <a:xfrm>
            <a:off x="1839913" y="3657600"/>
            <a:ext cx="8334375" cy="3300413"/>
          </a:xfrm>
          <a:prstGeom prst="rect">
            <a:avLst/>
          </a:prstGeom>
        </p:spPr>
        <p:txBody>
          <a:bodyPr/>
          <a:lstStyle/>
          <a:p>
            <a:endParaRPr lang="fr-FR" dirty="0"/>
          </a:p>
        </p:txBody>
      </p:sp>
    </p:spTree>
    <p:extLst>
      <p:ext uri="{BB962C8B-B14F-4D97-AF65-F5344CB8AC3E}">
        <p14:creationId xmlns:p14="http://schemas.microsoft.com/office/powerpoint/2010/main" val="3420891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Disposition personnalisée">
    <p:bg>
      <p:bgPr>
        <a:solidFill>
          <a:schemeClr val="bg1"/>
        </a:solidFill>
        <a:effectLst/>
      </p:bgPr>
    </p:bg>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95026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3_Disposition personnalisée">
    <p:bg>
      <p:bgPr>
        <a:solidFill>
          <a:schemeClr val="bg1"/>
        </a:solidFill>
        <a:effectLst/>
      </p:bgPr>
    </p:bg>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E9C1067C-4529-3741-86FE-E28D8F0E6828}"/>
              </a:ext>
            </a:extLst>
          </p:cNvPr>
          <p:cNvSpPr/>
          <p:nvPr userDrawn="1"/>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Ellipse 6">
            <a:extLst>
              <a:ext uri="{FF2B5EF4-FFF2-40B4-BE49-F238E27FC236}">
                <a16:creationId xmlns:a16="http://schemas.microsoft.com/office/drawing/2014/main" id="{D024E358-CDEC-524F-B0DA-A566BE3EA46D}"/>
              </a:ext>
            </a:extLst>
          </p:cNvPr>
          <p:cNvSpPr/>
          <p:nvPr userDrawn="1"/>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Ellipse 8">
            <a:extLst>
              <a:ext uri="{FF2B5EF4-FFF2-40B4-BE49-F238E27FC236}">
                <a16:creationId xmlns:a16="http://schemas.microsoft.com/office/drawing/2014/main" id="{B3CC7DC0-ECD5-ED48-8295-E8D32FA97EFB}"/>
              </a:ext>
            </a:extLst>
          </p:cNvPr>
          <p:cNvSpPr/>
          <p:nvPr userDrawn="1"/>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Ellipse 10">
            <a:extLst>
              <a:ext uri="{FF2B5EF4-FFF2-40B4-BE49-F238E27FC236}">
                <a16:creationId xmlns:a16="http://schemas.microsoft.com/office/drawing/2014/main" id="{F72AF83A-6EB5-1045-AFF8-5EDB6F70AC16}"/>
              </a:ext>
            </a:extLst>
          </p:cNvPr>
          <p:cNvSpPr/>
          <p:nvPr userDrawn="1"/>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82067532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4610896"/>
      </p:ext>
    </p:extLst>
  </p:cSld>
  <p:clrMap bg1="lt1" tx1="dk1" bg2="lt2" tx2="dk2" accent1="accent1" accent2="accent2" accent3="accent3" accent4="accent4" accent5="accent5" accent6="accent6" hlink="hlink" folHlink="folHlink"/>
  <p:sldLayoutIdLst>
    <p:sldLayoutId id="2147483740" r:id="rId1"/>
    <p:sldLayoutId id="2147483727" r:id="rId2"/>
    <p:sldLayoutId id="2147483664" r:id="rId3"/>
    <p:sldLayoutId id="2147483665" r:id="rId4"/>
    <p:sldLayoutId id="2147483674" r:id="rId5"/>
    <p:sldLayoutId id="2147483675" r:id="rId6"/>
    <p:sldLayoutId id="2147483676" r:id="rId7"/>
    <p:sldLayoutId id="2147483677" r:id="rId8"/>
    <p:sldLayoutId id="2147483744" r:id="rId9"/>
    <p:sldLayoutId id="214748373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89" r:id="rId22"/>
    <p:sldLayoutId id="2147483736" r:id="rId23"/>
    <p:sldLayoutId id="2147483690" r:id="rId24"/>
    <p:sldLayoutId id="2147483745" r:id="rId25"/>
    <p:sldLayoutId id="2147483691" r:id="rId26"/>
    <p:sldLayoutId id="2147483692" r:id="rId27"/>
    <p:sldLayoutId id="2147483733" r:id="rId28"/>
    <p:sldLayoutId id="2147483695" r:id="rId29"/>
    <p:sldLayoutId id="2147483696" r:id="rId30"/>
    <p:sldLayoutId id="2147483697" r:id="rId31"/>
    <p:sldLayoutId id="2147483698" r:id="rId32"/>
    <p:sldLayoutId id="2147483701" r:id="rId33"/>
    <p:sldLayoutId id="2147483702" r:id="rId34"/>
    <p:sldLayoutId id="2147483703" r:id="rId35"/>
    <p:sldLayoutId id="2147483704" r:id="rId36"/>
    <p:sldLayoutId id="2147483705" r:id="rId37"/>
    <p:sldLayoutId id="2147483706" r:id="rId38"/>
    <p:sldLayoutId id="2147483707" r:id="rId39"/>
    <p:sldLayoutId id="2147483729" r:id="rId40"/>
    <p:sldLayoutId id="2147483708" r:id="rId41"/>
    <p:sldLayoutId id="2147483709" r:id="rId42"/>
    <p:sldLayoutId id="2147483730" r:id="rId43"/>
    <p:sldLayoutId id="2147483710" r:id="rId44"/>
    <p:sldLayoutId id="2147483732" r:id="rId45"/>
    <p:sldLayoutId id="2147483711" r:id="rId46"/>
    <p:sldLayoutId id="2147483712" r:id="rId47"/>
    <p:sldLayoutId id="2147483713" r:id="rId48"/>
    <p:sldLayoutId id="2147483715" r:id="rId49"/>
    <p:sldLayoutId id="2147483717" r:id="rId50"/>
    <p:sldLayoutId id="2147483718" r:id="rId51"/>
    <p:sldLayoutId id="2147483719" r:id="rId52"/>
    <p:sldLayoutId id="2147483720" r:id="rId53"/>
    <p:sldLayoutId id="2147483742" r:id="rId54"/>
    <p:sldLayoutId id="2147483722" r:id="rId55"/>
    <p:sldLayoutId id="2147483743" r:id="rId56"/>
    <p:sldLayoutId id="2147483738" r:id="rId57"/>
    <p:sldLayoutId id="2147483723" r:id="rId58"/>
    <p:sldLayoutId id="2147483724" r:id="rId59"/>
    <p:sldLayoutId id="2147483741" r:id="rId60"/>
    <p:sldLayoutId id="2147483739" r:id="rId61"/>
    <p:sldLayoutId id="2147483725" r:id="rId6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45.sv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8.xml"/><Relationship Id="rId1" Type="http://schemas.openxmlformats.org/officeDocument/2006/relationships/slideLayout" Target="../slideLayouts/slideLayout33.xml"/><Relationship Id="rId6" Type="http://schemas.openxmlformats.org/officeDocument/2006/relationships/image" Target="../media/image43.svg"/><Relationship Id="rId5" Type="http://schemas.openxmlformats.org/officeDocument/2006/relationships/image" Target="../media/image42.png"/><Relationship Id="rId10" Type="http://schemas.openxmlformats.org/officeDocument/2006/relationships/image" Target="../media/image47.svg"/><Relationship Id="rId4" Type="http://schemas.openxmlformats.org/officeDocument/2006/relationships/image" Target="../media/image41.svg"/><Relationship Id="rId9" Type="http://schemas.openxmlformats.org/officeDocument/2006/relationships/image" Target="../media/image4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9.sv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6.png"/><Relationship Id="rId5" Type="http://schemas.openxmlformats.org/officeDocument/2006/relationships/image" Target="../media/image1.emf"/><Relationship Id="rId4"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19.jp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8.png"/><Relationship Id="rId5" Type="http://schemas.openxmlformats.org/officeDocument/2006/relationships/notesSlide" Target="../notesSlides/notesSlide2.xml"/><Relationship Id="rId4" Type="http://schemas.openxmlformats.org/officeDocument/2006/relationships/slideLayout" Target="../slideLayouts/slideLayout5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2.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23.xml"/><Relationship Id="rId1" Type="http://schemas.openxmlformats.org/officeDocument/2006/relationships/slideLayout" Target="../slideLayouts/slideLayout15.xml"/><Relationship Id="rId6" Type="http://schemas.openxmlformats.org/officeDocument/2006/relationships/image" Target="../media/image54.svg"/><Relationship Id="rId5" Type="http://schemas.openxmlformats.org/officeDocument/2006/relationships/image" Target="../media/image53.png"/><Relationship Id="rId4" Type="http://schemas.openxmlformats.org/officeDocument/2006/relationships/image" Target="../media/image52.sv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1.emf"/><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image" Target="../media/image60.svg"/><Relationship Id="rId5" Type="http://schemas.openxmlformats.org/officeDocument/2006/relationships/image" Target="../media/image59.png"/><Relationship Id="rId4" Type="http://schemas.openxmlformats.org/officeDocument/2006/relationships/image" Target="../media/image58.svg"/></Relationships>
</file>

<file path=ppt/slides/_rels/slide2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6.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svg"/><Relationship Id="rId3" Type="http://schemas.openxmlformats.org/officeDocument/2006/relationships/image" Target="../media/image21.svg"/><Relationship Id="rId7" Type="http://schemas.openxmlformats.org/officeDocument/2006/relationships/image" Target="../media/image25.svg"/><Relationship Id="rId12" Type="http://schemas.openxmlformats.org/officeDocument/2006/relationships/image" Target="../media/image30.png"/><Relationship Id="rId2"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3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7.xml"/><Relationship Id="rId1" Type="http://schemas.openxmlformats.org/officeDocument/2006/relationships/slideLayout" Target="../slideLayouts/slideLayout30.xml"/><Relationship Id="rId5" Type="http://schemas.openxmlformats.org/officeDocument/2006/relationships/image" Target="../media/image64.png"/><Relationship Id="rId4" Type="http://schemas.openxmlformats.org/officeDocument/2006/relationships/image" Target="../media/image6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9.xml"/><Relationship Id="rId1" Type="http://schemas.openxmlformats.org/officeDocument/2006/relationships/slideLayout" Target="../slideLayouts/slideLayout55.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slide" Target="slide3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7.xml"/></Relationships>
</file>

<file path=ppt/slides/_rels/slide34.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67.png"/><Relationship Id="rId7" Type="http://schemas.openxmlformats.org/officeDocument/2006/relationships/image" Target="../media/image69.png"/><Relationship Id="rId2" Type="http://schemas.openxmlformats.org/officeDocument/2006/relationships/notesSlide" Target="../notesSlides/notesSlide31.xml"/><Relationship Id="rId1" Type="http://schemas.openxmlformats.org/officeDocument/2006/relationships/slideLayout" Target="../slideLayouts/slideLayout42.xml"/><Relationship Id="rId6" Type="http://schemas.openxmlformats.org/officeDocument/2006/relationships/image" Target="../media/image68.png"/><Relationship Id="rId5" Type="http://schemas.openxmlformats.org/officeDocument/2006/relationships/image" Target="../media/image63.png"/><Relationship Id="rId4" Type="http://schemas.microsoft.com/office/2007/relationships/hdphoto" Target="../media/hdphoto3.wdp"/><Relationship Id="rId9" Type="http://schemas.openxmlformats.org/officeDocument/2006/relationships/image" Target="../media/image71.png"/></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8" Type="http://schemas.openxmlformats.org/officeDocument/2006/relationships/notesSlide" Target="../notesSlides/notesSlide34.xml"/><Relationship Id="rId3" Type="http://schemas.openxmlformats.org/officeDocument/2006/relationships/tags" Target="../tags/tag37.xml"/><Relationship Id="rId7" Type="http://schemas.openxmlformats.org/officeDocument/2006/relationships/slideLayout" Target="../slideLayouts/slideLayout45.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image" Target="../media/image74.png"/><Relationship Id="rId5" Type="http://schemas.openxmlformats.org/officeDocument/2006/relationships/tags" Target="../tags/tag39.xml"/><Relationship Id="rId10" Type="http://schemas.openxmlformats.org/officeDocument/2006/relationships/image" Target="../media/image2.png"/><Relationship Id="rId4" Type="http://schemas.openxmlformats.org/officeDocument/2006/relationships/tags" Target="../tags/tag38.xml"/><Relationship Id="rId9" Type="http://schemas.openxmlformats.org/officeDocument/2006/relationships/image" Target="../media/image73.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9.xml"/></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8.xml"/></Relationships>
</file>

<file path=ppt/slides/_rels/slide41.xml.rels><?xml version="1.0" encoding="UTF-8" standalone="yes"?>
<Relationships xmlns="http://schemas.openxmlformats.org/package/2006/relationships"><Relationship Id="rId8" Type="http://schemas.openxmlformats.org/officeDocument/2006/relationships/image" Target="../media/image80.svg"/><Relationship Id="rId3" Type="http://schemas.openxmlformats.org/officeDocument/2006/relationships/image" Target="../media/image75.png"/><Relationship Id="rId7" Type="http://schemas.openxmlformats.org/officeDocument/2006/relationships/image" Target="../media/image79.png"/><Relationship Id="rId2" Type="http://schemas.openxmlformats.org/officeDocument/2006/relationships/notesSlide" Target="../notesSlides/notesSlide38.xml"/><Relationship Id="rId1" Type="http://schemas.openxmlformats.org/officeDocument/2006/relationships/slideLayout" Target="../slideLayouts/slideLayout33.xml"/><Relationship Id="rId6" Type="http://schemas.openxmlformats.org/officeDocument/2006/relationships/image" Target="../media/image78.svg"/><Relationship Id="rId5" Type="http://schemas.openxmlformats.org/officeDocument/2006/relationships/image" Target="../media/image77.png"/><Relationship Id="rId10" Type="http://schemas.openxmlformats.org/officeDocument/2006/relationships/image" Target="../media/image82.svg"/><Relationship Id="rId4" Type="http://schemas.openxmlformats.org/officeDocument/2006/relationships/image" Target="../media/image76.svg"/><Relationship Id="rId9" Type="http://schemas.openxmlformats.org/officeDocument/2006/relationships/image" Target="../media/image81.png"/></Relationships>
</file>

<file path=ppt/slides/_rels/slide4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9.xml"/><Relationship Id="rId1" Type="http://schemas.openxmlformats.org/officeDocument/2006/relationships/slideLayout" Target="../slideLayouts/slideLayout60.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0.xml"/><Relationship Id="rId1" Type="http://schemas.openxmlformats.org/officeDocument/2006/relationships/slideLayout" Target="../slideLayouts/slideLayout60.xml"/><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84.svg"/><Relationship Id="rId5" Type="http://schemas.openxmlformats.org/officeDocument/2006/relationships/image" Target="../media/image83.png"/><Relationship Id="rId4" Type="http://schemas.openxmlformats.org/officeDocument/2006/relationships/image" Target="../media/image7.png"/></Relationships>
</file>

<file path=ppt/slides/_rels/slide4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42.xml"/><Relationship Id="rId1" Type="http://schemas.openxmlformats.org/officeDocument/2006/relationships/slideLayout" Target="../slideLayouts/slideLayout50.xml"/><Relationship Id="rId4" Type="http://schemas.openxmlformats.org/officeDocument/2006/relationships/image" Target="../media/image86.png"/></Relationships>
</file>

<file path=ppt/slides/_rels/slide4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3.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image" Target="../media/image32.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34.png"/><Relationship Id="rId5" Type="http://schemas.openxmlformats.org/officeDocument/2006/relationships/notesSlide" Target="../notesSlides/notesSlide4.xml"/><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5.xml"/><Relationship Id="rId3" Type="http://schemas.openxmlformats.org/officeDocument/2006/relationships/tags" Target="../tags/tag11.xml"/><Relationship Id="rId7" Type="http://schemas.openxmlformats.org/officeDocument/2006/relationships/slideLayout" Target="../slideLayouts/slideLayout1.xml"/><Relationship Id="rId12" Type="http://schemas.openxmlformats.org/officeDocument/2006/relationships/image" Target="../media/image36.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11" Type="http://schemas.microsoft.com/office/2007/relationships/hdphoto" Target="../media/hdphoto1.wdp"/><Relationship Id="rId5" Type="http://schemas.openxmlformats.org/officeDocument/2006/relationships/tags" Target="../tags/tag13.xml"/><Relationship Id="rId10" Type="http://schemas.openxmlformats.org/officeDocument/2006/relationships/image" Target="../media/image35.png"/><Relationship Id="rId4" Type="http://schemas.openxmlformats.org/officeDocument/2006/relationships/tags" Target="../tags/tag12.xml"/><Relationship Id="rId9" Type="http://schemas.openxmlformats.org/officeDocument/2006/relationships/image" Target="../media/image34.png"/></Relationships>
</file>

<file path=ppt/slides/_rels/slide8.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image" Target="../media/image36.png"/><Relationship Id="rId18" Type="http://schemas.microsoft.com/office/2007/relationships/hdphoto" Target="../media/hdphoto2.wdp"/><Relationship Id="rId3" Type="http://schemas.openxmlformats.org/officeDocument/2006/relationships/tags" Target="../tags/tag17.xml"/><Relationship Id="rId7" Type="http://schemas.openxmlformats.org/officeDocument/2006/relationships/tags" Target="../tags/tag21.xml"/><Relationship Id="rId12" Type="http://schemas.openxmlformats.org/officeDocument/2006/relationships/image" Target="../media/image34.png"/><Relationship Id="rId17" Type="http://schemas.openxmlformats.org/officeDocument/2006/relationships/image" Target="../media/image38.png"/><Relationship Id="rId2" Type="http://schemas.openxmlformats.org/officeDocument/2006/relationships/tags" Target="../tags/tag16.xml"/><Relationship Id="rId16" Type="http://schemas.microsoft.com/office/2007/relationships/hdphoto" Target="../media/hdphoto1.wdp"/><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notesSlide" Target="../notesSlides/notesSlide6.xml"/><Relationship Id="rId5" Type="http://schemas.openxmlformats.org/officeDocument/2006/relationships/tags" Target="../tags/tag19.xml"/><Relationship Id="rId15" Type="http://schemas.openxmlformats.org/officeDocument/2006/relationships/image" Target="../media/image35.png"/><Relationship Id="rId10" Type="http://schemas.openxmlformats.org/officeDocument/2006/relationships/slideLayout" Target="../slideLayouts/slideLayout1.xml"/><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image" Target="../media/image37.png"/></Relationships>
</file>

<file path=ppt/slides/_rels/slide9.xml.rels><?xml version="1.0" encoding="UTF-8" standalone="yes"?>
<Relationships xmlns="http://schemas.openxmlformats.org/package/2006/relationships"><Relationship Id="rId8" Type="http://schemas.openxmlformats.org/officeDocument/2006/relationships/tags" Target="../tags/tag31.xml"/><Relationship Id="rId13" Type="http://schemas.openxmlformats.org/officeDocument/2006/relationships/image" Target="../media/image37.png"/><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36.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11" Type="http://schemas.openxmlformats.org/officeDocument/2006/relationships/image" Target="../media/image34.png"/><Relationship Id="rId5" Type="http://schemas.openxmlformats.org/officeDocument/2006/relationships/tags" Target="../tags/tag28.xml"/><Relationship Id="rId10" Type="http://schemas.openxmlformats.org/officeDocument/2006/relationships/slideLayout" Target="../slideLayouts/slideLayout1.xml"/><Relationship Id="rId4" Type="http://schemas.openxmlformats.org/officeDocument/2006/relationships/tags" Target="../tags/tag27.xml"/><Relationship Id="rId9" Type="http://schemas.openxmlformats.org/officeDocument/2006/relationships/tags" Target="../tags/tag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378642C9-55D3-40BA-A255-E5EDCD208D6E}"/>
              </a:ext>
            </a:extLst>
          </p:cNvPr>
          <p:cNvSpPr txBox="1"/>
          <p:nvPr/>
        </p:nvSpPr>
        <p:spPr>
          <a:xfrm>
            <a:off x="1883545" y="1632284"/>
            <a:ext cx="8424909" cy="3593432"/>
          </a:xfrm>
          <a:prstGeom prst="rect">
            <a:avLst/>
          </a:prstGeom>
        </p:spPr>
        <p:txBody>
          <a:bodyPr wrap="square" rtlCol="0" anchor="ctr" anchorCtr="0">
            <a:normAutofit/>
          </a:bodyPr>
          <a:lstStyle/>
          <a:p>
            <a:pPr algn="ctr"/>
            <a:r>
              <a:rPr lang="fr-FR" sz="5400" b="1" dirty="0">
                <a:solidFill>
                  <a:schemeClr val="bg1"/>
                </a:solidFill>
                <a:latin typeface="Raleway ExtraBold" panose="020B0003030101060003" pitchFamily="34" charset="0"/>
              </a:rPr>
              <a:t>DES MICRO-SERVICES EN GUISE DE STARTER-KIT</a:t>
            </a:r>
          </a:p>
        </p:txBody>
      </p:sp>
      <p:sp>
        <p:nvSpPr>
          <p:cNvPr id="3" name="ZoneTexte 2">
            <a:extLst>
              <a:ext uri="{FF2B5EF4-FFF2-40B4-BE49-F238E27FC236}">
                <a16:creationId xmlns:a16="http://schemas.microsoft.com/office/drawing/2014/main" id="{3104A39F-8617-4B17-8947-06438E27AD2C}"/>
              </a:ext>
            </a:extLst>
          </p:cNvPr>
          <p:cNvSpPr txBox="1"/>
          <p:nvPr/>
        </p:nvSpPr>
        <p:spPr>
          <a:xfrm>
            <a:off x="2570746" y="5662864"/>
            <a:ext cx="7050505" cy="376989"/>
          </a:xfrm>
          <a:prstGeom prst="rect">
            <a:avLst/>
          </a:prstGeom>
        </p:spPr>
        <p:txBody>
          <a:bodyPr wrap="square" rtlCol="0">
            <a:normAutofit/>
          </a:bodyPr>
          <a:lstStyle/>
          <a:p>
            <a:pPr algn="ctr"/>
            <a:r>
              <a:rPr lang="fr-FR" b="1" dirty="0">
                <a:solidFill>
                  <a:schemeClr val="bg1"/>
                </a:solidFill>
                <a:latin typeface="Raleway ExtraBold" panose="020B0003030101060003" pitchFamily="34" charset="0"/>
              </a:rPr>
              <a:t>Soutenance de Mémoire – Master of Science 2</a:t>
            </a:r>
          </a:p>
        </p:txBody>
      </p:sp>
      <p:sp>
        <p:nvSpPr>
          <p:cNvPr id="4" name="ZoneTexte 3">
            <a:extLst>
              <a:ext uri="{FF2B5EF4-FFF2-40B4-BE49-F238E27FC236}">
                <a16:creationId xmlns:a16="http://schemas.microsoft.com/office/drawing/2014/main" id="{1DABD162-3E79-49AD-83E1-AC9A25ABE009}"/>
              </a:ext>
            </a:extLst>
          </p:cNvPr>
          <p:cNvSpPr txBox="1"/>
          <p:nvPr/>
        </p:nvSpPr>
        <p:spPr>
          <a:xfrm>
            <a:off x="4182977" y="6039853"/>
            <a:ext cx="3826042" cy="437148"/>
          </a:xfrm>
          <a:prstGeom prst="rect">
            <a:avLst/>
          </a:prstGeom>
        </p:spPr>
        <p:txBody>
          <a:bodyPr wrap="square" rtlCol="0">
            <a:normAutofit/>
          </a:bodyPr>
          <a:lstStyle/>
          <a:p>
            <a:pPr algn="ctr"/>
            <a:r>
              <a:rPr lang="fr-FR" dirty="0">
                <a:solidFill>
                  <a:schemeClr val="bg1"/>
                </a:solidFill>
                <a:latin typeface="Lato Light"/>
              </a:rPr>
              <a:t>Présenté par Emilien GAUTHIER</a:t>
            </a:r>
          </a:p>
        </p:txBody>
      </p:sp>
      <p:pic>
        <p:nvPicPr>
          <p:cNvPr id="12" name="Image 11">
            <a:extLst>
              <a:ext uri="{FF2B5EF4-FFF2-40B4-BE49-F238E27FC236}">
                <a16:creationId xmlns:a16="http://schemas.microsoft.com/office/drawing/2014/main" id="{9D4B5146-8FE9-4247-B1BF-CE1F33F86F3F}"/>
              </a:ext>
            </a:extLst>
          </p:cNvPr>
          <p:cNvPicPr>
            <a:picLocks noChangeAspect="1"/>
          </p:cNvPicPr>
          <p:nvPr/>
        </p:nvPicPr>
        <p:blipFill>
          <a:blip r:embed="rId3"/>
          <a:stretch>
            <a:fillRect/>
          </a:stretch>
        </p:blipFill>
        <p:spPr>
          <a:xfrm>
            <a:off x="8873403" y="361322"/>
            <a:ext cx="2870102" cy="913649"/>
          </a:xfrm>
          <a:prstGeom prst="rect">
            <a:avLst/>
          </a:prstGeom>
        </p:spPr>
      </p:pic>
      <p:pic>
        <p:nvPicPr>
          <p:cNvPr id="14" name="Image 13">
            <a:extLst>
              <a:ext uri="{FF2B5EF4-FFF2-40B4-BE49-F238E27FC236}">
                <a16:creationId xmlns:a16="http://schemas.microsoft.com/office/drawing/2014/main" id="{8E851090-3C47-4567-BD59-EE79E86642C9}"/>
              </a:ext>
            </a:extLst>
          </p:cNvPr>
          <p:cNvPicPr>
            <a:picLocks noChangeAspect="1"/>
          </p:cNvPicPr>
          <p:nvPr/>
        </p:nvPicPr>
        <p:blipFill>
          <a:blip r:embed="rId4"/>
          <a:stretch>
            <a:fillRect/>
          </a:stretch>
        </p:blipFill>
        <p:spPr>
          <a:xfrm>
            <a:off x="523634" y="600817"/>
            <a:ext cx="2719821" cy="434657"/>
          </a:xfrm>
          <a:prstGeom prst="rect">
            <a:avLst/>
          </a:prstGeom>
        </p:spPr>
      </p:pic>
    </p:spTree>
    <p:extLst>
      <p:ext uri="{BB962C8B-B14F-4D97-AF65-F5344CB8AC3E}">
        <p14:creationId xmlns:p14="http://schemas.microsoft.com/office/powerpoint/2010/main" val="308384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a:blip r:embed="rId3">
            <a:alphaModFix amt="20000"/>
          </a:blip>
          <a:srcRect t="548" b="548"/>
          <a:stretch>
            <a:fillRect/>
          </a:stretch>
        </p:blipFill>
        <p:spPr>
          <a:xfrm>
            <a:off x="2819075" y="323758"/>
            <a:ext cx="6553849" cy="6170292"/>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Contexte</a:t>
            </a:r>
          </a:p>
        </p:txBody>
      </p:sp>
    </p:spTree>
    <p:extLst>
      <p:ext uri="{BB962C8B-B14F-4D97-AF65-F5344CB8AC3E}">
        <p14:creationId xmlns:p14="http://schemas.microsoft.com/office/powerpoint/2010/main" val="2808379015"/>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BFEE62-70FB-48E4-BEB8-A63D4C395849}"/>
              </a:ext>
            </a:extLst>
          </p:cNvPr>
          <p:cNvSpPr>
            <a:spLocks noGrp="1"/>
          </p:cNvSpPr>
          <p:nvPr>
            <p:ph type="title"/>
          </p:nvPr>
        </p:nvSpPr>
        <p:spPr/>
        <p:txBody>
          <a:bodyPr/>
          <a:lstStyle/>
          <a:p>
            <a:r>
              <a:rPr lang="fr-FR" dirty="0"/>
              <a:t>AmilApp</a:t>
            </a:r>
          </a:p>
        </p:txBody>
      </p:sp>
      <p:pic>
        <p:nvPicPr>
          <p:cNvPr id="12" name="Espace réservé pour une image  11">
            <a:extLst>
              <a:ext uri="{FF2B5EF4-FFF2-40B4-BE49-F238E27FC236}">
                <a16:creationId xmlns:a16="http://schemas.microsoft.com/office/drawing/2014/main" id="{457C71E7-EE23-44A9-9F7F-B47717879F42}"/>
              </a:ext>
            </a:extLst>
          </p:cNvPr>
          <p:cNvPicPr>
            <a:picLocks noGrp="1" noChangeAspect="1"/>
          </p:cNvPicPr>
          <p:nvPr>
            <p:ph type="pic" sz="quarter" idx="10"/>
          </p:nvPr>
        </p:nvPicPr>
        <p:blipFill rotWithShape="1">
          <a:blip r:embed="rId3">
            <a:extLst>
              <a:ext uri="{96DAC541-7B7A-43D3-8B79-37D633B846F1}">
                <asvg:svgBlip xmlns:asvg="http://schemas.microsoft.com/office/drawing/2016/SVG/main" r:embed="rId4"/>
              </a:ext>
            </a:extLst>
          </a:blip>
          <a:srcRect t="1683" b="20754"/>
          <a:stretch/>
        </p:blipFill>
        <p:spPr>
          <a:xfrm>
            <a:off x="1554617" y="3409444"/>
            <a:ext cx="959983" cy="930739"/>
          </a:xfrm>
        </p:spPr>
      </p:pic>
      <p:sp>
        <p:nvSpPr>
          <p:cNvPr id="7" name="Espace réservé du texte 6">
            <a:extLst>
              <a:ext uri="{FF2B5EF4-FFF2-40B4-BE49-F238E27FC236}">
                <a16:creationId xmlns:a16="http://schemas.microsoft.com/office/drawing/2014/main" id="{27C39870-4D83-4D1E-AD95-7078855A255D}"/>
              </a:ext>
            </a:extLst>
          </p:cNvPr>
          <p:cNvSpPr>
            <a:spLocks noGrp="1"/>
          </p:cNvSpPr>
          <p:nvPr>
            <p:ph type="body" sz="quarter" idx="14"/>
          </p:nvPr>
        </p:nvSpPr>
        <p:spPr>
          <a:xfrm>
            <a:off x="779607" y="4645504"/>
            <a:ext cx="2500722" cy="1512888"/>
          </a:xfrm>
        </p:spPr>
        <p:txBody>
          <a:bodyPr/>
          <a:lstStyle/>
          <a:p>
            <a:pPr marL="0" indent="0" algn="ctr">
              <a:buNone/>
            </a:pPr>
            <a:r>
              <a:rPr lang="fr-FR" sz="2000" dirty="0"/>
              <a:t>Centraliser la communication interne</a:t>
            </a:r>
          </a:p>
        </p:txBody>
      </p:sp>
      <p:sp>
        <p:nvSpPr>
          <p:cNvPr id="8" name="Espace réservé du texte 7">
            <a:extLst>
              <a:ext uri="{FF2B5EF4-FFF2-40B4-BE49-F238E27FC236}">
                <a16:creationId xmlns:a16="http://schemas.microsoft.com/office/drawing/2014/main" id="{80791DF1-E1EB-427E-9C8B-60A5DD703E4C}"/>
              </a:ext>
            </a:extLst>
          </p:cNvPr>
          <p:cNvSpPr>
            <a:spLocks noGrp="1"/>
          </p:cNvSpPr>
          <p:nvPr>
            <p:ph type="body" sz="quarter" idx="15"/>
          </p:nvPr>
        </p:nvSpPr>
        <p:spPr/>
        <p:txBody>
          <a:bodyPr/>
          <a:lstStyle/>
          <a:p>
            <a:pPr marL="0" indent="0" algn="ctr">
              <a:buNone/>
            </a:pPr>
            <a:r>
              <a:rPr lang="fr-FR" sz="2000" dirty="0"/>
              <a:t>Applications mobile &amp; web</a:t>
            </a:r>
          </a:p>
        </p:txBody>
      </p:sp>
      <p:sp>
        <p:nvSpPr>
          <p:cNvPr id="9" name="Espace réservé du texte 8">
            <a:extLst>
              <a:ext uri="{FF2B5EF4-FFF2-40B4-BE49-F238E27FC236}">
                <a16:creationId xmlns:a16="http://schemas.microsoft.com/office/drawing/2014/main" id="{51701A9F-7257-443A-942F-D181694EBC32}"/>
              </a:ext>
            </a:extLst>
          </p:cNvPr>
          <p:cNvSpPr>
            <a:spLocks noGrp="1"/>
          </p:cNvSpPr>
          <p:nvPr>
            <p:ph type="body" sz="quarter" idx="16"/>
          </p:nvPr>
        </p:nvSpPr>
        <p:spPr/>
        <p:txBody>
          <a:bodyPr/>
          <a:lstStyle/>
          <a:p>
            <a:pPr marL="0" indent="0" algn="ctr">
              <a:buNone/>
            </a:pPr>
            <a:r>
              <a:rPr lang="fr-FR" sz="2000" dirty="0"/>
              <a:t>Backoffice administrateur</a:t>
            </a:r>
          </a:p>
        </p:txBody>
      </p:sp>
      <p:sp>
        <p:nvSpPr>
          <p:cNvPr id="10" name="Espace réservé du texte 9">
            <a:extLst>
              <a:ext uri="{FF2B5EF4-FFF2-40B4-BE49-F238E27FC236}">
                <a16:creationId xmlns:a16="http://schemas.microsoft.com/office/drawing/2014/main" id="{844F5D52-2945-4D5B-B8E5-F98D3A61BF5B}"/>
              </a:ext>
            </a:extLst>
          </p:cNvPr>
          <p:cNvSpPr>
            <a:spLocks noGrp="1"/>
          </p:cNvSpPr>
          <p:nvPr>
            <p:ph type="body" sz="quarter" idx="17"/>
          </p:nvPr>
        </p:nvSpPr>
        <p:spPr/>
        <p:txBody>
          <a:bodyPr/>
          <a:lstStyle/>
          <a:p>
            <a:pPr marL="0" indent="0" algn="ctr">
              <a:buNone/>
            </a:pPr>
            <a:r>
              <a:rPr lang="fr-FR" sz="2000" dirty="0"/>
              <a:t>Première version en production</a:t>
            </a:r>
          </a:p>
        </p:txBody>
      </p:sp>
      <p:pic>
        <p:nvPicPr>
          <p:cNvPr id="31" name="Espace réservé pour une image  30">
            <a:extLst>
              <a:ext uri="{FF2B5EF4-FFF2-40B4-BE49-F238E27FC236}">
                <a16:creationId xmlns:a16="http://schemas.microsoft.com/office/drawing/2014/main" id="{EBF571A2-0E2A-4302-ADF0-FB0DDCC430FB}"/>
              </a:ext>
            </a:extLst>
          </p:cNvPr>
          <p:cNvPicPr>
            <a:picLocks noGrp="1" noChangeAspect="1"/>
          </p:cNvPicPr>
          <p:nvPr>
            <p:ph type="pic" sz="quarter" idx="12"/>
          </p:nvPr>
        </p:nvPicPr>
        <p:blipFill rotWithShape="1">
          <a:blip r:embed="rId5">
            <a:extLst>
              <a:ext uri="{96DAC541-7B7A-43D3-8B79-37D633B846F1}">
                <asvg:svgBlip xmlns:asvg="http://schemas.microsoft.com/office/drawing/2016/SVG/main" r:embed="rId6"/>
              </a:ext>
            </a:extLst>
          </a:blip>
          <a:srcRect t="1765" b="20755"/>
          <a:stretch/>
        </p:blipFill>
        <p:spPr>
          <a:xfrm>
            <a:off x="7046113" y="3409444"/>
            <a:ext cx="961014" cy="930739"/>
          </a:xfrm>
        </p:spPr>
      </p:pic>
      <p:pic>
        <p:nvPicPr>
          <p:cNvPr id="29" name="Espace réservé pour une image  28">
            <a:extLst>
              <a:ext uri="{FF2B5EF4-FFF2-40B4-BE49-F238E27FC236}">
                <a16:creationId xmlns:a16="http://schemas.microsoft.com/office/drawing/2014/main" id="{4DE005EF-F803-46BB-8208-099A5A4AEC4F}"/>
              </a:ext>
            </a:extLst>
          </p:cNvPr>
          <p:cNvPicPr>
            <a:picLocks noGrp="1" noChangeAspect="1"/>
          </p:cNvPicPr>
          <p:nvPr>
            <p:ph type="pic" sz="quarter" idx="11"/>
          </p:nvPr>
        </p:nvPicPr>
        <p:blipFill rotWithShape="1">
          <a:blip r:embed="rId7">
            <a:extLst>
              <a:ext uri="{96DAC541-7B7A-43D3-8B79-37D633B846F1}">
                <asvg:svgBlip xmlns:asvg="http://schemas.microsoft.com/office/drawing/2016/SVG/main" r:embed="rId8"/>
              </a:ext>
            </a:extLst>
          </a:blip>
          <a:srcRect t="-60" b="18210"/>
          <a:stretch/>
        </p:blipFill>
        <p:spPr>
          <a:xfrm>
            <a:off x="4504041" y="3409444"/>
            <a:ext cx="485165" cy="930739"/>
          </a:xfrm>
        </p:spPr>
      </p:pic>
      <p:pic>
        <p:nvPicPr>
          <p:cNvPr id="18" name="Espace réservé pour une image  17">
            <a:extLst>
              <a:ext uri="{FF2B5EF4-FFF2-40B4-BE49-F238E27FC236}">
                <a16:creationId xmlns:a16="http://schemas.microsoft.com/office/drawing/2014/main" id="{208E95C5-4138-4731-B29D-4114331DA002}"/>
              </a:ext>
            </a:extLst>
          </p:cNvPr>
          <p:cNvPicPr>
            <a:picLocks noGrp="1" noChangeAspect="1"/>
          </p:cNvPicPr>
          <p:nvPr>
            <p:ph type="pic" sz="quarter" idx="13"/>
          </p:nvPr>
        </p:nvPicPr>
        <p:blipFill rotWithShape="1">
          <a:blip r:embed="rId9">
            <a:extLst>
              <a:ext uri="{96DAC541-7B7A-43D3-8B79-37D633B846F1}">
                <asvg:svgBlip xmlns:asvg="http://schemas.microsoft.com/office/drawing/2016/SVG/main" r:embed="rId10"/>
              </a:ext>
            </a:extLst>
          </a:blip>
          <a:srcRect t="48" b="20754"/>
          <a:stretch/>
        </p:blipFill>
        <p:spPr>
          <a:xfrm>
            <a:off x="9707288" y="3429001"/>
            <a:ext cx="885176" cy="876300"/>
          </a:xfrm>
        </p:spPr>
      </p:pic>
      <p:grpSp>
        <p:nvGrpSpPr>
          <p:cNvPr id="21" name="Groupe 20">
            <a:extLst>
              <a:ext uri="{FF2B5EF4-FFF2-40B4-BE49-F238E27FC236}">
                <a16:creationId xmlns:a16="http://schemas.microsoft.com/office/drawing/2014/main" id="{51D32830-17B1-4973-8B00-CCFD4CD7903C}"/>
              </a:ext>
            </a:extLst>
          </p:cNvPr>
          <p:cNvGrpSpPr/>
          <p:nvPr/>
        </p:nvGrpSpPr>
        <p:grpSpPr>
          <a:xfrm>
            <a:off x="11630526" y="6296526"/>
            <a:ext cx="561474" cy="561473"/>
            <a:chOff x="11630526" y="6296526"/>
            <a:chExt cx="561474" cy="561473"/>
          </a:xfrm>
        </p:grpSpPr>
        <p:sp>
          <p:nvSpPr>
            <p:cNvPr id="22" name="Larme 21">
              <a:extLst>
                <a:ext uri="{FF2B5EF4-FFF2-40B4-BE49-F238E27FC236}">
                  <a16:creationId xmlns:a16="http://schemas.microsoft.com/office/drawing/2014/main" id="{C36A8140-97CF-4D3C-A4DE-684987A5DE7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8CB4C8B-7416-4E1A-BE11-167A56CD1FC6}"/>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8</a:t>
              </a:r>
            </a:p>
          </p:txBody>
        </p:sp>
      </p:grpSp>
    </p:spTree>
    <p:extLst>
      <p:ext uri="{BB962C8B-B14F-4D97-AF65-F5344CB8AC3E}">
        <p14:creationId xmlns:p14="http://schemas.microsoft.com/office/powerpoint/2010/main" val="181770040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fade">
                                      <p:cBhvr>
                                        <p:cTn id="26" dur="500"/>
                                        <p:tgtEl>
                                          <p:spTgt spid="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txEl>
                                              <p:pRg st="0" end="0"/>
                                            </p:txEl>
                                          </p:spTgt>
                                        </p:tgtEl>
                                        <p:attrNameLst>
                                          <p:attrName>style.visibility</p:attrName>
                                        </p:attrNameLst>
                                      </p:cBhvr>
                                      <p:to>
                                        <p:strVal val="visible"/>
                                      </p:to>
                                    </p:set>
                                    <p:animEffect transition="in" filter="fade">
                                      <p:cBhvr>
                                        <p:cTn id="34"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C08FA5-01FC-4F9A-A81F-51CFDA742B40}"/>
              </a:ext>
            </a:extLst>
          </p:cNvPr>
          <p:cNvSpPr>
            <a:spLocks noGrp="1"/>
          </p:cNvSpPr>
          <p:nvPr>
            <p:ph type="title"/>
          </p:nvPr>
        </p:nvSpPr>
        <p:spPr/>
        <p:txBody>
          <a:bodyPr/>
          <a:lstStyle/>
          <a:p>
            <a:r>
              <a:rPr lang="fr-FR" dirty="0"/>
              <a:t>Organigramme</a:t>
            </a:r>
          </a:p>
        </p:txBody>
      </p:sp>
      <p:grpSp>
        <p:nvGrpSpPr>
          <p:cNvPr id="8" name="Groupe 7">
            <a:extLst>
              <a:ext uri="{FF2B5EF4-FFF2-40B4-BE49-F238E27FC236}">
                <a16:creationId xmlns:a16="http://schemas.microsoft.com/office/drawing/2014/main" id="{100A5C90-1531-4B3E-B590-4D6F5228DED9}"/>
              </a:ext>
            </a:extLst>
          </p:cNvPr>
          <p:cNvGrpSpPr/>
          <p:nvPr/>
        </p:nvGrpSpPr>
        <p:grpSpPr>
          <a:xfrm>
            <a:off x="4926604" y="2055497"/>
            <a:ext cx="2338792" cy="1273629"/>
            <a:chOff x="1759679" y="2155371"/>
            <a:chExt cx="2338792" cy="1273629"/>
          </a:xfrm>
        </p:grpSpPr>
        <p:sp>
          <p:nvSpPr>
            <p:cNvPr id="5" name="Rectangle : coins arrondis 4">
              <a:extLst>
                <a:ext uri="{FF2B5EF4-FFF2-40B4-BE49-F238E27FC236}">
                  <a16:creationId xmlns:a16="http://schemas.microsoft.com/office/drawing/2014/main" id="{5C2A6E7E-E50A-4B23-AFA9-6CFAF0E5C5FC}"/>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F2897E6-DE84-4FF2-AF83-C7985E5E3B4F}"/>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Product Owner</a:t>
              </a:r>
            </a:p>
          </p:txBody>
        </p:sp>
        <p:sp>
          <p:nvSpPr>
            <p:cNvPr id="7" name="ZoneTexte 6">
              <a:extLst>
                <a:ext uri="{FF2B5EF4-FFF2-40B4-BE49-F238E27FC236}">
                  <a16:creationId xmlns:a16="http://schemas.microsoft.com/office/drawing/2014/main" id="{1EE3CA6B-307C-4590-8B04-7AF6BE897619}"/>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Alexandre BUFFY</a:t>
              </a:r>
            </a:p>
          </p:txBody>
        </p:sp>
      </p:grpSp>
      <p:grpSp>
        <p:nvGrpSpPr>
          <p:cNvPr id="9" name="Groupe 8">
            <a:extLst>
              <a:ext uri="{FF2B5EF4-FFF2-40B4-BE49-F238E27FC236}">
                <a16:creationId xmlns:a16="http://schemas.microsoft.com/office/drawing/2014/main" id="{6F2DA6E6-3CBC-4584-818B-A9C61ED41F63}"/>
              </a:ext>
            </a:extLst>
          </p:cNvPr>
          <p:cNvGrpSpPr/>
          <p:nvPr/>
        </p:nvGrpSpPr>
        <p:grpSpPr>
          <a:xfrm>
            <a:off x="1639117" y="5261154"/>
            <a:ext cx="2338792" cy="1273629"/>
            <a:chOff x="1759679" y="2155371"/>
            <a:chExt cx="2338792" cy="1273629"/>
          </a:xfrm>
        </p:grpSpPr>
        <p:sp>
          <p:nvSpPr>
            <p:cNvPr id="10" name="Rectangle : coins arrondis 9">
              <a:extLst>
                <a:ext uri="{FF2B5EF4-FFF2-40B4-BE49-F238E27FC236}">
                  <a16:creationId xmlns:a16="http://schemas.microsoft.com/office/drawing/2014/main" id="{F7448AE2-69B9-4761-A6F3-9D69A9714549}"/>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4F2E0603-93DA-4054-86A6-F01AA44F31B6}"/>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Designers</a:t>
              </a:r>
            </a:p>
          </p:txBody>
        </p:sp>
        <p:sp>
          <p:nvSpPr>
            <p:cNvPr id="12" name="ZoneTexte 11">
              <a:extLst>
                <a:ext uri="{FF2B5EF4-FFF2-40B4-BE49-F238E27FC236}">
                  <a16:creationId xmlns:a16="http://schemas.microsoft.com/office/drawing/2014/main" id="{137C0F96-0026-4D00-B842-6117A436D11E}"/>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Studio Bluck</a:t>
              </a:r>
            </a:p>
          </p:txBody>
        </p:sp>
      </p:grpSp>
      <p:grpSp>
        <p:nvGrpSpPr>
          <p:cNvPr id="13" name="Groupe 12">
            <a:extLst>
              <a:ext uri="{FF2B5EF4-FFF2-40B4-BE49-F238E27FC236}">
                <a16:creationId xmlns:a16="http://schemas.microsoft.com/office/drawing/2014/main" id="{7A1268E4-52BE-44A2-B121-3CD15BE5D967}"/>
              </a:ext>
            </a:extLst>
          </p:cNvPr>
          <p:cNvGrpSpPr/>
          <p:nvPr/>
        </p:nvGrpSpPr>
        <p:grpSpPr>
          <a:xfrm>
            <a:off x="4926604" y="5261972"/>
            <a:ext cx="2338792" cy="1273629"/>
            <a:chOff x="1759679" y="2155371"/>
            <a:chExt cx="2338792" cy="1273629"/>
          </a:xfrm>
        </p:grpSpPr>
        <p:sp>
          <p:nvSpPr>
            <p:cNvPr id="14" name="Rectangle : coins arrondis 13">
              <a:extLst>
                <a:ext uri="{FF2B5EF4-FFF2-40B4-BE49-F238E27FC236}">
                  <a16:creationId xmlns:a16="http://schemas.microsoft.com/office/drawing/2014/main" id="{B0F2D35C-CA70-4E8B-BB85-D06C19B529F9}"/>
                </a:ext>
              </a:extLst>
            </p:cNvPr>
            <p:cNvSpPr/>
            <p:nvPr/>
          </p:nvSpPr>
          <p:spPr>
            <a:xfrm>
              <a:off x="1759679" y="2155371"/>
              <a:ext cx="2338792" cy="1273629"/>
            </a:xfrm>
            <a:prstGeom prst="roundRect">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031CE406-C9F2-481B-A734-1CC7D801EF78}"/>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accent3"/>
                  </a:solidFill>
                  <a:latin typeface="Raleway ExtraBold" panose="020B0003030101060003" pitchFamily="34" charset="0"/>
                </a:rPr>
                <a:t>Développeurs</a:t>
              </a:r>
            </a:p>
          </p:txBody>
        </p:sp>
        <p:sp>
          <p:nvSpPr>
            <p:cNvPr id="16" name="ZoneTexte 15">
              <a:extLst>
                <a:ext uri="{FF2B5EF4-FFF2-40B4-BE49-F238E27FC236}">
                  <a16:creationId xmlns:a16="http://schemas.microsoft.com/office/drawing/2014/main" id="{BCCDEEC1-088D-4AE3-8E54-83B5866A15CB}"/>
                </a:ext>
              </a:extLst>
            </p:cNvPr>
            <p:cNvSpPr txBox="1"/>
            <p:nvPr/>
          </p:nvSpPr>
          <p:spPr>
            <a:xfrm>
              <a:off x="1759679" y="2534921"/>
              <a:ext cx="2338791" cy="794206"/>
            </a:xfrm>
            <a:prstGeom prst="rect">
              <a:avLst/>
            </a:prstGeom>
          </p:spPr>
          <p:txBody>
            <a:bodyPr wrap="square" rtlCol="0">
              <a:normAutofit fontScale="92500"/>
            </a:bodyPr>
            <a:lstStyle/>
            <a:p>
              <a:pPr algn="ctr"/>
              <a:r>
                <a:rPr lang="fr-FR" sz="2000" b="1" dirty="0">
                  <a:solidFill>
                    <a:schemeClr val="accent3"/>
                  </a:solidFill>
                  <a:latin typeface="Raleway ExtraBold" panose="020B0003030101060003" pitchFamily="34" charset="0"/>
                </a:rPr>
                <a:t>Équipe Web</a:t>
              </a:r>
            </a:p>
            <a:p>
              <a:pPr algn="ctr"/>
              <a:r>
                <a:rPr lang="fr-FR" sz="2000" b="1" dirty="0">
                  <a:solidFill>
                    <a:schemeClr val="tx2"/>
                  </a:solidFill>
                  <a:latin typeface="Raleway ExtraBold" panose="020B0003030101060003" pitchFamily="34" charset="0"/>
                </a:rPr>
                <a:t>Emilien GAUTHIER</a:t>
              </a:r>
            </a:p>
          </p:txBody>
        </p:sp>
      </p:grpSp>
      <p:grpSp>
        <p:nvGrpSpPr>
          <p:cNvPr id="17" name="Groupe 16">
            <a:extLst>
              <a:ext uri="{FF2B5EF4-FFF2-40B4-BE49-F238E27FC236}">
                <a16:creationId xmlns:a16="http://schemas.microsoft.com/office/drawing/2014/main" id="{D180EE41-5563-48EB-8FD4-0848CFAB19DC}"/>
              </a:ext>
            </a:extLst>
          </p:cNvPr>
          <p:cNvGrpSpPr/>
          <p:nvPr/>
        </p:nvGrpSpPr>
        <p:grpSpPr>
          <a:xfrm>
            <a:off x="8434790" y="5261972"/>
            <a:ext cx="2338792" cy="1273629"/>
            <a:chOff x="1759679" y="2155371"/>
            <a:chExt cx="2338792" cy="1273629"/>
          </a:xfrm>
        </p:grpSpPr>
        <p:sp>
          <p:nvSpPr>
            <p:cNvPr id="18" name="Rectangle : coins arrondis 17">
              <a:extLst>
                <a:ext uri="{FF2B5EF4-FFF2-40B4-BE49-F238E27FC236}">
                  <a16:creationId xmlns:a16="http://schemas.microsoft.com/office/drawing/2014/main" id="{D37E2F0D-E513-4BEA-8C4F-55413074D340}"/>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7BAB7077-84DB-41A5-841E-3D4FF7225622}"/>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Développeurs</a:t>
              </a:r>
            </a:p>
          </p:txBody>
        </p:sp>
        <p:sp>
          <p:nvSpPr>
            <p:cNvPr id="20" name="ZoneTexte 19">
              <a:extLst>
                <a:ext uri="{FF2B5EF4-FFF2-40B4-BE49-F238E27FC236}">
                  <a16:creationId xmlns:a16="http://schemas.microsoft.com/office/drawing/2014/main" id="{A4EA99FA-0C42-49D8-9A12-ABF592B6E075}"/>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Équipe mobile</a:t>
              </a:r>
            </a:p>
          </p:txBody>
        </p:sp>
      </p:grpSp>
      <p:grpSp>
        <p:nvGrpSpPr>
          <p:cNvPr id="21" name="Groupe 20">
            <a:extLst>
              <a:ext uri="{FF2B5EF4-FFF2-40B4-BE49-F238E27FC236}">
                <a16:creationId xmlns:a16="http://schemas.microsoft.com/office/drawing/2014/main" id="{BA75480B-260E-426F-A7D6-70CAE197372E}"/>
              </a:ext>
            </a:extLst>
          </p:cNvPr>
          <p:cNvGrpSpPr/>
          <p:nvPr/>
        </p:nvGrpSpPr>
        <p:grpSpPr>
          <a:xfrm>
            <a:off x="4926604" y="3658734"/>
            <a:ext cx="2338792" cy="1273629"/>
            <a:chOff x="1759679" y="2155371"/>
            <a:chExt cx="2338792" cy="1273629"/>
          </a:xfrm>
        </p:grpSpPr>
        <p:sp>
          <p:nvSpPr>
            <p:cNvPr id="22" name="Rectangle : coins arrondis 21">
              <a:extLst>
                <a:ext uri="{FF2B5EF4-FFF2-40B4-BE49-F238E27FC236}">
                  <a16:creationId xmlns:a16="http://schemas.microsoft.com/office/drawing/2014/main" id="{328E4418-4D62-4680-BAC3-DACADFEC1E2A}"/>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B48549F-D28F-45A8-A83F-85A77379EFF3}"/>
                </a:ext>
              </a:extLst>
            </p:cNvPr>
            <p:cNvSpPr txBox="1"/>
            <p:nvPr/>
          </p:nvSpPr>
          <p:spPr>
            <a:xfrm>
              <a:off x="1759679" y="2190564"/>
              <a:ext cx="2338792" cy="357327"/>
            </a:xfrm>
            <a:prstGeom prst="rect">
              <a:avLst/>
            </a:prstGeom>
          </p:spPr>
          <p:txBody>
            <a:bodyPr wrap="square" rtlCol="0">
              <a:normAutofit lnSpcReduction="10000"/>
            </a:bodyPr>
            <a:lstStyle/>
            <a:p>
              <a:pPr algn="l"/>
              <a:endParaRPr lang="fr-FR" i="1" dirty="0">
                <a:solidFill>
                  <a:schemeClr val="tx2"/>
                </a:solidFill>
                <a:latin typeface="Raleway ExtraBold" panose="020B0003030101060003" pitchFamily="34" charset="0"/>
              </a:endParaRPr>
            </a:p>
          </p:txBody>
        </p:sp>
        <p:sp>
          <p:nvSpPr>
            <p:cNvPr id="24" name="ZoneTexte 23">
              <a:extLst>
                <a:ext uri="{FF2B5EF4-FFF2-40B4-BE49-F238E27FC236}">
                  <a16:creationId xmlns:a16="http://schemas.microsoft.com/office/drawing/2014/main" id="{75C78460-93DB-476E-9EB0-9EAEF291E8FE}"/>
                </a:ext>
              </a:extLst>
            </p:cNvPr>
            <p:cNvSpPr txBox="1"/>
            <p:nvPr/>
          </p:nvSpPr>
          <p:spPr>
            <a:xfrm>
              <a:off x="1854112" y="2547891"/>
              <a:ext cx="2155370"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Chef de projet</a:t>
              </a:r>
            </a:p>
          </p:txBody>
        </p:sp>
      </p:grpSp>
      <p:cxnSp>
        <p:nvCxnSpPr>
          <p:cNvPr id="26" name="Connecteur droit 25">
            <a:extLst>
              <a:ext uri="{FF2B5EF4-FFF2-40B4-BE49-F238E27FC236}">
                <a16:creationId xmlns:a16="http://schemas.microsoft.com/office/drawing/2014/main" id="{27036C21-D7C9-4F8B-86AE-C222A84201D9}"/>
              </a:ext>
            </a:extLst>
          </p:cNvPr>
          <p:cNvCxnSpPr>
            <a:stCxn id="5" idx="2"/>
            <a:endCxn id="22" idx="0"/>
          </p:cNvCxnSpPr>
          <p:nvPr/>
        </p:nvCxnSpPr>
        <p:spPr>
          <a:xfrm>
            <a:off x="6096000" y="3329126"/>
            <a:ext cx="0" cy="329608"/>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64BE4651-2436-4B78-ADFE-D7A2F088F556}"/>
              </a:ext>
            </a:extLst>
          </p:cNvPr>
          <p:cNvCxnSpPr>
            <a:cxnSpLocks/>
            <a:stCxn id="22" idx="2"/>
            <a:endCxn id="14" idx="0"/>
          </p:cNvCxnSpPr>
          <p:nvPr/>
        </p:nvCxnSpPr>
        <p:spPr>
          <a:xfrm>
            <a:off x="6096000" y="4932363"/>
            <a:ext cx="0" cy="329609"/>
          </a:xfrm>
          <a:prstGeom prst="line">
            <a:avLst/>
          </a:prstGeom>
          <a:ln w="50800">
            <a:gradFill>
              <a:gsLst>
                <a:gs pos="22000">
                  <a:schemeClr val="tx2"/>
                </a:gs>
                <a:gs pos="7300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Connecteur : en angle 30">
            <a:extLst>
              <a:ext uri="{FF2B5EF4-FFF2-40B4-BE49-F238E27FC236}">
                <a16:creationId xmlns:a16="http://schemas.microsoft.com/office/drawing/2014/main" id="{19106118-22C0-497C-977A-A4FAB179B946}"/>
              </a:ext>
            </a:extLst>
          </p:cNvPr>
          <p:cNvCxnSpPr>
            <a:cxnSpLocks/>
            <a:stCxn id="22" idx="3"/>
            <a:endCxn id="18" idx="0"/>
          </p:cNvCxnSpPr>
          <p:nvPr/>
        </p:nvCxnSpPr>
        <p:spPr>
          <a:xfrm>
            <a:off x="7265396" y="4295549"/>
            <a:ext cx="2338790" cy="966423"/>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Connecteur : en angle 32">
            <a:extLst>
              <a:ext uri="{FF2B5EF4-FFF2-40B4-BE49-F238E27FC236}">
                <a16:creationId xmlns:a16="http://schemas.microsoft.com/office/drawing/2014/main" id="{38FCBDE8-A0EC-4EBF-8958-3112D05487C0}"/>
              </a:ext>
            </a:extLst>
          </p:cNvPr>
          <p:cNvCxnSpPr>
            <a:cxnSpLocks/>
            <a:stCxn id="22" idx="1"/>
            <a:endCxn id="10" idx="0"/>
          </p:cNvCxnSpPr>
          <p:nvPr/>
        </p:nvCxnSpPr>
        <p:spPr>
          <a:xfrm rot="10800000" flipV="1">
            <a:off x="2808514" y="4295548"/>
            <a:ext cx="2118091" cy="965605"/>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8" name="Groupe 37">
            <a:extLst>
              <a:ext uri="{FF2B5EF4-FFF2-40B4-BE49-F238E27FC236}">
                <a16:creationId xmlns:a16="http://schemas.microsoft.com/office/drawing/2014/main" id="{7A8F89AD-DD71-46D7-A7EC-B3830B35CEC4}"/>
              </a:ext>
            </a:extLst>
          </p:cNvPr>
          <p:cNvGrpSpPr/>
          <p:nvPr/>
        </p:nvGrpSpPr>
        <p:grpSpPr>
          <a:xfrm>
            <a:off x="11630526" y="6296526"/>
            <a:ext cx="561474" cy="561473"/>
            <a:chOff x="11630526" y="6296526"/>
            <a:chExt cx="561474" cy="561473"/>
          </a:xfrm>
        </p:grpSpPr>
        <p:sp>
          <p:nvSpPr>
            <p:cNvPr id="39" name="Larme 38">
              <a:extLst>
                <a:ext uri="{FF2B5EF4-FFF2-40B4-BE49-F238E27FC236}">
                  <a16:creationId xmlns:a16="http://schemas.microsoft.com/office/drawing/2014/main" id="{84083C5E-7D86-4C01-A4B6-5D98ACB4898D}"/>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0" name="ZoneTexte 39">
              <a:extLst>
                <a:ext uri="{FF2B5EF4-FFF2-40B4-BE49-F238E27FC236}">
                  <a16:creationId xmlns:a16="http://schemas.microsoft.com/office/drawing/2014/main" id="{6CF432B6-4558-4D69-9180-53551E4C659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9</a:t>
              </a:r>
            </a:p>
          </p:txBody>
        </p:sp>
      </p:grpSp>
    </p:spTree>
    <p:extLst>
      <p:ext uri="{BB962C8B-B14F-4D97-AF65-F5344CB8AC3E}">
        <p14:creationId xmlns:p14="http://schemas.microsoft.com/office/powerpoint/2010/main" val="4232657936"/>
      </p:ext>
    </p:extLst>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up)">
                                      <p:cBhvr>
                                        <p:cTn id="12" dur="500"/>
                                        <p:tgtEl>
                                          <p:spTgt spid="26"/>
                                        </p:tgtEl>
                                      </p:cBhvr>
                                    </p:animEffect>
                                  </p:childTnLst>
                                </p:cTn>
                              </p:par>
                              <p:par>
                                <p:cTn id="13" presetID="22" presetClass="entr" presetSubtype="1"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Effect transition="in" filter="wipe(up)">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nodeType="click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wipe(right)">
                                      <p:cBhvr>
                                        <p:cTn id="20" dur="500"/>
                                        <p:tgtEl>
                                          <p:spTgt spid="33"/>
                                        </p:tgtEl>
                                      </p:cBhvr>
                                    </p:animEffect>
                                  </p:childTnLst>
                                </p:cTn>
                              </p:par>
                              <p:par>
                                <p:cTn id="21" presetID="22" presetClass="entr" presetSubtype="1" fill="hold"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wipe(left)">
                                      <p:cBhvr>
                                        <p:cTn id="28" dur="500"/>
                                        <p:tgtEl>
                                          <p:spTgt spid="31"/>
                                        </p:tgtEl>
                                      </p:cBhvr>
                                    </p:animEffect>
                                  </p:childTnLst>
                                </p:cTn>
                              </p:par>
                              <p:par>
                                <p:cTn id="29" presetID="22" presetClass="entr" presetSubtype="1" fill="hold" nodeType="withEffect">
                                  <p:stCondLst>
                                    <p:cond delay="500"/>
                                  </p:stCondLst>
                                  <p:childTnLst>
                                    <p:set>
                                      <p:cBhvr>
                                        <p:cTn id="30" dur="1" fill="hold">
                                          <p:stCondLst>
                                            <p:cond delay="0"/>
                                          </p:stCondLst>
                                        </p:cTn>
                                        <p:tgtEl>
                                          <p:spTgt spid="17"/>
                                        </p:tgtEl>
                                        <p:attrNameLst>
                                          <p:attrName>style.visibility</p:attrName>
                                        </p:attrNameLst>
                                      </p:cBhvr>
                                      <p:to>
                                        <p:strVal val="visible"/>
                                      </p:to>
                                    </p:set>
                                    <p:animEffect transition="in" filter="wipe(up)">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up)">
                                      <p:cBhvr>
                                        <p:cTn id="36" dur="500"/>
                                        <p:tgtEl>
                                          <p:spTgt spid="27"/>
                                        </p:tgtEl>
                                      </p:cBhvr>
                                    </p:animEffect>
                                  </p:childTnLst>
                                </p:cTn>
                              </p:par>
                              <p:par>
                                <p:cTn id="37" presetID="22" presetClass="entr" presetSubtype="1" fill="hold" nodeType="withEffect">
                                  <p:stCondLst>
                                    <p:cond delay="500"/>
                                  </p:stCondLst>
                                  <p:childTnLst>
                                    <p:set>
                                      <p:cBhvr>
                                        <p:cTn id="38" dur="1" fill="hold">
                                          <p:stCondLst>
                                            <p:cond delay="0"/>
                                          </p:stCondLst>
                                        </p:cTn>
                                        <p:tgtEl>
                                          <p:spTgt spid="13"/>
                                        </p:tgtEl>
                                        <p:attrNameLst>
                                          <p:attrName>style.visibility</p:attrName>
                                        </p:attrNameLst>
                                      </p:cBhvr>
                                      <p:to>
                                        <p:strVal val="visible"/>
                                      </p:to>
                                    </p:set>
                                    <p:animEffect transition="in" filter="wipe(up)">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C08FA5-01FC-4F9A-A81F-51CFDA742B40}"/>
              </a:ext>
            </a:extLst>
          </p:cNvPr>
          <p:cNvSpPr>
            <a:spLocks noGrp="1"/>
          </p:cNvSpPr>
          <p:nvPr>
            <p:ph type="title"/>
          </p:nvPr>
        </p:nvSpPr>
        <p:spPr/>
        <p:txBody>
          <a:bodyPr/>
          <a:lstStyle/>
          <a:p>
            <a:r>
              <a:rPr lang="fr-FR" dirty="0"/>
              <a:t>Organigramme</a:t>
            </a:r>
          </a:p>
        </p:txBody>
      </p:sp>
      <p:grpSp>
        <p:nvGrpSpPr>
          <p:cNvPr id="8" name="Groupe 7">
            <a:extLst>
              <a:ext uri="{FF2B5EF4-FFF2-40B4-BE49-F238E27FC236}">
                <a16:creationId xmlns:a16="http://schemas.microsoft.com/office/drawing/2014/main" id="{100A5C90-1531-4B3E-B590-4D6F5228DED9}"/>
              </a:ext>
            </a:extLst>
          </p:cNvPr>
          <p:cNvGrpSpPr/>
          <p:nvPr/>
        </p:nvGrpSpPr>
        <p:grpSpPr>
          <a:xfrm>
            <a:off x="3677469" y="2055497"/>
            <a:ext cx="2338792" cy="1273629"/>
            <a:chOff x="1759679" y="2155371"/>
            <a:chExt cx="2338792" cy="1273629"/>
          </a:xfrm>
        </p:grpSpPr>
        <p:sp>
          <p:nvSpPr>
            <p:cNvPr id="5" name="Rectangle : coins arrondis 4">
              <a:extLst>
                <a:ext uri="{FF2B5EF4-FFF2-40B4-BE49-F238E27FC236}">
                  <a16:creationId xmlns:a16="http://schemas.microsoft.com/office/drawing/2014/main" id="{5C2A6E7E-E50A-4B23-AFA9-6CFAF0E5C5FC}"/>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F2897E6-DE84-4FF2-AF83-C7985E5E3B4F}"/>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Product Owner</a:t>
              </a:r>
            </a:p>
          </p:txBody>
        </p:sp>
        <p:sp>
          <p:nvSpPr>
            <p:cNvPr id="7" name="ZoneTexte 6">
              <a:extLst>
                <a:ext uri="{FF2B5EF4-FFF2-40B4-BE49-F238E27FC236}">
                  <a16:creationId xmlns:a16="http://schemas.microsoft.com/office/drawing/2014/main" id="{1EE3CA6B-307C-4590-8B04-7AF6BE897619}"/>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Alexandre BUFFY</a:t>
              </a:r>
            </a:p>
          </p:txBody>
        </p:sp>
      </p:grpSp>
      <p:grpSp>
        <p:nvGrpSpPr>
          <p:cNvPr id="9" name="Groupe 8">
            <a:extLst>
              <a:ext uri="{FF2B5EF4-FFF2-40B4-BE49-F238E27FC236}">
                <a16:creationId xmlns:a16="http://schemas.microsoft.com/office/drawing/2014/main" id="{6F2DA6E6-3CBC-4584-818B-A9C61ED41F63}"/>
              </a:ext>
            </a:extLst>
          </p:cNvPr>
          <p:cNvGrpSpPr/>
          <p:nvPr/>
        </p:nvGrpSpPr>
        <p:grpSpPr>
          <a:xfrm>
            <a:off x="389982" y="5261154"/>
            <a:ext cx="2338792" cy="1273629"/>
            <a:chOff x="1759679" y="2155371"/>
            <a:chExt cx="2338792" cy="1273629"/>
          </a:xfrm>
        </p:grpSpPr>
        <p:sp>
          <p:nvSpPr>
            <p:cNvPr id="10" name="Rectangle : coins arrondis 9">
              <a:extLst>
                <a:ext uri="{FF2B5EF4-FFF2-40B4-BE49-F238E27FC236}">
                  <a16:creationId xmlns:a16="http://schemas.microsoft.com/office/drawing/2014/main" id="{F7448AE2-69B9-4761-A6F3-9D69A9714549}"/>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4F2E0603-93DA-4054-86A6-F01AA44F31B6}"/>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Designers</a:t>
              </a:r>
            </a:p>
          </p:txBody>
        </p:sp>
        <p:sp>
          <p:nvSpPr>
            <p:cNvPr id="12" name="ZoneTexte 11">
              <a:extLst>
                <a:ext uri="{FF2B5EF4-FFF2-40B4-BE49-F238E27FC236}">
                  <a16:creationId xmlns:a16="http://schemas.microsoft.com/office/drawing/2014/main" id="{137C0F96-0026-4D00-B842-6117A436D11E}"/>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Studio Bluck</a:t>
              </a:r>
            </a:p>
          </p:txBody>
        </p:sp>
      </p:grpSp>
      <p:grpSp>
        <p:nvGrpSpPr>
          <p:cNvPr id="13" name="Groupe 12">
            <a:extLst>
              <a:ext uri="{FF2B5EF4-FFF2-40B4-BE49-F238E27FC236}">
                <a16:creationId xmlns:a16="http://schemas.microsoft.com/office/drawing/2014/main" id="{7A1268E4-52BE-44A2-B121-3CD15BE5D967}"/>
              </a:ext>
            </a:extLst>
          </p:cNvPr>
          <p:cNvGrpSpPr/>
          <p:nvPr/>
        </p:nvGrpSpPr>
        <p:grpSpPr>
          <a:xfrm>
            <a:off x="3677469" y="5261972"/>
            <a:ext cx="2338792" cy="1273629"/>
            <a:chOff x="1759679" y="2155371"/>
            <a:chExt cx="2338792" cy="1273629"/>
          </a:xfrm>
        </p:grpSpPr>
        <p:sp>
          <p:nvSpPr>
            <p:cNvPr id="14" name="Rectangle : coins arrondis 13">
              <a:extLst>
                <a:ext uri="{FF2B5EF4-FFF2-40B4-BE49-F238E27FC236}">
                  <a16:creationId xmlns:a16="http://schemas.microsoft.com/office/drawing/2014/main" id="{B0F2D35C-CA70-4E8B-BB85-D06C19B529F9}"/>
                </a:ext>
              </a:extLst>
            </p:cNvPr>
            <p:cNvSpPr/>
            <p:nvPr/>
          </p:nvSpPr>
          <p:spPr>
            <a:xfrm>
              <a:off x="1759679" y="2155371"/>
              <a:ext cx="2338792" cy="1273629"/>
            </a:xfrm>
            <a:prstGeom prst="roundRect">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031CE406-C9F2-481B-A734-1CC7D801EF78}"/>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accent3"/>
                  </a:solidFill>
                  <a:latin typeface="Raleway ExtraBold" panose="020B0003030101060003" pitchFamily="34" charset="0"/>
                </a:rPr>
                <a:t>Développeurs</a:t>
              </a:r>
            </a:p>
          </p:txBody>
        </p:sp>
        <p:sp>
          <p:nvSpPr>
            <p:cNvPr id="16" name="ZoneTexte 15">
              <a:extLst>
                <a:ext uri="{FF2B5EF4-FFF2-40B4-BE49-F238E27FC236}">
                  <a16:creationId xmlns:a16="http://schemas.microsoft.com/office/drawing/2014/main" id="{BCCDEEC1-088D-4AE3-8E54-83B5866A15CB}"/>
                </a:ext>
              </a:extLst>
            </p:cNvPr>
            <p:cNvSpPr txBox="1"/>
            <p:nvPr/>
          </p:nvSpPr>
          <p:spPr>
            <a:xfrm>
              <a:off x="1759679" y="2534921"/>
              <a:ext cx="2338791" cy="794206"/>
            </a:xfrm>
            <a:prstGeom prst="rect">
              <a:avLst/>
            </a:prstGeom>
          </p:spPr>
          <p:txBody>
            <a:bodyPr wrap="square" rtlCol="0">
              <a:normAutofit fontScale="92500"/>
            </a:bodyPr>
            <a:lstStyle/>
            <a:p>
              <a:pPr algn="ctr"/>
              <a:r>
                <a:rPr lang="fr-FR" sz="2000" b="1" dirty="0">
                  <a:solidFill>
                    <a:schemeClr val="accent3"/>
                  </a:solidFill>
                  <a:latin typeface="Raleway ExtraBold" panose="020B0003030101060003" pitchFamily="34" charset="0"/>
                </a:rPr>
                <a:t>Équipe Web</a:t>
              </a:r>
            </a:p>
            <a:p>
              <a:pPr algn="ctr"/>
              <a:r>
                <a:rPr lang="fr-FR" sz="2000" b="1" dirty="0">
                  <a:solidFill>
                    <a:schemeClr val="tx2"/>
                  </a:solidFill>
                  <a:latin typeface="Raleway ExtraBold" panose="020B0003030101060003" pitchFamily="34" charset="0"/>
                </a:rPr>
                <a:t>Emilien GAUTHIER</a:t>
              </a:r>
            </a:p>
          </p:txBody>
        </p:sp>
      </p:grpSp>
      <p:grpSp>
        <p:nvGrpSpPr>
          <p:cNvPr id="17" name="Groupe 16">
            <a:extLst>
              <a:ext uri="{FF2B5EF4-FFF2-40B4-BE49-F238E27FC236}">
                <a16:creationId xmlns:a16="http://schemas.microsoft.com/office/drawing/2014/main" id="{D180EE41-5563-48EB-8FD4-0848CFAB19DC}"/>
              </a:ext>
            </a:extLst>
          </p:cNvPr>
          <p:cNvGrpSpPr/>
          <p:nvPr/>
        </p:nvGrpSpPr>
        <p:grpSpPr>
          <a:xfrm>
            <a:off x="7185655" y="5261972"/>
            <a:ext cx="2338792" cy="1273629"/>
            <a:chOff x="1759679" y="2155371"/>
            <a:chExt cx="2338792" cy="1273629"/>
          </a:xfrm>
        </p:grpSpPr>
        <p:sp>
          <p:nvSpPr>
            <p:cNvPr id="18" name="Rectangle : coins arrondis 17">
              <a:extLst>
                <a:ext uri="{FF2B5EF4-FFF2-40B4-BE49-F238E27FC236}">
                  <a16:creationId xmlns:a16="http://schemas.microsoft.com/office/drawing/2014/main" id="{D37E2F0D-E513-4BEA-8C4F-55413074D340}"/>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7BAB7077-84DB-41A5-841E-3D4FF7225622}"/>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Développeurs</a:t>
              </a:r>
            </a:p>
          </p:txBody>
        </p:sp>
        <p:sp>
          <p:nvSpPr>
            <p:cNvPr id="20" name="ZoneTexte 19">
              <a:extLst>
                <a:ext uri="{FF2B5EF4-FFF2-40B4-BE49-F238E27FC236}">
                  <a16:creationId xmlns:a16="http://schemas.microsoft.com/office/drawing/2014/main" id="{A4EA99FA-0C42-49D8-9A12-ABF592B6E075}"/>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Équipe mobile</a:t>
              </a:r>
            </a:p>
          </p:txBody>
        </p:sp>
      </p:grpSp>
      <p:grpSp>
        <p:nvGrpSpPr>
          <p:cNvPr id="21" name="Groupe 20">
            <a:extLst>
              <a:ext uri="{FF2B5EF4-FFF2-40B4-BE49-F238E27FC236}">
                <a16:creationId xmlns:a16="http://schemas.microsoft.com/office/drawing/2014/main" id="{BA75480B-260E-426F-A7D6-70CAE197372E}"/>
              </a:ext>
            </a:extLst>
          </p:cNvPr>
          <p:cNvGrpSpPr/>
          <p:nvPr/>
        </p:nvGrpSpPr>
        <p:grpSpPr>
          <a:xfrm>
            <a:off x="3677469" y="3658734"/>
            <a:ext cx="2338792" cy="1273629"/>
            <a:chOff x="1759679" y="2155371"/>
            <a:chExt cx="2338792" cy="1273629"/>
          </a:xfrm>
        </p:grpSpPr>
        <p:sp>
          <p:nvSpPr>
            <p:cNvPr id="22" name="Rectangle : coins arrondis 21">
              <a:extLst>
                <a:ext uri="{FF2B5EF4-FFF2-40B4-BE49-F238E27FC236}">
                  <a16:creationId xmlns:a16="http://schemas.microsoft.com/office/drawing/2014/main" id="{328E4418-4D62-4680-BAC3-DACADFEC1E2A}"/>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B48549F-D28F-45A8-A83F-85A77379EFF3}"/>
                </a:ext>
              </a:extLst>
            </p:cNvPr>
            <p:cNvSpPr txBox="1"/>
            <p:nvPr/>
          </p:nvSpPr>
          <p:spPr>
            <a:xfrm>
              <a:off x="1759679" y="2190564"/>
              <a:ext cx="2338792" cy="357327"/>
            </a:xfrm>
            <a:prstGeom prst="rect">
              <a:avLst/>
            </a:prstGeom>
          </p:spPr>
          <p:txBody>
            <a:bodyPr wrap="square" rtlCol="0">
              <a:normAutofit lnSpcReduction="10000"/>
            </a:bodyPr>
            <a:lstStyle/>
            <a:p>
              <a:pPr algn="l"/>
              <a:endParaRPr lang="fr-FR" i="1" dirty="0">
                <a:solidFill>
                  <a:schemeClr val="tx2"/>
                </a:solidFill>
                <a:latin typeface="Raleway ExtraBold" panose="020B0003030101060003" pitchFamily="34" charset="0"/>
              </a:endParaRPr>
            </a:p>
          </p:txBody>
        </p:sp>
        <p:sp>
          <p:nvSpPr>
            <p:cNvPr id="24" name="ZoneTexte 23">
              <a:extLst>
                <a:ext uri="{FF2B5EF4-FFF2-40B4-BE49-F238E27FC236}">
                  <a16:creationId xmlns:a16="http://schemas.microsoft.com/office/drawing/2014/main" id="{75C78460-93DB-476E-9EB0-9EAEF291E8FE}"/>
                </a:ext>
              </a:extLst>
            </p:cNvPr>
            <p:cNvSpPr txBox="1"/>
            <p:nvPr/>
          </p:nvSpPr>
          <p:spPr>
            <a:xfrm>
              <a:off x="1854112" y="2547891"/>
              <a:ext cx="2155370"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Chef de projet</a:t>
              </a:r>
            </a:p>
          </p:txBody>
        </p:sp>
      </p:grpSp>
      <p:cxnSp>
        <p:nvCxnSpPr>
          <p:cNvPr id="26" name="Connecteur droit 25">
            <a:extLst>
              <a:ext uri="{FF2B5EF4-FFF2-40B4-BE49-F238E27FC236}">
                <a16:creationId xmlns:a16="http://schemas.microsoft.com/office/drawing/2014/main" id="{27036C21-D7C9-4F8B-86AE-C222A84201D9}"/>
              </a:ext>
            </a:extLst>
          </p:cNvPr>
          <p:cNvCxnSpPr>
            <a:stCxn id="5" idx="2"/>
            <a:endCxn id="22" idx="0"/>
          </p:cNvCxnSpPr>
          <p:nvPr/>
        </p:nvCxnSpPr>
        <p:spPr>
          <a:xfrm>
            <a:off x="4846865" y="3329126"/>
            <a:ext cx="0" cy="329608"/>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64BE4651-2436-4B78-ADFE-D7A2F088F556}"/>
              </a:ext>
            </a:extLst>
          </p:cNvPr>
          <p:cNvCxnSpPr>
            <a:cxnSpLocks/>
            <a:stCxn id="22" idx="2"/>
            <a:endCxn id="14" idx="0"/>
          </p:cNvCxnSpPr>
          <p:nvPr/>
        </p:nvCxnSpPr>
        <p:spPr>
          <a:xfrm>
            <a:off x="4846865" y="4932363"/>
            <a:ext cx="0" cy="329609"/>
          </a:xfrm>
          <a:prstGeom prst="line">
            <a:avLst/>
          </a:prstGeom>
          <a:ln w="50800">
            <a:gradFill>
              <a:gsLst>
                <a:gs pos="22000">
                  <a:schemeClr val="tx2"/>
                </a:gs>
                <a:gs pos="7300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Connecteur : en angle 30">
            <a:extLst>
              <a:ext uri="{FF2B5EF4-FFF2-40B4-BE49-F238E27FC236}">
                <a16:creationId xmlns:a16="http://schemas.microsoft.com/office/drawing/2014/main" id="{19106118-22C0-497C-977A-A4FAB179B946}"/>
              </a:ext>
            </a:extLst>
          </p:cNvPr>
          <p:cNvCxnSpPr>
            <a:cxnSpLocks/>
            <a:stCxn id="22" idx="3"/>
            <a:endCxn id="18" idx="0"/>
          </p:cNvCxnSpPr>
          <p:nvPr/>
        </p:nvCxnSpPr>
        <p:spPr>
          <a:xfrm>
            <a:off x="6016261" y="4295549"/>
            <a:ext cx="2338790" cy="966423"/>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Connecteur : en angle 32">
            <a:extLst>
              <a:ext uri="{FF2B5EF4-FFF2-40B4-BE49-F238E27FC236}">
                <a16:creationId xmlns:a16="http://schemas.microsoft.com/office/drawing/2014/main" id="{38FCBDE8-A0EC-4EBF-8958-3112D05487C0}"/>
              </a:ext>
            </a:extLst>
          </p:cNvPr>
          <p:cNvCxnSpPr>
            <a:cxnSpLocks/>
            <a:stCxn id="22" idx="1"/>
            <a:endCxn id="10" idx="0"/>
          </p:cNvCxnSpPr>
          <p:nvPr/>
        </p:nvCxnSpPr>
        <p:spPr>
          <a:xfrm rot="10800000" flipV="1">
            <a:off x="1559379" y="4295548"/>
            <a:ext cx="2118091" cy="965605"/>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8" name="Groupe 37">
            <a:extLst>
              <a:ext uri="{FF2B5EF4-FFF2-40B4-BE49-F238E27FC236}">
                <a16:creationId xmlns:a16="http://schemas.microsoft.com/office/drawing/2014/main" id="{7A8F89AD-DD71-46D7-A7EC-B3830B35CEC4}"/>
              </a:ext>
            </a:extLst>
          </p:cNvPr>
          <p:cNvGrpSpPr/>
          <p:nvPr/>
        </p:nvGrpSpPr>
        <p:grpSpPr>
          <a:xfrm>
            <a:off x="11630526" y="6296526"/>
            <a:ext cx="561474" cy="561473"/>
            <a:chOff x="11630526" y="6296526"/>
            <a:chExt cx="561474" cy="561473"/>
          </a:xfrm>
        </p:grpSpPr>
        <p:sp>
          <p:nvSpPr>
            <p:cNvPr id="39" name="Larme 38">
              <a:extLst>
                <a:ext uri="{FF2B5EF4-FFF2-40B4-BE49-F238E27FC236}">
                  <a16:creationId xmlns:a16="http://schemas.microsoft.com/office/drawing/2014/main" id="{84083C5E-7D86-4C01-A4B6-5D98ACB4898D}"/>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0" name="ZoneTexte 39">
              <a:extLst>
                <a:ext uri="{FF2B5EF4-FFF2-40B4-BE49-F238E27FC236}">
                  <a16:creationId xmlns:a16="http://schemas.microsoft.com/office/drawing/2014/main" id="{6CF432B6-4558-4D69-9180-53551E4C659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9</a:t>
              </a:r>
            </a:p>
          </p:txBody>
        </p:sp>
      </p:grpSp>
      <p:grpSp>
        <p:nvGrpSpPr>
          <p:cNvPr id="25" name="Groupe 24">
            <a:extLst>
              <a:ext uri="{FF2B5EF4-FFF2-40B4-BE49-F238E27FC236}">
                <a16:creationId xmlns:a16="http://schemas.microsoft.com/office/drawing/2014/main" id="{3B11856C-1C40-49D3-8562-B674F0B85D83}"/>
              </a:ext>
            </a:extLst>
          </p:cNvPr>
          <p:cNvGrpSpPr/>
          <p:nvPr/>
        </p:nvGrpSpPr>
        <p:grpSpPr>
          <a:xfrm>
            <a:off x="8578095" y="2345225"/>
            <a:ext cx="2963625" cy="467071"/>
            <a:chOff x="8578095" y="2345225"/>
            <a:chExt cx="2963625" cy="467071"/>
          </a:xfrm>
        </p:grpSpPr>
        <p:sp>
          <p:nvSpPr>
            <p:cNvPr id="3" name="ZoneTexte 2">
              <a:extLst>
                <a:ext uri="{FF2B5EF4-FFF2-40B4-BE49-F238E27FC236}">
                  <a16:creationId xmlns:a16="http://schemas.microsoft.com/office/drawing/2014/main" id="{683545AA-F74D-4282-AC42-B68795F73782}"/>
                </a:ext>
              </a:extLst>
            </p:cNvPr>
            <p:cNvSpPr txBox="1"/>
            <p:nvPr/>
          </p:nvSpPr>
          <p:spPr>
            <a:xfrm>
              <a:off x="8578095" y="2345225"/>
              <a:ext cx="2963625" cy="467071"/>
            </a:xfrm>
            <a:prstGeom prst="rect">
              <a:avLst/>
            </a:prstGeom>
          </p:spPr>
          <p:txBody>
            <a:bodyPr wrap="square" rtlCol="0">
              <a:normAutofit/>
            </a:bodyPr>
            <a:lstStyle/>
            <a:p>
              <a:pPr algn="r"/>
              <a:r>
                <a:rPr lang="fr-FR" sz="2400" b="1" dirty="0">
                  <a:solidFill>
                    <a:schemeClr val="tx2"/>
                  </a:solidFill>
                  <a:latin typeface="Raleway ExtraBold" panose="020B0003030101060003" pitchFamily="34" charset="0"/>
                </a:rPr>
                <a:t>Contrôle Qualité</a:t>
              </a:r>
            </a:p>
          </p:txBody>
        </p:sp>
        <p:grpSp>
          <p:nvGrpSpPr>
            <p:cNvPr id="32" name="Groupe 31">
              <a:extLst>
                <a:ext uri="{FF2B5EF4-FFF2-40B4-BE49-F238E27FC236}">
                  <a16:creationId xmlns:a16="http://schemas.microsoft.com/office/drawing/2014/main" id="{B13C3488-D6C9-4C7D-977F-45E6189C4554}"/>
                </a:ext>
              </a:extLst>
            </p:cNvPr>
            <p:cNvGrpSpPr/>
            <p:nvPr/>
          </p:nvGrpSpPr>
          <p:grpSpPr>
            <a:xfrm flipV="1">
              <a:off x="10487811" y="2766577"/>
              <a:ext cx="931705" cy="45719"/>
              <a:chOff x="4503420" y="3238999"/>
              <a:chExt cx="931705" cy="0"/>
            </a:xfrm>
          </p:grpSpPr>
          <p:cxnSp>
            <p:nvCxnSpPr>
              <p:cNvPr id="34" name="Connecteur droit 33">
                <a:extLst>
                  <a:ext uri="{FF2B5EF4-FFF2-40B4-BE49-F238E27FC236}">
                    <a16:creationId xmlns:a16="http://schemas.microsoft.com/office/drawing/2014/main" id="{0A383F09-890C-4761-AA74-5A54F99E111A}"/>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5" name="Connecteur droit 34">
                <a:extLst>
                  <a:ext uri="{FF2B5EF4-FFF2-40B4-BE49-F238E27FC236}">
                    <a16:creationId xmlns:a16="http://schemas.microsoft.com/office/drawing/2014/main" id="{66891FFE-A219-4988-AF28-92A30FE93BB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grpSp>
        <p:nvGrpSpPr>
          <p:cNvPr id="28" name="Groupe 27">
            <a:extLst>
              <a:ext uri="{FF2B5EF4-FFF2-40B4-BE49-F238E27FC236}">
                <a16:creationId xmlns:a16="http://schemas.microsoft.com/office/drawing/2014/main" id="{ED93EA9D-96EE-4FAA-AC88-EBF1439A7335}"/>
              </a:ext>
            </a:extLst>
          </p:cNvPr>
          <p:cNvGrpSpPr/>
          <p:nvPr/>
        </p:nvGrpSpPr>
        <p:grpSpPr>
          <a:xfrm>
            <a:off x="8578094" y="3165442"/>
            <a:ext cx="2963625" cy="467071"/>
            <a:chOff x="8578094" y="3165442"/>
            <a:chExt cx="2963625" cy="467071"/>
          </a:xfrm>
        </p:grpSpPr>
        <p:sp>
          <p:nvSpPr>
            <p:cNvPr id="37" name="ZoneTexte 36">
              <a:extLst>
                <a:ext uri="{FF2B5EF4-FFF2-40B4-BE49-F238E27FC236}">
                  <a16:creationId xmlns:a16="http://schemas.microsoft.com/office/drawing/2014/main" id="{FB2DE427-D0FB-46DF-BFF7-9D61DDEC1220}"/>
                </a:ext>
              </a:extLst>
            </p:cNvPr>
            <p:cNvSpPr txBox="1"/>
            <p:nvPr/>
          </p:nvSpPr>
          <p:spPr>
            <a:xfrm>
              <a:off x="8578094" y="3165442"/>
              <a:ext cx="2963625" cy="467071"/>
            </a:xfrm>
            <a:prstGeom prst="rect">
              <a:avLst/>
            </a:prstGeom>
          </p:spPr>
          <p:txBody>
            <a:bodyPr wrap="square" rtlCol="0">
              <a:normAutofit/>
            </a:bodyPr>
            <a:lstStyle/>
            <a:p>
              <a:pPr algn="r"/>
              <a:r>
                <a:rPr lang="fr-FR" sz="2400" b="1" dirty="0">
                  <a:solidFill>
                    <a:schemeClr val="tx2"/>
                  </a:solidFill>
                  <a:latin typeface="Raleway ExtraBold" panose="020B0003030101060003" pitchFamily="34" charset="0"/>
                </a:rPr>
                <a:t>Méthode Agile</a:t>
              </a:r>
            </a:p>
          </p:txBody>
        </p:sp>
        <p:grpSp>
          <p:nvGrpSpPr>
            <p:cNvPr id="41" name="Groupe 40">
              <a:extLst>
                <a:ext uri="{FF2B5EF4-FFF2-40B4-BE49-F238E27FC236}">
                  <a16:creationId xmlns:a16="http://schemas.microsoft.com/office/drawing/2014/main" id="{FE21FC5A-B289-4D87-BC2E-A39F6AB927E8}"/>
                </a:ext>
              </a:extLst>
            </p:cNvPr>
            <p:cNvGrpSpPr/>
            <p:nvPr/>
          </p:nvGrpSpPr>
          <p:grpSpPr>
            <a:xfrm flipV="1">
              <a:off x="9524447" y="3557853"/>
              <a:ext cx="931705" cy="45719"/>
              <a:chOff x="4503420" y="3238999"/>
              <a:chExt cx="931705" cy="0"/>
            </a:xfrm>
          </p:grpSpPr>
          <p:cxnSp>
            <p:nvCxnSpPr>
              <p:cNvPr id="42" name="Connecteur droit 41">
                <a:extLst>
                  <a:ext uri="{FF2B5EF4-FFF2-40B4-BE49-F238E27FC236}">
                    <a16:creationId xmlns:a16="http://schemas.microsoft.com/office/drawing/2014/main" id="{3ED47F4F-52F4-4607-A457-5DE31889E98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43" name="Connecteur droit 42">
                <a:extLst>
                  <a:ext uri="{FF2B5EF4-FFF2-40B4-BE49-F238E27FC236}">
                    <a16:creationId xmlns:a16="http://schemas.microsoft.com/office/drawing/2014/main" id="{8CF1949B-EA42-4045-A87D-750F9FF615A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265984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50" fill="hold"/>
                                        <p:tgtEl>
                                          <p:spTgt spid="25"/>
                                        </p:tgtEl>
                                        <p:attrNameLst>
                                          <p:attrName>ppt_x</p:attrName>
                                        </p:attrNameLst>
                                      </p:cBhvr>
                                      <p:tavLst>
                                        <p:tav tm="0">
                                          <p:val>
                                            <p:strVal val="1+#ppt_w/2"/>
                                          </p:val>
                                        </p:tav>
                                        <p:tav tm="100000">
                                          <p:val>
                                            <p:strVal val="#ppt_x"/>
                                          </p:val>
                                        </p:tav>
                                      </p:tavLst>
                                    </p:anim>
                                    <p:anim calcmode="lin" valueType="num">
                                      <p:cBhvr additive="base">
                                        <p:cTn id="8" dur="25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250" fill="hold"/>
                                        <p:tgtEl>
                                          <p:spTgt spid="28"/>
                                        </p:tgtEl>
                                        <p:attrNameLst>
                                          <p:attrName>ppt_x</p:attrName>
                                        </p:attrNameLst>
                                      </p:cBhvr>
                                      <p:tavLst>
                                        <p:tav tm="0">
                                          <p:val>
                                            <p:strVal val="1+#ppt_w/2"/>
                                          </p:val>
                                        </p:tav>
                                        <p:tav tm="100000">
                                          <p:val>
                                            <p:strVal val="#ppt_x"/>
                                          </p:val>
                                        </p:tav>
                                      </p:tavLst>
                                    </p:anim>
                                    <p:anim calcmode="lin" valueType="num">
                                      <p:cBhvr additive="base">
                                        <p:cTn id="14" dur="2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985B732A-6536-4C50-A6FA-823D01888C2F}"/>
              </a:ext>
            </a:extLst>
          </p:cNvPr>
          <p:cNvSpPr txBox="1">
            <a:spLocks/>
          </p:cNvSpPr>
          <p:nvPr/>
        </p:nvSpPr>
        <p:spPr>
          <a:xfrm>
            <a:off x="4723647" y="3076073"/>
            <a:ext cx="3801980" cy="705853"/>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FIREBASE</a:t>
            </a:r>
          </a:p>
        </p:txBody>
      </p:sp>
      <p:pic>
        <p:nvPicPr>
          <p:cNvPr id="5" name="Graphique 4">
            <a:extLst>
              <a:ext uri="{FF2B5EF4-FFF2-40B4-BE49-F238E27FC236}">
                <a16:creationId xmlns:a16="http://schemas.microsoft.com/office/drawing/2014/main" id="{A7FB2350-6F43-4870-A8AC-970347ED75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66372" y="2709862"/>
            <a:ext cx="1057275" cy="1438275"/>
          </a:xfrm>
          <a:prstGeom prst="rect">
            <a:avLst/>
          </a:prstGeom>
        </p:spPr>
      </p:pic>
    </p:spTree>
    <p:extLst>
      <p:ext uri="{BB962C8B-B14F-4D97-AF65-F5344CB8AC3E}">
        <p14:creationId xmlns:p14="http://schemas.microsoft.com/office/powerpoint/2010/main" val="46851891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B6498F4-6B09-434F-85D4-66ABE3F135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429000"/>
            <a:ext cx="12192000" cy="3428999"/>
          </a:xfrm>
          <a:prstGeom prst="rect">
            <a:avLst/>
          </a:prstGeom>
        </p:spPr>
      </p:pic>
      <p:sp>
        <p:nvSpPr>
          <p:cNvPr id="5" name="Titre 1">
            <a:extLst>
              <a:ext uri="{FF2B5EF4-FFF2-40B4-BE49-F238E27FC236}">
                <a16:creationId xmlns:a16="http://schemas.microsoft.com/office/drawing/2014/main" id="{0D2EEFEF-1D5D-4304-BA80-7EA504A61C80}"/>
              </a:ext>
            </a:extLst>
          </p:cNvPr>
          <p:cNvSpPr txBox="1">
            <a:spLocks/>
          </p:cNvSpPr>
          <p:nvPr/>
        </p:nvSpPr>
        <p:spPr>
          <a:xfrm>
            <a:off x="0" y="1"/>
            <a:ext cx="1184476" cy="685799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F</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I</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R</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E</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B</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A</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S</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E</a:t>
            </a:r>
          </a:p>
        </p:txBody>
      </p:sp>
      <p:sp>
        <p:nvSpPr>
          <p:cNvPr id="10" name="Espace réservé du texte 1">
            <a:extLst>
              <a:ext uri="{FF2B5EF4-FFF2-40B4-BE49-F238E27FC236}">
                <a16:creationId xmlns:a16="http://schemas.microsoft.com/office/drawing/2014/main" id="{15997EAB-DB8F-4E72-8C82-926B5E8212C7}"/>
              </a:ext>
            </a:extLst>
          </p:cNvPr>
          <p:cNvSpPr txBox="1">
            <a:spLocks/>
          </p:cNvSpPr>
          <p:nvPr>
            <p:custDataLst>
              <p:tags r:id="rId1"/>
            </p:custDataLst>
          </p:nvPr>
        </p:nvSpPr>
        <p:spPr>
          <a:xfrm>
            <a:off x="1854152" y="120650"/>
            <a:ext cx="6210300" cy="3157908"/>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000" dirty="0">
                <a:latin typeface="Lato Light" panose="020F0302020204030203"/>
              </a:rPr>
              <a:t>Création de backend rapidement et simplement</a:t>
            </a:r>
          </a:p>
          <a:p>
            <a:endParaRPr lang="fr-FR" sz="2000" dirty="0">
              <a:latin typeface="Lato Light" panose="020F0302020204030203"/>
            </a:endParaRPr>
          </a:p>
          <a:p>
            <a:r>
              <a:rPr lang="fr-FR" sz="2000" dirty="0">
                <a:latin typeface="Lato Light" panose="020F0302020204030203"/>
              </a:rPr>
              <a:t>Gestion des utilisateurs et authentification intégrée</a:t>
            </a:r>
          </a:p>
          <a:p>
            <a:endParaRPr lang="fr-FR" sz="2000" dirty="0">
              <a:latin typeface="Lato Light" panose="020F0302020204030203"/>
            </a:endParaRPr>
          </a:p>
          <a:p>
            <a:r>
              <a:rPr lang="fr-FR" sz="2000" dirty="0">
                <a:latin typeface="Lato Light" panose="020F0302020204030203"/>
              </a:rPr>
              <a:t>Base de données avec Firestore</a:t>
            </a:r>
          </a:p>
          <a:p>
            <a:endParaRPr lang="fr-FR" sz="2000" dirty="0">
              <a:latin typeface="Lato Light" panose="020F0302020204030203"/>
            </a:endParaRPr>
          </a:p>
          <a:p>
            <a:r>
              <a:rPr lang="fr-FR" sz="2000" dirty="0">
                <a:latin typeface="Lato Light" panose="020F0302020204030203"/>
              </a:rPr>
              <a:t>Stockage de fichiers avec Cloud Storage</a:t>
            </a:r>
          </a:p>
        </p:txBody>
      </p:sp>
      <p:grpSp>
        <p:nvGrpSpPr>
          <p:cNvPr id="11" name="Groupe 10">
            <a:extLst>
              <a:ext uri="{FF2B5EF4-FFF2-40B4-BE49-F238E27FC236}">
                <a16:creationId xmlns:a16="http://schemas.microsoft.com/office/drawing/2014/main" id="{3D2FE6B6-B7E8-4761-B4EB-F23B4CE874A9}"/>
              </a:ext>
            </a:extLst>
          </p:cNvPr>
          <p:cNvGrpSpPr/>
          <p:nvPr/>
        </p:nvGrpSpPr>
        <p:grpSpPr>
          <a:xfrm>
            <a:off x="4022897" y="960249"/>
            <a:ext cx="3307394" cy="1478709"/>
            <a:chOff x="8506666" y="960249"/>
            <a:chExt cx="3307394" cy="1478709"/>
          </a:xfrm>
        </p:grpSpPr>
        <p:sp>
          <p:nvSpPr>
            <p:cNvPr id="12" name="Titre 1">
              <a:extLst>
                <a:ext uri="{FF2B5EF4-FFF2-40B4-BE49-F238E27FC236}">
                  <a16:creationId xmlns:a16="http://schemas.microsoft.com/office/drawing/2014/main" id="{D25AB195-09B9-40FA-A181-3DAA44F74913}"/>
                </a:ext>
              </a:extLst>
            </p:cNvPr>
            <p:cNvSpPr txBox="1">
              <a:spLocks/>
            </p:cNvSpPr>
            <p:nvPr/>
          </p:nvSpPr>
          <p:spPr>
            <a:xfrm>
              <a:off x="8506666" y="960249"/>
              <a:ext cx="3307394" cy="147870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fr-FR" sz="5000" b="1" dirty="0">
                  <a:latin typeface="Raleway Black" panose="020B0003030101060003" pitchFamily="34" charset="0"/>
                  <a:ea typeface="Lato" panose="020F0502020204030203" pitchFamily="34" charset="0"/>
                  <a:cs typeface="Lato" panose="020F0502020204030203" pitchFamily="34" charset="0"/>
                </a:rPr>
                <a:t>ATOUTS</a:t>
              </a:r>
            </a:p>
          </p:txBody>
        </p:sp>
        <p:grpSp>
          <p:nvGrpSpPr>
            <p:cNvPr id="13" name="Groupe 12">
              <a:extLst>
                <a:ext uri="{FF2B5EF4-FFF2-40B4-BE49-F238E27FC236}">
                  <a16:creationId xmlns:a16="http://schemas.microsoft.com/office/drawing/2014/main" id="{5B61F5C2-7CB3-404A-8E80-35CA6B073C77}"/>
                </a:ext>
              </a:extLst>
            </p:cNvPr>
            <p:cNvGrpSpPr/>
            <p:nvPr/>
          </p:nvGrpSpPr>
          <p:grpSpPr>
            <a:xfrm>
              <a:off x="10740921" y="2151326"/>
              <a:ext cx="931705" cy="0"/>
              <a:chOff x="4503420" y="3238999"/>
              <a:chExt cx="931705" cy="0"/>
            </a:xfrm>
          </p:grpSpPr>
          <p:cxnSp>
            <p:nvCxnSpPr>
              <p:cNvPr id="14" name="Connecteur droit 13">
                <a:extLst>
                  <a:ext uri="{FF2B5EF4-FFF2-40B4-BE49-F238E27FC236}">
                    <a16:creationId xmlns:a16="http://schemas.microsoft.com/office/drawing/2014/main" id="{88C2863C-B417-4B6E-921D-416C66152BEE}"/>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3985A973-312C-43FF-B8CF-0D7B179B34D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grpSp>
        <p:nvGrpSpPr>
          <p:cNvPr id="16" name="Groupe 15">
            <a:extLst>
              <a:ext uri="{FF2B5EF4-FFF2-40B4-BE49-F238E27FC236}">
                <a16:creationId xmlns:a16="http://schemas.microsoft.com/office/drawing/2014/main" id="{C8D5EC3B-BB06-4084-97AB-5DE0AF793AC5}"/>
              </a:ext>
            </a:extLst>
          </p:cNvPr>
          <p:cNvGrpSpPr/>
          <p:nvPr/>
        </p:nvGrpSpPr>
        <p:grpSpPr>
          <a:xfrm>
            <a:off x="2725412" y="4402707"/>
            <a:ext cx="5038016" cy="1478709"/>
            <a:chOff x="6776044" y="4402707"/>
            <a:chExt cx="5038016" cy="1478709"/>
          </a:xfrm>
        </p:grpSpPr>
        <p:sp>
          <p:nvSpPr>
            <p:cNvPr id="17" name="Titre 1">
              <a:extLst>
                <a:ext uri="{FF2B5EF4-FFF2-40B4-BE49-F238E27FC236}">
                  <a16:creationId xmlns:a16="http://schemas.microsoft.com/office/drawing/2014/main" id="{45EAA087-954E-4621-8FFA-1A20CC0344DD}"/>
                </a:ext>
              </a:extLst>
            </p:cNvPr>
            <p:cNvSpPr txBox="1">
              <a:spLocks/>
            </p:cNvSpPr>
            <p:nvPr/>
          </p:nvSpPr>
          <p:spPr>
            <a:xfrm>
              <a:off x="6776044" y="4402707"/>
              <a:ext cx="5038016" cy="147870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fr-FR" sz="5000" b="1" dirty="0">
                  <a:solidFill>
                    <a:schemeClr val="bg1"/>
                  </a:solidFill>
                  <a:latin typeface="Raleway Black" panose="020B0003030101060003" pitchFamily="34" charset="0"/>
                  <a:ea typeface="Lato" panose="020F0502020204030203" pitchFamily="34" charset="0"/>
                  <a:cs typeface="Lato" panose="020F0502020204030203" pitchFamily="34" charset="0"/>
                </a:rPr>
                <a:t>FAIBLESSES</a:t>
              </a:r>
            </a:p>
          </p:txBody>
        </p:sp>
        <p:grpSp>
          <p:nvGrpSpPr>
            <p:cNvPr id="18" name="Groupe 17">
              <a:extLst>
                <a:ext uri="{FF2B5EF4-FFF2-40B4-BE49-F238E27FC236}">
                  <a16:creationId xmlns:a16="http://schemas.microsoft.com/office/drawing/2014/main" id="{3288DAFE-83E1-4C70-928A-75D380E2EC09}"/>
                </a:ext>
              </a:extLst>
            </p:cNvPr>
            <p:cNvGrpSpPr/>
            <p:nvPr/>
          </p:nvGrpSpPr>
          <p:grpSpPr>
            <a:xfrm>
              <a:off x="10740921" y="5600581"/>
              <a:ext cx="931705" cy="0"/>
              <a:chOff x="4503420" y="3238999"/>
              <a:chExt cx="931705" cy="0"/>
            </a:xfrm>
          </p:grpSpPr>
          <p:cxnSp>
            <p:nvCxnSpPr>
              <p:cNvPr id="19" name="Connecteur droit 18">
                <a:extLst>
                  <a:ext uri="{FF2B5EF4-FFF2-40B4-BE49-F238E27FC236}">
                    <a16:creationId xmlns:a16="http://schemas.microsoft.com/office/drawing/2014/main" id="{7B7711C5-1351-448B-A212-A172A7D8AF99}"/>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1CA46D80-0D44-435C-9DDA-A0771426B37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1" name="Espace réservé du texte 2">
            <a:extLst>
              <a:ext uri="{FF2B5EF4-FFF2-40B4-BE49-F238E27FC236}">
                <a16:creationId xmlns:a16="http://schemas.microsoft.com/office/drawing/2014/main" id="{F8DFB60F-72C6-4E06-9743-60153E296ED1}"/>
              </a:ext>
            </a:extLst>
          </p:cNvPr>
          <p:cNvSpPr txBox="1">
            <a:spLocks/>
          </p:cNvSpPr>
          <p:nvPr>
            <p:custDataLst>
              <p:tags r:id="rId2"/>
            </p:custDataLst>
          </p:nvPr>
        </p:nvSpPr>
        <p:spPr>
          <a:xfrm>
            <a:off x="1854152" y="3543026"/>
            <a:ext cx="6210300" cy="3157908"/>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000" dirty="0">
                <a:solidFill>
                  <a:schemeClr val="bg2"/>
                </a:solidFill>
                <a:latin typeface="Lato Light" panose="020F0302020204030203"/>
              </a:rPr>
              <a:t>Traitement lourd coté mobile et front WEB</a:t>
            </a:r>
          </a:p>
          <a:p>
            <a:endParaRPr lang="fr-FR" sz="2000" dirty="0">
              <a:solidFill>
                <a:schemeClr val="bg2"/>
              </a:solidFill>
              <a:latin typeface="Lato Light" panose="020F0302020204030203"/>
            </a:endParaRPr>
          </a:p>
          <a:p>
            <a:r>
              <a:rPr lang="fr-FR" sz="2000" dirty="0">
                <a:solidFill>
                  <a:schemeClr val="bg2"/>
                </a:solidFill>
                <a:latin typeface="Lato Light" panose="020F0302020204030203"/>
              </a:rPr>
              <a:t>Certaines opérations pourtant basiques en SQL ou NoSQL sont trop complexes avec Firestore</a:t>
            </a:r>
          </a:p>
        </p:txBody>
      </p:sp>
      <p:pic>
        <p:nvPicPr>
          <p:cNvPr id="23" name="Image 22">
            <a:extLst>
              <a:ext uri="{FF2B5EF4-FFF2-40B4-BE49-F238E27FC236}">
                <a16:creationId xmlns:a16="http://schemas.microsoft.com/office/drawing/2014/main" id="{617BD977-98D9-4AF1-A5FD-D83C9AA718B0}"/>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rot="14286030" flipH="1" flipV="1">
            <a:off x="10296978" y="-276259"/>
            <a:ext cx="2755700" cy="1450448"/>
          </a:xfrm>
          <a:prstGeom prst="rect">
            <a:avLst/>
          </a:prstGeom>
        </p:spPr>
      </p:pic>
      <p:grpSp>
        <p:nvGrpSpPr>
          <p:cNvPr id="22" name="Groupe 21">
            <a:extLst>
              <a:ext uri="{FF2B5EF4-FFF2-40B4-BE49-F238E27FC236}">
                <a16:creationId xmlns:a16="http://schemas.microsoft.com/office/drawing/2014/main" id="{4619BACB-E4A6-4F71-B5E2-AA4EDE14F2A1}"/>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6DCAB985-BB51-4C80-8049-3BC80CB0FD45}"/>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5D3F9848-CE7C-4D9E-B3D1-B805ABBA7653}"/>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10</a:t>
              </a:r>
            </a:p>
          </p:txBody>
        </p:sp>
      </p:grpSp>
    </p:spTree>
    <p:extLst>
      <p:ext uri="{BB962C8B-B14F-4D97-AF65-F5344CB8AC3E}">
        <p14:creationId xmlns:p14="http://schemas.microsoft.com/office/powerpoint/2010/main" val="51651122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nodeType="clickEffect">
                                  <p:stCondLst>
                                    <p:cond delay="0"/>
                                  </p:stCondLst>
                                  <p:childTnLst>
                                    <p:animMotion origin="layout" path="M 5E-6 3.33333E-6 L 0.36654 0.00023 " pathEditMode="relative" rAng="0" ptsTypes="AA">
                                      <p:cBhvr>
                                        <p:cTn id="11" dur="500" fill="hold"/>
                                        <p:tgtEl>
                                          <p:spTgt spid="11"/>
                                        </p:tgtEl>
                                        <p:attrNameLst>
                                          <p:attrName>ppt_x</p:attrName>
                                          <p:attrName>ppt_y</p:attrName>
                                        </p:attrNameLst>
                                      </p:cBhvr>
                                      <p:rCtr x="18320" y="0"/>
                                    </p:animMotion>
                                  </p:childTnLst>
                                </p:cTn>
                              </p:par>
                              <p:par>
                                <p:cTn id="12" presetID="10" presetClass="entr" presetSubtype="0" fill="hold" grpId="0" nodeType="with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Effect transition="in" filter="fade">
                                      <p:cBhvr>
                                        <p:cTn id="14" dur="500"/>
                                        <p:tgtEl>
                                          <p:spTgt spid="10">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Effect transition="in" filter="fade">
                                      <p:cBhvr>
                                        <p:cTn id="19" dur="500"/>
                                        <p:tgtEl>
                                          <p:spTgt spid="10">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xEl>
                                              <p:pRg st="4" end="4"/>
                                            </p:txEl>
                                          </p:spTgt>
                                        </p:tgtEl>
                                        <p:attrNameLst>
                                          <p:attrName>style.visibility</p:attrName>
                                        </p:attrNameLst>
                                      </p:cBhvr>
                                      <p:to>
                                        <p:strVal val="visible"/>
                                      </p:to>
                                    </p:set>
                                    <p:animEffect transition="in" filter="fade">
                                      <p:cBhvr>
                                        <p:cTn id="24" dur="500"/>
                                        <p:tgtEl>
                                          <p:spTgt spid="10">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xEl>
                                              <p:pRg st="6" end="6"/>
                                            </p:txEl>
                                          </p:spTgt>
                                        </p:tgtEl>
                                        <p:attrNameLst>
                                          <p:attrName>style.visibility</p:attrName>
                                        </p:attrNameLst>
                                      </p:cBhvr>
                                      <p:to>
                                        <p:strVal val="visible"/>
                                      </p:to>
                                    </p:set>
                                    <p:animEffect transition="in" filter="fade">
                                      <p:cBhvr>
                                        <p:cTn id="29" dur="500"/>
                                        <p:tgtEl>
                                          <p:spTgt spid="10">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25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63" presetClass="path" presetSubtype="0" accel="50000" decel="50000" fill="hold" nodeType="clickEffect">
                                  <p:stCondLst>
                                    <p:cond delay="0"/>
                                  </p:stCondLst>
                                  <p:childTnLst>
                                    <p:animMotion origin="layout" path="M 1.875E-6 1.48148E-6 L 0.33307 1.48148E-6 " pathEditMode="relative" rAng="0" ptsTypes="AA">
                                      <p:cBhvr>
                                        <p:cTn id="38" dur="500" fill="hold"/>
                                        <p:tgtEl>
                                          <p:spTgt spid="16"/>
                                        </p:tgtEl>
                                        <p:attrNameLst>
                                          <p:attrName>ppt_x</p:attrName>
                                          <p:attrName>ppt_y</p:attrName>
                                        </p:attrNameLst>
                                      </p:cBhvr>
                                      <p:rCtr x="16654" y="0"/>
                                    </p:animMotion>
                                  </p:childTnLst>
                                </p:cTn>
                              </p:par>
                              <p:par>
                                <p:cTn id="39" presetID="10" presetClass="entr" presetSubtype="0"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fade">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1">
                                            <p:txEl>
                                              <p:pRg st="2" end="2"/>
                                            </p:txEl>
                                          </p:spTgt>
                                        </p:tgtEl>
                                        <p:attrNameLst>
                                          <p:attrName>style.visibility</p:attrName>
                                        </p:attrNameLst>
                                      </p:cBhvr>
                                      <p:to>
                                        <p:strVal val="visible"/>
                                      </p:to>
                                    </p:set>
                                    <p:animEffect transition="in" filter="fade">
                                      <p:cBhvr>
                                        <p:cTn id="46" dur="500"/>
                                        <p:tgtEl>
                                          <p:spTgt spid="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21"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01A68C2C-9914-4A1B-9B31-51979CC7B04E}"/>
              </a:ext>
            </a:extLst>
          </p:cNvPr>
          <p:cNvGrpSpPr/>
          <p:nvPr/>
        </p:nvGrpSpPr>
        <p:grpSpPr>
          <a:xfrm>
            <a:off x="3980812" y="2967037"/>
            <a:ext cx="4230376" cy="923925"/>
            <a:chOff x="3980812" y="2967037"/>
            <a:chExt cx="4230376" cy="923925"/>
          </a:xfrm>
        </p:grpSpPr>
        <p:sp>
          <p:nvSpPr>
            <p:cNvPr id="3" name="ZoneTexte 2">
              <a:extLst>
                <a:ext uri="{FF2B5EF4-FFF2-40B4-BE49-F238E27FC236}">
                  <a16:creationId xmlns:a16="http://schemas.microsoft.com/office/drawing/2014/main" id="{6E4B1734-D43F-4988-9A14-EADBFEFC5626}"/>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Mon sujet</a:t>
              </a:r>
            </a:p>
          </p:txBody>
        </p:sp>
        <p:grpSp>
          <p:nvGrpSpPr>
            <p:cNvPr id="4" name="Groupe 3">
              <a:extLst>
                <a:ext uri="{FF2B5EF4-FFF2-40B4-BE49-F238E27FC236}">
                  <a16:creationId xmlns:a16="http://schemas.microsoft.com/office/drawing/2014/main" id="{6DCD20D8-F7BA-4737-8377-28C20F9A9FCC}"/>
                </a:ext>
              </a:extLst>
            </p:cNvPr>
            <p:cNvGrpSpPr/>
            <p:nvPr/>
          </p:nvGrpSpPr>
          <p:grpSpPr>
            <a:xfrm flipV="1">
              <a:off x="5311283" y="3702441"/>
              <a:ext cx="931705" cy="0"/>
              <a:chOff x="5649729" y="3213241"/>
              <a:chExt cx="931705" cy="0"/>
            </a:xfrm>
          </p:grpSpPr>
          <p:cxnSp>
            <p:nvCxnSpPr>
              <p:cNvPr id="5" name="Connecteur droit 4">
                <a:extLst>
                  <a:ext uri="{FF2B5EF4-FFF2-40B4-BE49-F238E27FC236}">
                    <a16:creationId xmlns:a16="http://schemas.microsoft.com/office/drawing/2014/main" id="{34BF3C8B-9831-45EE-8788-47FF8B6C77E6}"/>
                  </a:ext>
                </a:extLst>
              </p:cNvPr>
              <p:cNvCxnSpPr>
                <a:cxnSpLocks/>
              </p:cNvCxnSpPr>
              <p:nvPr/>
            </p:nvCxnSpPr>
            <p:spPr>
              <a:xfrm>
                <a:off x="5649729" y="3213241"/>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21BF7BEA-3D5D-4672-865B-DCAD51D4C782}"/>
                  </a:ext>
                </a:extLst>
              </p:cNvPr>
              <p:cNvCxnSpPr>
                <a:cxnSpLocks/>
              </p:cNvCxnSpPr>
              <p:nvPr/>
            </p:nvCxnSpPr>
            <p:spPr>
              <a:xfrm>
                <a:off x="6400335" y="3213241"/>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6620315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DACCC26B-EFF6-4D2C-911A-F15C3720FE48}"/>
              </a:ext>
            </a:extLst>
          </p:cNvPr>
          <p:cNvSpPr>
            <a:spLocks noGrp="1"/>
          </p:cNvSpPr>
          <p:nvPr>
            <p:ph sz="quarter" idx="10"/>
          </p:nvPr>
        </p:nvSpPr>
        <p:spPr/>
        <p:txBody>
          <a:bodyPr/>
          <a:lstStyle/>
          <a:p>
            <a:pPr marL="0" indent="0">
              <a:buNone/>
            </a:pPr>
            <a:r>
              <a:rPr lang="fr-FR" dirty="0"/>
              <a:t>Préparé pour le cloud</a:t>
            </a:r>
          </a:p>
          <a:p>
            <a:pPr marL="0" indent="0">
              <a:buNone/>
            </a:pPr>
            <a:endParaRPr lang="fr-FR" dirty="0"/>
          </a:p>
          <a:p>
            <a:r>
              <a:rPr lang="fr-FR" dirty="0"/>
              <a:t>Accessible de n’importe où</a:t>
            </a:r>
          </a:p>
          <a:p>
            <a:pPr marL="0" indent="0">
              <a:buNone/>
            </a:pPr>
            <a:endParaRPr lang="fr-FR" dirty="0"/>
          </a:p>
          <a:p>
            <a:r>
              <a:rPr lang="fr-FR" dirty="0"/>
              <a:t>Disponible tout le temps</a:t>
            </a:r>
          </a:p>
        </p:txBody>
      </p:sp>
      <p:sp>
        <p:nvSpPr>
          <p:cNvPr id="3" name="Espace réservé du contenu 2">
            <a:extLst>
              <a:ext uri="{FF2B5EF4-FFF2-40B4-BE49-F238E27FC236}">
                <a16:creationId xmlns:a16="http://schemas.microsoft.com/office/drawing/2014/main" id="{12C1B674-91FD-486C-BD36-432368137A31}"/>
              </a:ext>
            </a:extLst>
          </p:cNvPr>
          <p:cNvSpPr>
            <a:spLocks noGrp="1"/>
          </p:cNvSpPr>
          <p:nvPr>
            <p:ph sz="quarter" idx="11"/>
          </p:nvPr>
        </p:nvSpPr>
        <p:spPr/>
        <p:txBody>
          <a:bodyPr/>
          <a:lstStyle/>
          <a:p>
            <a:pPr marL="0" indent="0">
              <a:buNone/>
            </a:pPr>
            <a:r>
              <a:rPr lang="fr-FR" dirty="0"/>
              <a:t>Vitrine technologique</a:t>
            </a:r>
          </a:p>
          <a:p>
            <a:pPr marL="0" indent="0">
              <a:buNone/>
            </a:pPr>
            <a:endParaRPr lang="fr-FR" dirty="0"/>
          </a:p>
          <a:p>
            <a:r>
              <a:rPr lang="fr-FR" dirty="0"/>
              <a:t>Expérimentation sur le projet à son plus haut niveau</a:t>
            </a:r>
          </a:p>
          <a:p>
            <a:endParaRPr lang="fr-FR" dirty="0"/>
          </a:p>
          <a:p>
            <a:r>
              <a:rPr lang="fr-FR" dirty="0"/>
              <a:t>Montrer le savoir-faire de l’entreprise</a:t>
            </a:r>
          </a:p>
          <a:p>
            <a:endParaRPr lang="fr-FR" dirty="0"/>
          </a:p>
        </p:txBody>
      </p:sp>
      <p:sp>
        <p:nvSpPr>
          <p:cNvPr id="4" name="Espace réservé du contenu 3">
            <a:extLst>
              <a:ext uri="{FF2B5EF4-FFF2-40B4-BE49-F238E27FC236}">
                <a16:creationId xmlns:a16="http://schemas.microsoft.com/office/drawing/2014/main" id="{6249057B-77BE-43C1-A54F-8D764A53B4BB}"/>
              </a:ext>
            </a:extLst>
          </p:cNvPr>
          <p:cNvSpPr>
            <a:spLocks noGrp="1"/>
          </p:cNvSpPr>
          <p:nvPr>
            <p:ph sz="quarter" idx="12"/>
          </p:nvPr>
        </p:nvSpPr>
        <p:spPr>
          <a:xfrm>
            <a:off x="466190" y="4172097"/>
            <a:ext cx="4955161" cy="2648506"/>
          </a:xfrm>
        </p:spPr>
        <p:txBody>
          <a:bodyPr/>
          <a:lstStyle/>
          <a:p>
            <a:pPr marL="0" indent="0">
              <a:buNone/>
            </a:pPr>
            <a:r>
              <a:rPr lang="fr-FR" dirty="0"/>
              <a:t>Démarrages projets souvent fastidieux</a:t>
            </a:r>
          </a:p>
          <a:p>
            <a:pPr lvl="1"/>
            <a:endParaRPr lang="fr-FR" dirty="0"/>
          </a:p>
          <a:p>
            <a:pPr marL="457200" lvl="1" indent="0">
              <a:buNone/>
            </a:pPr>
            <a:endParaRPr lang="fr-FR" dirty="0"/>
          </a:p>
          <a:p>
            <a:pPr lvl="1"/>
            <a:r>
              <a:rPr lang="fr-FR" dirty="0"/>
              <a:t>Code redondant entre différents projets</a:t>
            </a:r>
          </a:p>
          <a:p>
            <a:pPr marL="457200" lvl="1" indent="0">
              <a:buNone/>
            </a:pPr>
            <a:endParaRPr lang="fr-FR" dirty="0"/>
          </a:p>
          <a:p>
            <a:pPr lvl="1"/>
            <a:endParaRPr lang="fr-FR" dirty="0"/>
          </a:p>
          <a:p>
            <a:pPr lvl="1"/>
            <a:r>
              <a:rPr lang="fr-FR" dirty="0"/>
              <a:t>Développeurs paresseux</a:t>
            </a:r>
          </a:p>
          <a:p>
            <a:pPr marL="0" indent="0">
              <a:buNone/>
            </a:pPr>
            <a:endParaRPr lang="fr-FR" dirty="0"/>
          </a:p>
        </p:txBody>
      </p:sp>
      <p:sp>
        <p:nvSpPr>
          <p:cNvPr id="5" name="Espace réservé du contenu 4">
            <a:extLst>
              <a:ext uri="{FF2B5EF4-FFF2-40B4-BE49-F238E27FC236}">
                <a16:creationId xmlns:a16="http://schemas.microsoft.com/office/drawing/2014/main" id="{457EE78F-0EEE-4322-84CF-EC4845800B19}"/>
              </a:ext>
            </a:extLst>
          </p:cNvPr>
          <p:cNvSpPr>
            <a:spLocks noGrp="1"/>
          </p:cNvSpPr>
          <p:nvPr>
            <p:ph sz="quarter" idx="13"/>
          </p:nvPr>
        </p:nvSpPr>
        <p:spPr>
          <a:xfrm>
            <a:off x="6633207" y="4185436"/>
            <a:ext cx="4955161" cy="2533446"/>
          </a:xfrm>
        </p:spPr>
        <p:txBody>
          <a:bodyPr/>
          <a:lstStyle/>
          <a:p>
            <a:pPr marL="0" indent="0">
              <a:buFont typeface="Arial" panose="020B0604020202020204" pitchFamily="34" charset="0"/>
              <a:buNone/>
            </a:pPr>
            <a:r>
              <a:rPr lang="fr-FR" dirty="0"/>
              <a:t>Architecture monolithique </a:t>
            </a:r>
          </a:p>
          <a:p>
            <a:pPr marL="457200" lvl="1" indent="0">
              <a:buNone/>
            </a:pPr>
            <a:endParaRPr lang="fr-FR" dirty="0"/>
          </a:p>
          <a:p>
            <a:pPr lvl="1"/>
            <a:r>
              <a:rPr lang="fr-FR" dirty="0"/>
              <a:t>Projets plus lourds</a:t>
            </a:r>
          </a:p>
          <a:p>
            <a:pPr lvl="1"/>
            <a:endParaRPr lang="fr-FR" dirty="0"/>
          </a:p>
          <a:p>
            <a:pPr lvl="1"/>
            <a:r>
              <a:rPr lang="fr-FR" dirty="0"/>
              <a:t>Moins évolutif sur le long terme</a:t>
            </a:r>
          </a:p>
          <a:p>
            <a:pPr lvl="1"/>
            <a:endParaRPr lang="fr-FR" dirty="0"/>
          </a:p>
          <a:p>
            <a:pPr lvl="1"/>
            <a:r>
              <a:rPr lang="fr-FR" dirty="0"/>
              <a:t>Moins scalable</a:t>
            </a:r>
          </a:p>
          <a:p>
            <a:pPr marL="0" indent="0">
              <a:buNone/>
            </a:pPr>
            <a:endParaRPr lang="fr-FR" dirty="0"/>
          </a:p>
        </p:txBody>
      </p:sp>
      <p:sp>
        <p:nvSpPr>
          <p:cNvPr id="6" name="Espace réservé du texte 5">
            <a:extLst>
              <a:ext uri="{FF2B5EF4-FFF2-40B4-BE49-F238E27FC236}">
                <a16:creationId xmlns:a16="http://schemas.microsoft.com/office/drawing/2014/main" id="{BD1536C5-EAF1-461E-9188-E40F049DBF7D}"/>
              </a:ext>
            </a:extLst>
          </p:cNvPr>
          <p:cNvSpPr>
            <a:spLocks noGrp="1"/>
          </p:cNvSpPr>
          <p:nvPr>
            <p:ph type="body" sz="quarter" idx="14"/>
          </p:nvPr>
        </p:nvSpPr>
        <p:spPr/>
        <p:txBody>
          <a:bodyPr/>
          <a:lstStyle/>
          <a:p>
            <a:r>
              <a:rPr lang="fr-FR" dirty="0"/>
              <a:t>MONOLITHIQUE</a:t>
            </a:r>
          </a:p>
        </p:txBody>
      </p:sp>
      <p:sp>
        <p:nvSpPr>
          <p:cNvPr id="7" name="Espace réservé du texte 6">
            <a:extLst>
              <a:ext uri="{FF2B5EF4-FFF2-40B4-BE49-F238E27FC236}">
                <a16:creationId xmlns:a16="http://schemas.microsoft.com/office/drawing/2014/main" id="{67C2A96D-A759-40BD-9148-8C99E01DD893}"/>
              </a:ext>
            </a:extLst>
          </p:cNvPr>
          <p:cNvSpPr>
            <a:spLocks noGrp="1"/>
          </p:cNvSpPr>
          <p:nvPr>
            <p:ph type="body" sz="quarter" idx="16"/>
          </p:nvPr>
        </p:nvSpPr>
        <p:spPr/>
        <p:txBody>
          <a:bodyPr/>
          <a:lstStyle/>
          <a:p>
            <a:r>
              <a:rPr lang="fr-FR" dirty="0"/>
              <a:t>CLOUD</a:t>
            </a:r>
          </a:p>
        </p:txBody>
      </p:sp>
      <p:sp>
        <p:nvSpPr>
          <p:cNvPr id="8" name="Espace réservé du texte 7">
            <a:extLst>
              <a:ext uri="{FF2B5EF4-FFF2-40B4-BE49-F238E27FC236}">
                <a16:creationId xmlns:a16="http://schemas.microsoft.com/office/drawing/2014/main" id="{CB1CA8CA-BB67-4A95-94A5-0E9CC522421E}"/>
              </a:ext>
            </a:extLst>
          </p:cNvPr>
          <p:cNvSpPr>
            <a:spLocks noGrp="1"/>
          </p:cNvSpPr>
          <p:nvPr>
            <p:ph type="body" sz="quarter" idx="15"/>
          </p:nvPr>
        </p:nvSpPr>
        <p:spPr/>
        <p:txBody>
          <a:bodyPr/>
          <a:lstStyle/>
          <a:p>
            <a:r>
              <a:rPr lang="fr-FR" dirty="0"/>
              <a:t>FASTIDIEUX</a:t>
            </a:r>
          </a:p>
        </p:txBody>
      </p:sp>
      <p:sp>
        <p:nvSpPr>
          <p:cNvPr id="9" name="Espace réservé du texte 8">
            <a:extLst>
              <a:ext uri="{FF2B5EF4-FFF2-40B4-BE49-F238E27FC236}">
                <a16:creationId xmlns:a16="http://schemas.microsoft.com/office/drawing/2014/main" id="{6E4D281A-74A8-4FCC-8186-2EED94464336}"/>
              </a:ext>
            </a:extLst>
          </p:cNvPr>
          <p:cNvSpPr>
            <a:spLocks noGrp="1"/>
          </p:cNvSpPr>
          <p:nvPr>
            <p:ph type="body" sz="quarter" idx="17"/>
          </p:nvPr>
        </p:nvSpPr>
        <p:spPr/>
        <p:txBody>
          <a:bodyPr/>
          <a:lstStyle/>
          <a:p>
            <a:r>
              <a:rPr lang="fr-FR" dirty="0"/>
              <a:t>VITRINE</a:t>
            </a:r>
          </a:p>
        </p:txBody>
      </p:sp>
      <p:grpSp>
        <p:nvGrpSpPr>
          <p:cNvPr id="13" name="Groupe 12">
            <a:extLst>
              <a:ext uri="{FF2B5EF4-FFF2-40B4-BE49-F238E27FC236}">
                <a16:creationId xmlns:a16="http://schemas.microsoft.com/office/drawing/2014/main" id="{614FCA35-4616-444F-BC75-2C2A80303BDC}"/>
              </a:ext>
            </a:extLst>
          </p:cNvPr>
          <p:cNvGrpSpPr/>
          <p:nvPr/>
        </p:nvGrpSpPr>
        <p:grpSpPr>
          <a:xfrm>
            <a:off x="11630526" y="6296526"/>
            <a:ext cx="561474" cy="561473"/>
            <a:chOff x="11630526" y="6296526"/>
            <a:chExt cx="561474" cy="561473"/>
          </a:xfrm>
        </p:grpSpPr>
        <p:sp>
          <p:nvSpPr>
            <p:cNvPr id="14" name="Larme 13">
              <a:extLst>
                <a:ext uri="{FF2B5EF4-FFF2-40B4-BE49-F238E27FC236}">
                  <a16:creationId xmlns:a16="http://schemas.microsoft.com/office/drawing/2014/main" id="{6533869B-6361-449F-9A90-CEB30F00004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45925791-5992-49D7-AE7E-F5220ACFB192}"/>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12</a:t>
              </a:r>
            </a:p>
          </p:txBody>
        </p:sp>
      </p:grpSp>
    </p:spTree>
    <p:extLst>
      <p:ext uri="{BB962C8B-B14F-4D97-AF65-F5344CB8AC3E}">
        <p14:creationId xmlns:p14="http://schemas.microsoft.com/office/powerpoint/2010/main" val="253689564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
                                            <p:txEl>
                                              <p:pRg st="0" end="0"/>
                                            </p:txEl>
                                          </p:spTgt>
                                        </p:tgtEl>
                                        <p:attrNameLst>
                                          <p:attrName>style.visibility</p:attrName>
                                        </p:attrNameLst>
                                      </p:cBhvr>
                                      <p:to>
                                        <p:strVal val="visible"/>
                                      </p:to>
                                    </p:set>
                                    <p:animEffect transition="in" filter="fade">
                                      <p:cBhvr>
                                        <p:cTn id="10" dur="500"/>
                                        <p:tgtEl>
                                          <p:spTgt spid="2">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2">
                                            <p:txEl>
                                              <p:pRg st="4" end="4"/>
                                            </p:txEl>
                                          </p:spTgt>
                                        </p:tgtEl>
                                        <p:attrNameLst>
                                          <p:attrName>style.visibility</p:attrName>
                                        </p:attrNameLst>
                                      </p:cBhvr>
                                      <p:to>
                                        <p:strVal val="visible"/>
                                      </p:to>
                                    </p:set>
                                    <p:animEffect transition="in" filter="fade">
                                      <p:cBhvr>
                                        <p:cTn id="16" dur="500"/>
                                        <p:tgtEl>
                                          <p:spTgt spid="2">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500"/>
                                        <p:tgtEl>
                                          <p:spTgt spid="3">
                                            <p:txEl>
                                              <p:pRg st="0" end="0"/>
                                            </p:txEl>
                                          </p:spTgt>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500"/>
                                        <p:tgtEl>
                                          <p:spTgt spid="8">
                                            <p:txEl>
                                              <p:pRg st="0" end="0"/>
                                            </p:txEl>
                                          </p:spTgt>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4">
                                            <p:txEl>
                                              <p:pRg st="0" end="0"/>
                                            </p:txEl>
                                          </p:spTgt>
                                        </p:tgtEl>
                                        <p:attrNameLst>
                                          <p:attrName>style.visibility</p:attrName>
                                        </p:attrNameLst>
                                      </p:cBhvr>
                                      <p:to>
                                        <p:strVal val="visible"/>
                                      </p:to>
                                    </p:set>
                                    <p:animEffect transition="in" filter="fade">
                                      <p:cBhvr>
                                        <p:cTn id="38" dur="500"/>
                                        <p:tgtEl>
                                          <p:spTgt spid="4">
                                            <p:txEl>
                                              <p:pRg st="0" end="0"/>
                                            </p:txEl>
                                          </p:spTgt>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fade">
                                      <p:cBhvr>
                                        <p:cTn id="41" dur="500"/>
                                        <p:tgtEl>
                                          <p:spTgt spid="4">
                                            <p:txEl>
                                              <p:pRg st="3" end="3"/>
                                            </p:txEl>
                                          </p:spTgt>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4">
                                            <p:txEl>
                                              <p:pRg st="6" end="6"/>
                                            </p:txEl>
                                          </p:spTgt>
                                        </p:tgtEl>
                                        <p:attrNameLst>
                                          <p:attrName>style.visibility</p:attrName>
                                        </p:attrNameLst>
                                      </p:cBhvr>
                                      <p:to>
                                        <p:strVal val="visible"/>
                                      </p:to>
                                    </p:set>
                                    <p:animEffect transition="in" filter="fade">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0" end="0"/>
                                            </p:txEl>
                                          </p:spTgt>
                                        </p:tgtEl>
                                        <p:attrNameLst>
                                          <p:attrName>style.visibility</p:attrName>
                                        </p:attrNameLst>
                                      </p:cBhvr>
                                      <p:to>
                                        <p:strVal val="visible"/>
                                      </p:to>
                                    </p:set>
                                    <p:animEffect transition="in" filter="fade">
                                      <p:cBhvr>
                                        <p:cTn id="49" dur="500"/>
                                        <p:tgtEl>
                                          <p:spTgt spid="6">
                                            <p:txEl>
                                              <p:pRg st="0" end="0"/>
                                            </p:txEl>
                                          </p:spTgt>
                                        </p:tgtEl>
                                      </p:cBhvr>
                                    </p:animEffect>
                                  </p:childTnLst>
                                </p:cTn>
                              </p:par>
                              <p:par>
                                <p:cTn id="50" presetID="10" presetClass="entr" presetSubtype="0" fill="hold" grpId="0" nodeType="withEffect">
                                  <p:stCondLst>
                                    <p:cond delay="250"/>
                                  </p:stCondLst>
                                  <p:childTnLst>
                                    <p:set>
                                      <p:cBhvr>
                                        <p:cTn id="51" dur="1" fill="hold">
                                          <p:stCondLst>
                                            <p:cond delay="0"/>
                                          </p:stCondLst>
                                        </p:cTn>
                                        <p:tgtEl>
                                          <p:spTgt spid="5">
                                            <p:txEl>
                                              <p:pRg st="0" end="0"/>
                                            </p:txEl>
                                          </p:spTgt>
                                        </p:tgtEl>
                                        <p:attrNameLst>
                                          <p:attrName>style.visibility</p:attrName>
                                        </p:attrNameLst>
                                      </p:cBhvr>
                                      <p:to>
                                        <p:strVal val="visible"/>
                                      </p:to>
                                    </p:set>
                                    <p:animEffect transition="in" filter="fade">
                                      <p:cBhvr>
                                        <p:cTn id="52" dur="500"/>
                                        <p:tgtEl>
                                          <p:spTgt spid="5">
                                            <p:txEl>
                                              <p:pRg st="0" end="0"/>
                                            </p:txEl>
                                          </p:spTgt>
                                        </p:tgtEl>
                                      </p:cBhvr>
                                    </p:animEffect>
                                  </p:childTnLst>
                                </p:cTn>
                              </p:par>
                              <p:par>
                                <p:cTn id="53" presetID="10" presetClass="entr" presetSubtype="0" fill="hold" grpId="0" nodeType="withEffect">
                                  <p:stCondLst>
                                    <p:cond delay="500"/>
                                  </p:stCondLst>
                                  <p:childTnLst>
                                    <p:set>
                                      <p:cBhvr>
                                        <p:cTn id="54" dur="1" fill="hold">
                                          <p:stCondLst>
                                            <p:cond delay="0"/>
                                          </p:stCondLst>
                                        </p:cTn>
                                        <p:tgtEl>
                                          <p:spTgt spid="5">
                                            <p:txEl>
                                              <p:pRg st="2" end="2"/>
                                            </p:txEl>
                                          </p:spTgt>
                                        </p:tgtEl>
                                        <p:attrNameLst>
                                          <p:attrName>style.visibility</p:attrName>
                                        </p:attrNameLst>
                                      </p:cBhvr>
                                      <p:to>
                                        <p:strVal val="visible"/>
                                      </p:to>
                                    </p:set>
                                    <p:animEffect transition="in" filter="fade">
                                      <p:cBhvr>
                                        <p:cTn id="55" dur="500"/>
                                        <p:tgtEl>
                                          <p:spTgt spid="5">
                                            <p:txEl>
                                              <p:pRg st="2" end="2"/>
                                            </p:txEl>
                                          </p:spTgt>
                                        </p:tgtEl>
                                      </p:cBhvr>
                                    </p:animEffect>
                                  </p:childTnLst>
                                </p:cTn>
                              </p:par>
                              <p:par>
                                <p:cTn id="56" presetID="10" presetClass="entr" presetSubtype="0" fill="hold" grpId="0" nodeType="withEffect">
                                  <p:stCondLst>
                                    <p:cond delay="750"/>
                                  </p:stCondLst>
                                  <p:childTnLst>
                                    <p:set>
                                      <p:cBhvr>
                                        <p:cTn id="57" dur="1" fill="hold">
                                          <p:stCondLst>
                                            <p:cond delay="0"/>
                                          </p:stCondLst>
                                        </p:cTn>
                                        <p:tgtEl>
                                          <p:spTgt spid="5">
                                            <p:txEl>
                                              <p:pRg st="4" end="4"/>
                                            </p:txEl>
                                          </p:spTgt>
                                        </p:tgtEl>
                                        <p:attrNameLst>
                                          <p:attrName>style.visibility</p:attrName>
                                        </p:attrNameLst>
                                      </p:cBhvr>
                                      <p:to>
                                        <p:strVal val="visible"/>
                                      </p:to>
                                    </p:set>
                                    <p:animEffect transition="in" filter="fade">
                                      <p:cBhvr>
                                        <p:cTn id="58" dur="500"/>
                                        <p:tgtEl>
                                          <p:spTgt spid="5">
                                            <p:txEl>
                                              <p:pRg st="4" end="4"/>
                                            </p:txEl>
                                          </p:spTgt>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5">
                                            <p:txEl>
                                              <p:pRg st="6" end="6"/>
                                            </p:txEl>
                                          </p:spTgt>
                                        </p:tgtEl>
                                        <p:attrNameLst>
                                          <p:attrName>style.visibility</p:attrName>
                                        </p:attrNameLst>
                                      </p:cBhvr>
                                      <p:to>
                                        <p:strVal val="visible"/>
                                      </p:to>
                                    </p:set>
                                    <p:animEffect transition="in" filter="fade">
                                      <p:cBhvr>
                                        <p:cTn id="6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uiExpand="1" build="p"/>
      <p:bldP spid="4" grpId="0" uiExpand="1" build="p"/>
      <p:bldP spid="5" grpId="0" uiExpand="1" build="p"/>
      <p:bldP spid="6" grpId="0" build="p"/>
      <p:bldP spid="7" grpId="0" build="p"/>
      <p:bldP spid="8" grpId="0" build="p"/>
      <p:bldP spid="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2351AA-E25A-41E1-863C-CBEDA41F9182}"/>
              </a:ext>
            </a:extLst>
          </p:cNvPr>
          <p:cNvSpPr>
            <a:spLocks noGrp="1"/>
          </p:cNvSpPr>
          <p:nvPr>
            <p:ph type="title"/>
          </p:nvPr>
        </p:nvSpPr>
        <p:spPr>
          <a:xfrm>
            <a:off x="661306" y="1175657"/>
            <a:ext cx="10874829" cy="3413061"/>
          </a:xfrm>
        </p:spPr>
        <p:txBody>
          <a:bodyPr/>
          <a:lstStyle/>
          <a:p>
            <a:r>
              <a:rPr lang="fr-FR" dirty="0"/>
              <a:t>Comment mettre en place une solution web réutilisable, modulaire et évolutive ?</a:t>
            </a:r>
          </a:p>
        </p:txBody>
      </p:sp>
      <p:grpSp>
        <p:nvGrpSpPr>
          <p:cNvPr id="4" name="Groupe 3">
            <a:extLst>
              <a:ext uri="{FF2B5EF4-FFF2-40B4-BE49-F238E27FC236}">
                <a16:creationId xmlns:a16="http://schemas.microsoft.com/office/drawing/2014/main" id="{C77C7098-C593-423B-9F0B-D097BBEF2B73}"/>
              </a:ext>
            </a:extLst>
          </p:cNvPr>
          <p:cNvGrpSpPr/>
          <p:nvPr/>
        </p:nvGrpSpPr>
        <p:grpSpPr>
          <a:xfrm>
            <a:off x="771908" y="4523844"/>
            <a:ext cx="931705" cy="0"/>
            <a:chOff x="4503420" y="3238999"/>
            <a:chExt cx="931705" cy="0"/>
          </a:xfrm>
        </p:grpSpPr>
        <p:cxnSp>
          <p:nvCxnSpPr>
            <p:cNvPr id="5" name="Connecteur droit 4">
              <a:extLst>
                <a:ext uri="{FF2B5EF4-FFF2-40B4-BE49-F238E27FC236}">
                  <a16:creationId xmlns:a16="http://schemas.microsoft.com/office/drawing/2014/main" id="{5B3B201E-EC6C-4DC4-BA7F-214717D23D5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F3C35037-2D2D-4FD6-AD06-4402FDA8B734}"/>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2510084"/>
      </p:ext>
    </p:extLst>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e 21">
            <a:extLst>
              <a:ext uri="{FF2B5EF4-FFF2-40B4-BE49-F238E27FC236}">
                <a16:creationId xmlns:a16="http://schemas.microsoft.com/office/drawing/2014/main" id="{D3D5E40D-AE8E-4A46-8A19-3C72BFC87D80}"/>
              </a:ext>
            </a:extLst>
          </p:cNvPr>
          <p:cNvGrpSpPr/>
          <p:nvPr/>
        </p:nvGrpSpPr>
        <p:grpSpPr>
          <a:xfrm>
            <a:off x="0" y="6858000"/>
            <a:ext cx="12183836" cy="1934308"/>
            <a:chOff x="0" y="4923692"/>
            <a:chExt cx="12183836" cy="1934308"/>
          </a:xfrm>
        </p:grpSpPr>
        <p:sp>
          <p:nvSpPr>
            <p:cNvPr id="23" name="Rectangle 22">
              <a:extLst>
                <a:ext uri="{FF2B5EF4-FFF2-40B4-BE49-F238E27FC236}">
                  <a16:creationId xmlns:a16="http://schemas.microsoft.com/office/drawing/2014/main" id="{46FF5517-9645-4FEC-9A0B-89309E6CE405}"/>
                </a:ext>
              </a:extLst>
            </p:cNvPr>
            <p:cNvSpPr/>
            <p:nvPr/>
          </p:nvSpPr>
          <p:spPr>
            <a:xfrm>
              <a:off x="0" y="4923692"/>
              <a:ext cx="12183836" cy="1934308"/>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latin typeface="Lato Light" panose="020F0302020204030203"/>
                </a:rPr>
                <a:t>Prêt pour la production</a:t>
              </a:r>
            </a:p>
          </p:txBody>
        </p:sp>
        <p:grpSp>
          <p:nvGrpSpPr>
            <p:cNvPr id="24" name="Groupe 23">
              <a:extLst>
                <a:ext uri="{FF2B5EF4-FFF2-40B4-BE49-F238E27FC236}">
                  <a16:creationId xmlns:a16="http://schemas.microsoft.com/office/drawing/2014/main" id="{DB14E33F-7BBC-4208-B497-79116D7CD058}"/>
                </a:ext>
              </a:extLst>
            </p:cNvPr>
            <p:cNvGrpSpPr/>
            <p:nvPr/>
          </p:nvGrpSpPr>
          <p:grpSpPr>
            <a:xfrm flipV="1">
              <a:off x="5626065" y="6155536"/>
              <a:ext cx="931705" cy="45719"/>
              <a:chOff x="4503420" y="3238999"/>
              <a:chExt cx="931705" cy="0"/>
            </a:xfrm>
          </p:grpSpPr>
          <p:cxnSp>
            <p:nvCxnSpPr>
              <p:cNvPr id="25" name="Connecteur droit 24">
                <a:extLst>
                  <a:ext uri="{FF2B5EF4-FFF2-40B4-BE49-F238E27FC236}">
                    <a16:creationId xmlns:a16="http://schemas.microsoft.com/office/drawing/2014/main" id="{58D4F84E-F681-49DF-ABF8-11F5B2826CC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6" name="Connecteur droit 25">
                <a:extLst>
                  <a:ext uri="{FF2B5EF4-FFF2-40B4-BE49-F238E27FC236}">
                    <a16:creationId xmlns:a16="http://schemas.microsoft.com/office/drawing/2014/main" id="{2E2AF725-1663-4227-B5D1-59004ACE4EF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 name="Titre 1">
            <a:extLst>
              <a:ext uri="{FF2B5EF4-FFF2-40B4-BE49-F238E27FC236}">
                <a16:creationId xmlns:a16="http://schemas.microsoft.com/office/drawing/2014/main" id="{A1F546F5-C65A-42E6-A006-BA7310A4E361}"/>
              </a:ext>
            </a:extLst>
          </p:cNvPr>
          <p:cNvSpPr>
            <a:spLocks noGrp="1"/>
          </p:cNvSpPr>
          <p:nvPr>
            <p:ph type="title"/>
          </p:nvPr>
        </p:nvSpPr>
        <p:spPr/>
        <p:txBody>
          <a:bodyPr/>
          <a:lstStyle/>
          <a:p>
            <a:r>
              <a:rPr lang="fr-FR" sz="6000" dirty="0"/>
              <a:t>Le starter-kit</a:t>
            </a:r>
          </a:p>
        </p:txBody>
      </p:sp>
      <p:grpSp>
        <p:nvGrpSpPr>
          <p:cNvPr id="21" name="réutilisable">
            <a:extLst>
              <a:ext uri="{FF2B5EF4-FFF2-40B4-BE49-F238E27FC236}">
                <a16:creationId xmlns:a16="http://schemas.microsoft.com/office/drawing/2014/main" id="{CE7F1FF1-7BB8-4B36-9480-D5A87E3E3709}"/>
              </a:ext>
            </a:extLst>
          </p:cNvPr>
          <p:cNvGrpSpPr/>
          <p:nvPr/>
        </p:nvGrpSpPr>
        <p:grpSpPr>
          <a:xfrm>
            <a:off x="1300898" y="3251200"/>
            <a:ext cx="1647823" cy="1484426"/>
            <a:chOff x="9324977" y="3251200"/>
            <a:chExt cx="1647823" cy="1484426"/>
          </a:xfrm>
        </p:grpSpPr>
        <p:sp>
          <p:nvSpPr>
            <p:cNvPr id="17" name="Ellipse 16">
              <a:extLst>
                <a:ext uri="{FF2B5EF4-FFF2-40B4-BE49-F238E27FC236}">
                  <a16:creationId xmlns:a16="http://schemas.microsoft.com/office/drawing/2014/main" id="{6376AB5C-C3C1-4BAA-A05D-020ABD91CF54}"/>
                </a:ext>
              </a:extLst>
            </p:cNvPr>
            <p:cNvSpPr/>
            <p:nvPr/>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8C17D1CD-4F47-4918-AABC-D92653DC0DED}"/>
                </a:ext>
              </a:extLst>
            </p:cNvPr>
            <p:cNvSpPr txBox="1"/>
            <p:nvPr/>
          </p:nvSpPr>
          <p:spPr>
            <a:xfrm>
              <a:off x="9324977" y="3694339"/>
              <a:ext cx="1647823"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Réutilisable</a:t>
              </a:r>
            </a:p>
          </p:txBody>
        </p:sp>
      </p:grpSp>
      <p:grpSp>
        <p:nvGrpSpPr>
          <p:cNvPr id="20" name="adaptable">
            <a:extLst>
              <a:ext uri="{FF2B5EF4-FFF2-40B4-BE49-F238E27FC236}">
                <a16:creationId xmlns:a16="http://schemas.microsoft.com/office/drawing/2014/main" id="{BEB323FD-4324-4E40-8488-D7DE263AB082}"/>
              </a:ext>
            </a:extLst>
          </p:cNvPr>
          <p:cNvGrpSpPr/>
          <p:nvPr/>
        </p:nvGrpSpPr>
        <p:grpSpPr>
          <a:xfrm>
            <a:off x="1300898" y="3251200"/>
            <a:ext cx="1484428" cy="1484426"/>
            <a:chOff x="6703161" y="3251200"/>
            <a:chExt cx="1484428" cy="1484426"/>
          </a:xfrm>
        </p:grpSpPr>
        <p:sp>
          <p:nvSpPr>
            <p:cNvPr id="15" name="Ellipse 14">
              <a:extLst>
                <a:ext uri="{FF2B5EF4-FFF2-40B4-BE49-F238E27FC236}">
                  <a16:creationId xmlns:a16="http://schemas.microsoft.com/office/drawing/2014/main" id="{2878CA6D-07A1-40AD-A42C-511B30E98BF7}"/>
                </a:ext>
              </a:extLst>
            </p:cNvPr>
            <p:cNvSpPr/>
            <p:nvPr/>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0C4F4DA8-80ED-4E9E-A0B2-A8A1C887FB1E}"/>
                </a:ext>
              </a:extLst>
            </p:cNvPr>
            <p:cNvSpPr txBox="1"/>
            <p:nvPr/>
          </p:nvSpPr>
          <p:spPr>
            <a:xfrm>
              <a:off x="6774998" y="3694339"/>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Adaptable</a:t>
              </a:r>
            </a:p>
          </p:txBody>
        </p:sp>
      </p:grpSp>
      <p:grpSp>
        <p:nvGrpSpPr>
          <p:cNvPr id="19" name="générique">
            <a:extLst>
              <a:ext uri="{FF2B5EF4-FFF2-40B4-BE49-F238E27FC236}">
                <a16:creationId xmlns:a16="http://schemas.microsoft.com/office/drawing/2014/main" id="{4F32A163-488E-4CD3-A544-46992DAD3752}"/>
              </a:ext>
            </a:extLst>
          </p:cNvPr>
          <p:cNvGrpSpPr/>
          <p:nvPr/>
        </p:nvGrpSpPr>
        <p:grpSpPr>
          <a:xfrm>
            <a:off x="1310424" y="3251200"/>
            <a:ext cx="1484428" cy="1484426"/>
            <a:chOff x="4004411" y="3251200"/>
            <a:chExt cx="1484428" cy="1484426"/>
          </a:xfrm>
        </p:grpSpPr>
        <p:sp>
          <p:nvSpPr>
            <p:cNvPr id="13" name="Ellipse 12">
              <a:extLst>
                <a:ext uri="{FF2B5EF4-FFF2-40B4-BE49-F238E27FC236}">
                  <a16:creationId xmlns:a16="http://schemas.microsoft.com/office/drawing/2014/main" id="{FD26B5E5-1924-4E53-B671-498FD69BF200}"/>
                </a:ext>
              </a:extLst>
            </p:cNvPr>
            <p:cNvSpPr/>
            <p:nvPr/>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ZoneTexte 4">
              <a:extLst>
                <a:ext uri="{FF2B5EF4-FFF2-40B4-BE49-F238E27FC236}">
                  <a16:creationId xmlns:a16="http://schemas.microsoft.com/office/drawing/2014/main" id="{E6B2894F-C1BB-4C2B-AB16-B019875A75CC}"/>
                </a:ext>
              </a:extLst>
            </p:cNvPr>
            <p:cNvSpPr txBox="1"/>
            <p:nvPr/>
          </p:nvSpPr>
          <p:spPr>
            <a:xfrm>
              <a:off x="4094389" y="3690257"/>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Générique</a:t>
              </a:r>
            </a:p>
          </p:txBody>
        </p:sp>
      </p:grpSp>
      <p:grpSp>
        <p:nvGrpSpPr>
          <p:cNvPr id="18" name="fonctionnalité de base">
            <a:extLst>
              <a:ext uri="{FF2B5EF4-FFF2-40B4-BE49-F238E27FC236}">
                <a16:creationId xmlns:a16="http://schemas.microsoft.com/office/drawing/2014/main" id="{E64E22D7-08DC-4519-B245-FD31B4F17EB9}"/>
              </a:ext>
            </a:extLst>
          </p:cNvPr>
          <p:cNvGrpSpPr/>
          <p:nvPr/>
        </p:nvGrpSpPr>
        <p:grpSpPr>
          <a:xfrm>
            <a:off x="1219200" y="3251200"/>
            <a:ext cx="1647825" cy="1484426"/>
            <a:chOff x="1219200" y="3251200"/>
            <a:chExt cx="1647825" cy="1484426"/>
          </a:xfrm>
        </p:grpSpPr>
        <p:sp>
          <p:nvSpPr>
            <p:cNvPr id="3" name="Ellipse 2">
              <a:extLst>
                <a:ext uri="{FF2B5EF4-FFF2-40B4-BE49-F238E27FC236}">
                  <a16:creationId xmlns:a16="http://schemas.microsoft.com/office/drawing/2014/main" id="{6FC3A5FB-B94D-426F-B616-BF03ED7E1064}"/>
                </a:ext>
              </a:extLst>
            </p:cNvPr>
            <p:cNvSpPr/>
            <p:nvPr/>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a:extLst>
                <a:ext uri="{FF2B5EF4-FFF2-40B4-BE49-F238E27FC236}">
                  <a16:creationId xmlns:a16="http://schemas.microsoft.com/office/drawing/2014/main" id="{4DDCCA68-D247-407B-90CD-5409A4E6FD04}"/>
                </a:ext>
              </a:extLst>
            </p:cNvPr>
            <p:cNvSpPr txBox="1"/>
            <p:nvPr/>
          </p:nvSpPr>
          <p:spPr>
            <a:xfrm>
              <a:off x="1219200" y="3609975"/>
              <a:ext cx="1647825" cy="876300"/>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Fonctionnalités de base</a:t>
              </a:r>
            </a:p>
          </p:txBody>
        </p:sp>
      </p:grpSp>
      <p:grpSp>
        <p:nvGrpSpPr>
          <p:cNvPr id="8" name="Groupe 7">
            <a:extLst>
              <a:ext uri="{FF2B5EF4-FFF2-40B4-BE49-F238E27FC236}">
                <a16:creationId xmlns:a16="http://schemas.microsoft.com/office/drawing/2014/main" id="{84B97440-7A6A-4658-AFBF-9479B5DE53BF}"/>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2C8BA8C8-4512-429A-B507-4F2521B5970C}"/>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287404C6-D105-4E7E-BA4C-F28393FD10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14</a:t>
              </a:r>
            </a:p>
          </p:txBody>
        </p:sp>
      </p:grpSp>
    </p:spTree>
    <p:extLst>
      <p:ext uri="{BB962C8B-B14F-4D97-AF65-F5344CB8AC3E}">
        <p14:creationId xmlns:p14="http://schemas.microsoft.com/office/powerpoint/2010/main" val="306594837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250" fill="hold"/>
                                        <p:tgtEl>
                                          <p:spTgt spid="21"/>
                                        </p:tgtEl>
                                        <p:attrNameLst>
                                          <p:attrName>ppt_x</p:attrName>
                                        </p:attrNameLst>
                                      </p:cBhvr>
                                      <p:tavLst>
                                        <p:tav tm="0">
                                          <p:val>
                                            <p:strVal val="0-#ppt_w/2"/>
                                          </p:val>
                                        </p:tav>
                                        <p:tav tm="100000">
                                          <p:val>
                                            <p:strVal val="#ppt_x"/>
                                          </p:val>
                                        </p:tav>
                                      </p:tavLst>
                                    </p:anim>
                                    <p:anim calcmode="lin" valueType="num">
                                      <p:cBhvr additive="base">
                                        <p:cTn id="8" dur="25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250" fill="hold"/>
                                        <p:tgtEl>
                                          <p:spTgt spid="20"/>
                                        </p:tgtEl>
                                        <p:attrNameLst>
                                          <p:attrName>ppt_x</p:attrName>
                                        </p:attrNameLst>
                                      </p:cBhvr>
                                      <p:tavLst>
                                        <p:tav tm="0">
                                          <p:val>
                                            <p:strVal val="0-#ppt_w/2"/>
                                          </p:val>
                                        </p:tav>
                                        <p:tav tm="100000">
                                          <p:val>
                                            <p:strVal val="#ppt_x"/>
                                          </p:val>
                                        </p:tav>
                                      </p:tavLst>
                                    </p:anim>
                                    <p:anim calcmode="lin" valueType="num">
                                      <p:cBhvr additive="base">
                                        <p:cTn id="12" dur="25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250" fill="hold"/>
                                        <p:tgtEl>
                                          <p:spTgt spid="19"/>
                                        </p:tgtEl>
                                        <p:attrNameLst>
                                          <p:attrName>ppt_x</p:attrName>
                                        </p:attrNameLst>
                                      </p:cBhvr>
                                      <p:tavLst>
                                        <p:tav tm="0">
                                          <p:val>
                                            <p:strVal val="0-#ppt_w/2"/>
                                          </p:val>
                                        </p:tav>
                                        <p:tav tm="100000">
                                          <p:val>
                                            <p:strVal val="#ppt_x"/>
                                          </p:val>
                                        </p:tav>
                                      </p:tavLst>
                                    </p:anim>
                                    <p:anim calcmode="lin" valueType="num">
                                      <p:cBhvr additive="base">
                                        <p:cTn id="16" dur="25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250" fill="hold"/>
                                        <p:tgtEl>
                                          <p:spTgt spid="18"/>
                                        </p:tgtEl>
                                        <p:attrNameLst>
                                          <p:attrName>ppt_x</p:attrName>
                                        </p:attrNameLst>
                                      </p:cBhvr>
                                      <p:tavLst>
                                        <p:tav tm="0">
                                          <p:val>
                                            <p:strVal val="0-#ppt_w/2"/>
                                          </p:val>
                                        </p:tav>
                                        <p:tav tm="100000">
                                          <p:val>
                                            <p:strVal val="#ppt_x"/>
                                          </p:val>
                                        </p:tav>
                                      </p:tavLst>
                                    </p:anim>
                                    <p:anim calcmode="lin" valueType="num">
                                      <p:cBhvr additive="base">
                                        <p:cTn id="20" dur="25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63" presetClass="path" presetSubtype="0" accel="50000" decel="50000" fill="hold" nodeType="clickEffect">
                                  <p:stCondLst>
                                    <p:cond delay="0"/>
                                  </p:stCondLst>
                                  <p:childTnLst>
                                    <p:animMotion origin="layout" path="M 1.25E-6 4.07407E-6 L 0.21471 4.07407E-6 " pathEditMode="relative" rAng="0" ptsTypes="AA">
                                      <p:cBhvr>
                                        <p:cTn id="24" dur="500" fill="hold"/>
                                        <p:tgtEl>
                                          <p:spTgt spid="21"/>
                                        </p:tgtEl>
                                        <p:attrNameLst>
                                          <p:attrName>ppt_x</p:attrName>
                                          <p:attrName>ppt_y</p:attrName>
                                        </p:attrNameLst>
                                      </p:cBhvr>
                                      <p:rCtr x="10729" y="0"/>
                                    </p:animMotion>
                                  </p:childTnLst>
                                </p:cTn>
                              </p:par>
                              <p:par>
                                <p:cTn id="25" presetID="63" presetClass="path" presetSubtype="0" accel="50000" decel="50000" fill="hold" nodeType="withEffect">
                                  <p:stCondLst>
                                    <p:cond delay="0"/>
                                  </p:stCondLst>
                                  <p:childTnLst>
                                    <p:animMotion origin="layout" path="M 1.875E-6 4.07407E-6 L 0.22174 4.07407E-6 " pathEditMode="relative" rAng="0" ptsTypes="AA">
                                      <p:cBhvr>
                                        <p:cTn id="26" dur="500" fill="hold"/>
                                        <p:tgtEl>
                                          <p:spTgt spid="20"/>
                                        </p:tgtEl>
                                        <p:attrNameLst>
                                          <p:attrName>ppt_x</p:attrName>
                                          <p:attrName>ppt_y</p:attrName>
                                        </p:attrNameLst>
                                      </p:cBhvr>
                                      <p:rCtr x="11081" y="0"/>
                                    </p:animMotion>
                                  </p:childTnLst>
                                </p:cTn>
                              </p:par>
                              <p:par>
                                <p:cTn id="27" presetID="63" presetClass="path" presetSubtype="0" accel="50000" decel="50000" fill="hold" nodeType="withEffect">
                                  <p:stCondLst>
                                    <p:cond delay="0"/>
                                  </p:stCondLst>
                                  <p:childTnLst>
                                    <p:animMotion origin="layout" path="M 6.25E-7 4.07407E-6 L 0.22096 4.07407E-6 " pathEditMode="relative" rAng="0" ptsTypes="AA">
                                      <p:cBhvr>
                                        <p:cTn id="28" dur="500" fill="hold"/>
                                        <p:tgtEl>
                                          <p:spTgt spid="19"/>
                                        </p:tgtEl>
                                        <p:attrNameLst>
                                          <p:attrName>ppt_x</p:attrName>
                                          <p:attrName>ppt_y</p:attrName>
                                        </p:attrNameLst>
                                      </p:cBhvr>
                                      <p:rCtr x="11042" y="0"/>
                                    </p:animMotion>
                                  </p:childTnLst>
                                </p:cTn>
                              </p:par>
                            </p:childTnLst>
                          </p:cTn>
                        </p:par>
                      </p:childTnLst>
                    </p:cTn>
                  </p:par>
                  <p:par>
                    <p:cTn id="29" fill="hold">
                      <p:stCondLst>
                        <p:cond delay="indefinite"/>
                      </p:stCondLst>
                      <p:childTnLst>
                        <p:par>
                          <p:cTn id="30" fill="hold">
                            <p:stCondLst>
                              <p:cond delay="0"/>
                            </p:stCondLst>
                            <p:childTnLst>
                              <p:par>
                                <p:cTn id="31" presetID="63" presetClass="path" presetSubtype="0" accel="50000" decel="50000" fill="hold" nodeType="clickEffect">
                                  <p:stCondLst>
                                    <p:cond delay="0"/>
                                  </p:stCondLst>
                                  <p:childTnLst>
                                    <p:animMotion origin="layout" path="M 0.21471 4.07407E-6 L 0.43607 4.07407E-6 " pathEditMode="relative" rAng="0" ptsTypes="AA">
                                      <p:cBhvr>
                                        <p:cTn id="32" dur="500" fill="hold"/>
                                        <p:tgtEl>
                                          <p:spTgt spid="21"/>
                                        </p:tgtEl>
                                        <p:attrNameLst>
                                          <p:attrName>ppt_x</p:attrName>
                                          <p:attrName>ppt_y</p:attrName>
                                        </p:attrNameLst>
                                      </p:cBhvr>
                                      <p:rCtr x="11068" y="0"/>
                                    </p:animMotion>
                                  </p:childTnLst>
                                </p:cTn>
                              </p:par>
                              <p:par>
                                <p:cTn id="33" presetID="63" presetClass="path" presetSubtype="0" accel="50000" decel="50000" fill="hold" nodeType="withEffect">
                                  <p:stCondLst>
                                    <p:cond delay="0"/>
                                  </p:stCondLst>
                                  <p:childTnLst>
                                    <p:animMotion origin="layout" path="M 0.22174 4.07407E-6 L 0.4431 4.07407E-6 " pathEditMode="relative" rAng="0" ptsTypes="AA">
                                      <p:cBhvr>
                                        <p:cTn id="34" dur="500" fill="hold"/>
                                        <p:tgtEl>
                                          <p:spTgt spid="20"/>
                                        </p:tgtEl>
                                        <p:attrNameLst>
                                          <p:attrName>ppt_x</p:attrName>
                                          <p:attrName>ppt_y</p:attrName>
                                        </p:attrNameLst>
                                      </p:cBhvr>
                                      <p:rCtr x="11068" y="0"/>
                                    </p:animMotion>
                                  </p:childTnLst>
                                </p:cTn>
                              </p:par>
                            </p:childTnLst>
                          </p:cTn>
                        </p:par>
                      </p:childTnLst>
                    </p:cTn>
                  </p:par>
                  <p:par>
                    <p:cTn id="35" fill="hold">
                      <p:stCondLst>
                        <p:cond delay="indefinite"/>
                      </p:stCondLst>
                      <p:childTnLst>
                        <p:par>
                          <p:cTn id="36" fill="hold">
                            <p:stCondLst>
                              <p:cond delay="0"/>
                            </p:stCondLst>
                            <p:childTnLst>
                              <p:par>
                                <p:cTn id="37" presetID="63" presetClass="path" presetSubtype="0" accel="50000" decel="50000" fill="hold" nodeType="clickEffect">
                                  <p:stCondLst>
                                    <p:cond delay="0"/>
                                  </p:stCondLst>
                                  <p:childTnLst>
                                    <p:animMotion origin="layout" path="M 0.43607 4.07407E-6 L 0.65872 4.07407E-6 " pathEditMode="relative" rAng="0" ptsTypes="AA">
                                      <p:cBhvr>
                                        <p:cTn id="38" dur="500" fill="hold"/>
                                        <p:tgtEl>
                                          <p:spTgt spid="21"/>
                                        </p:tgtEl>
                                        <p:attrNameLst>
                                          <p:attrName>ppt_x</p:attrName>
                                          <p:attrName>ppt_y</p:attrName>
                                        </p:attrNameLst>
                                      </p:cBhvr>
                                      <p:rCtr x="1113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60F216-8FE8-47DF-8A89-5E358B8BB948}"/>
              </a:ext>
            </a:extLst>
          </p:cNvPr>
          <p:cNvSpPr>
            <a:spLocks noGrp="1"/>
          </p:cNvSpPr>
          <p:nvPr>
            <p:ph type="title"/>
          </p:nvPr>
        </p:nvSpPr>
        <p:spPr/>
        <p:txBody>
          <a:bodyPr/>
          <a:lstStyle/>
          <a:p>
            <a:r>
              <a:rPr lang="fr-FR" dirty="0"/>
              <a:t>Mon Parcours</a:t>
            </a:r>
          </a:p>
        </p:txBody>
      </p:sp>
      <p:grpSp>
        <p:nvGrpSpPr>
          <p:cNvPr id="23" name="Groupe 22">
            <a:extLst>
              <a:ext uri="{FF2B5EF4-FFF2-40B4-BE49-F238E27FC236}">
                <a16:creationId xmlns:a16="http://schemas.microsoft.com/office/drawing/2014/main" id="{92A7139D-5209-4664-BBD2-D495B278A6DA}"/>
              </a:ext>
            </a:extLst>
          </p:cNvPr>
          <p:cNvGrpSpPr/>
          <p:nvPr/>
        </p:nvGrpSpPr>
        <p:grpSpPr>
          <a:xfrm>
            <a:off x="1048349" y="2684437"/>
            <a:ext cx="2515081" cy="1951186"/>
            <a:chOff x="1048349" y="2349007"/>
            <a:chExt cx="2515081" cy="1951186"/>
          </a:xfrm>
        </p:grpSpPr>
        <p:sp>
          <p:nvSpPr>
            <p:cNvPr id="20" name="Parallélogramme 19">
              <a:extLst>
                <a:ext uri="{FF2B5EF4-FFF2-40B4-BE49-F238E27FC236}">
                  <a16:creationId xmlns:a16="http://schemas.microsoft.com/office/drawing/2014/main" id="{5F2F2085-17C4-4BBA-B505-C39E7A6D86FF}"/>
                </a:ext>
              </a:extLst>
            </p:cNvPr>
            <p:cNvSpPr/>
            <p:nvPr/>
          </p:nvSpPr>
          <p:spPr>
            <a:xfrm>
              <a:off x="1048349"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Larme 21">
              <a:extLst>
                <a:ext uri="{FF2B5EF4-FFF2-40B4-BE49-F238E27FC236}">
                  <a16:creationId xmlns:a16="http://schemas.microsoft.com/office/drawing/2014/main" id="{7DB235B9-99AA-4A7A-B67A-9DCC198A3BA9}"/>
                </a:ext>
              </a:extLst>
            </p:cNvPr>
            <p:cNvSpPr/>
            <p:nvPr/>
          </p:nvSpPr>
          <p:spPr>
            <a:xfrm rot="8100000">
              <a:off x="171372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ZoneTexte 2">
              <a:extLst>
                <a:ext uri="{FF2B5EF4-FFF2-40B4-BE49-F238E27FC236}">
                  <a16:creationId xmlns:a16="http://schemas.microsoft.com/office/drawing/2014/main" id="{3C7F0D0F-E444-4B54-85A4-79A00C15F302}"/>
                </a:ext>
              </a:extLst>
            </p:cNvPr>
            <p:cNvSpPr txBox="1"/>
            <p:nvPr/>
          </p:nvSpPr>
          <p:spPr>
            <a:xfrm>
              <a:off x="1775535" y="3796682"/>
              <a:ext cx="1109708"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2015</a:t>
              </a:r>
            </a:p>
          </p:txBody>
        </p:sp>
        <p:sp>
          <p:nvSpPr>
            <p:cNvPr id="4" name="ZoneTexte 3">
              <a:extLst>
                <a:ext uri="{FF2B5EF4-FFF2-40B4-BE49-F238E27FC236}">
                  <a16:creationId xmlns:a16="http://schemas.microsoft.com/office/drawing/2014/main" id="{03F07D5E-703C-44C6-BC3B-AD5BFD75FFAA}"/>
                </a:ext>
              </a:extLst>
            </p:cNvPr>
            <p:cNvSpPr txBox="1"/>
            <p:nvPr/>
          </p:nvSpPr>
          <p:spPr>
            <a:xfrm>
              <a:off x="1775535" y="2485747"/>
              <a:ext cx="1109708"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A.S.c.1</a:t>
              </a:r>
            </a:p>
            <a:p>
              <a:pPr algn="ctr"/>
              <a:r>
                <a:rPr lang="fr-FR" sz="1600" b="1" dirty="0">
                  <a:solidFill>
                    <a:schemeClr val="bg1"/>
                  </a:solidFill>
                  <a:latin typeface="Raleway ExtraBold" panose="020B0003030101060003" pitchFamily="34" charset="0"/>
                </a:rPr>
                <a:t>SUPINFO</a:t>
              </a:r>
            </a:p>
          </p:txBody>
        </p:sp>
      </p:grpSp>
      <p:grpSp>
        <p:nvGrpSpPr>
          <p:cNvPr id="45" name="Groupe 44">
            <a:extLst>
              <a:ext uri="{FF2B5EF4-FFF2-40B4-BE49-F238E27FC236}">
                <a16:creationId xmlns:a16="http://schemas.microsoft.com/office/drawing/2014/main" id="{5E7CC029-1F62-4A62-89AD-B0F8DEC39164}"/>
              </a:ext>
            </a:extLst>
          </p:cNvPr>
          <p:cNvGrpSpPr/>
          <p:nvPr/>
        </p:nvGrpSpPr>
        <p:grpSpPr>
          <a:xfrm>
            <a:off x="6008591" y="2684437"/>
            <a:ext cx="2515081" cy="1951186"/>
            <a:chOff x="6008591" y="2684437"/>
            <a:chExt cx="2515081" cy="1951186"/>
          </a:xfrm>
        </p:grpSpPr>
        <p:sp>
          <p:nvSpPr>
            <p:cNvPr id="30" name="Parallélogramme 29">
              <a:extLst>
                <a:ext uri="{FF2B5EF4-FFF2-40B4-BE49-F238E27FC236}">
                  <a16:creationId xmlns:a16="http://schemas.microsoft.com/office/drawing/2014/main" id="{4A3F5A3B-7A86-4FED-83DD-B1238212CA44}"/>
                </a:ext>
              </a:extLst>
            </p:cNvPr>
            <p:cNvSpPr/>
            <p:nvPr/>
          </p:nvSpPr>
          <p:spPr>
            <a:xfrm>
              <a:off x="6008591" y="409586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2" name="Larme 31">
              <a:extLst>
                <a:ext uri="{FF2B5EF4-FFF2-40B4-BE49-F238E27FC236}">
                  <a16:creationId xmlns:a16="http://schemas.microsoft.com/office/drawing/2014/main" id="{FB019AE2-5345-4B3D-9669-6D56CBADD969}"/>
                </a:ext>
              </a:extLst>
            </p:cNvPr>
            <p:cNvSpPr/>
            <p:nvPr/>
          </p:nvSpPr>
          <p:spPr>
            <a:xfrm rot="8100000">
              <a:off x="6656488" y="268443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13AC48AB-E857-4310-9044-64EA57626B83}"/>
                </a:ext>
              </a:extLst>
            </p:cNvPr>
            <p:cNvSpPr txBox="1"/>
            <p:nvPr/>
          </p:nvSpPr>
          <p:spPr>
            <a:xfrm>
              <a:off x="6303885" y="412027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2018</a:t>
              </a:r>
            </a:p>
          </p:txBody>
        </p:sp>
        <p:pic>
          <p:nvPicPr>
            <p:cNvPr id="43" name="Image 42">
              <a:extLst>
                <a:ext uri="{FF2B5EF4-FFF2-40B4-BE49-F238E27FC236}">
                  <a16:creationId xmlns:a16="http://schemas.microsoft.com/office/drawing/2014/main" id="{3BFD0A35-BA33-4DCA-B43E-C78B75E21E60}"/>
                </a:ext>
              </a:extLst>
            </p:cNvPr>
            <p:cNvPicPr>
              <a:picLocks noChangeAspect="1"/>
            </p:cNvPicPr>
            <p:nvPr>
              <p:custDataLst>
                <p:tags r:id="rId3"/>
              </p:custDataLst>
            </p:nvPr>
          </p:nvPicPr>
          <p:blipFill rotWithShape="1">
            <a:blip r:embed="rId6"/>
            <a:srcRect b="25571"/>
            <a:stretch/>
          </p:blipFill>
          <p:spPr>
            <a:xfrm>
              <a:off x="6560597" y="2927395"/>
              <a:ext cx="1447060" cy="733367"/>
            </a:xfrm>
            <a:prstGeom prst="rect">
              <a:avLst/>
            </a:prstGeom>
          </p:spPr>
        </p:pic>
        <p:sp>
          <p:nvSpPr>
            <p:cNvPr id="12" name="ZoneTexte 11">
              <a:extLst>
                <a:ext uri="{FF2B5EF4-FFF2-40B4-BE49-F238E27FC236}">
                  <a16:creationId xmlns:a16="http://schemas.microsoft.com/office/drawing/2014/main" id="{01FA891B-9D50-4678-BF76-8A29D703FF5C}"/>
                </a:ext>
              </a:extLst>
            </p:cNvPr>
            <p:cNvSpPr txBox="1"/>
            <p:nvPr/>
          </p:nvSpPr>
          <p:spPr>
            <a:xfrm>
              <a:off x="6560597" y="2853523"/>
              <a:ext cx="144706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Alternance</a:t>
              </a:r>
            </a:p>
            <a:p>
              <a:pPr algn="ctr"/>
              <a:r>
                <a:rPr lang="fr-FR" sz="1600" b="1" dirty="0">
                  <a:solidFill>
                    <a:schemeClr val="bg1"/>
                  </a:solidFill>
                  <a:latin typeface="Raleway ExtraBold" panose="020B0003030101060003" pitchFamily="34" charset="0"/>
                </a:rPr>
                <a:t>Amiltone</a:t>
              </a:r>
            </a:p>
          </p:txBody>
        </p:sp>
      </p:grpSp>
      <p:grpSp>
        <p:nvGrpSpPr>
          <p:cNvPr id="41" name="Groupe 40">
            <a:extLst>
              <a:ext uri="{FF2B5EF4-FFF2-40B4-BE49-F238E27FC236}">
                <a16:creationId xmlns:a16="http://schemas.microsoft.com/office/drawing/2014/main" id="{E436FAED-C88D-4298-A74E-B2C690BF16C8}"/>
              </a:ext>
            </a:extLst>
          </p:cNvPr>
          <p:cNvGrpSpPr/>
          <p:nvPr/>
        </p:nvGrpSpPr>
        <p:grpSpPr>
          <a:xfrm>
            <a:off x="8488713" y="4095864"/>
            <a:ext cx="2515081" cy="1948291"/>
            <a:chOff x="8488713" y="3760434"/>
            <a:chExt cx="2515081" cy="1948291"/>
          </a:xfrm>
        </p:grpSpPr>
        <p:sp>
          <p:nvSpPr>
            <p:cNvPr id="37" name="Parallélogramme 36">
              <a:extLst>
                <a:ext uri="{FF2B5EF4-FFF2-40B4-BE49-F238E27FC236}">
                  <a16:creationId xmlns:a16="http://schemas.microsoft.com/office/drawing/2014/main" id="{60D7DF59-474F-4CC9-B518-B11122C80866}"/>
                </a:ext>
              </a:extLst>
            </p:cNvPr>
            <p:cNvSpPr/>
            <p:nvPr/>
          </p:nvSpPr>
          <p:spPr>
            <a:xfrm>
              <a:off x="8488713"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9" name="Larme 38">
              <a:extLst>
                <a:ext uri="{FF2B5EF4-FFF2-40B4-BE49-F238E27FC236}">
                  <a16:creationId xmlns:a16="http://schemas.microsoft.com/office/drawing/2014/main" id="{B418D03B-9E28-4B71-BEAC-A07848DB9E07}"/>
                </a:ext>
              </a:extLst>
            </p:cNvPr>
            <p:cNvSpPr/>
            <p:nvPr/>
          </p:nvSpPr>
          <p:spPr>
            <a:xfrm rot="18900000">
              <a:off x="9136610" y="4489441"/>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ZoneTexte 13">
              <a:extLst>
                <a:ext uri="{FF2B5EF4-FFF2-40B4-BE49-F238E27FC236}">
                  <a16:creationId xmlns:a16="http://schemas.microsoft.com/office/drawing/2014/main" id="{6CB705F7-904D-4DD8-A05D-EDB079F4ED5C}"/>
                </a:ext>
              </a:extLst>
            </p:cNvPr>
            <p:cNvSpPr txBox="1"/>
            <p:nvPr/>
          </p:nvSpPr>
          <p:spPr>
            <a:xfrm>
              <a:off x="8743334" y="378484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2019 - 2020</a:t>
              </a:r>
            </a:p>
          </p:txBody>
        </p:sp>
        <p:sp>
          <p:nvSpPr>
            <p:cNvPr id="16" name="ZoneTexte 15">
              <a:extLst>
                <a:ext uri="{FF2B5EF4-FFF2-40B4-BE49-F238E27FC236}">
                  <a16:creationId xmlns:a16="http://schemas.microsoft.com/office/drawing/2014/main" id="{D29784FB-7BAF-421B-B79E-1A64A9B9F87D}"/>
                </a:ext>
              </a:extLst>
            </p:cNvPr>
            <p:cNvSpPr txBox="1"/>
            <p:nvPr/>
          </p:nvSpPr>
          <p:spPr>
            <a:xfrm>
              <a:off x="9032130" y="4659685"/>
              <a:ext cx="144706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M.S.c.2</a:t>
              </a:r>
            </a:p>
            <a:p>
              <a:pPr algn="ctr"/>
              <a:r>
                <a:rPr lang="fr-FR" sz="1600" b="1" dirty="0">
                  <a:solidFill>
                    <a:schemeClr val="bg1"/>
                  </a:solidFill>
                  <a:latin typeface="Raleway ExtraBold" panose="020B0003030101060003" pitchFamily="34" charset="0"/>
                </a:rPr>
                <a:t>SUPINFO</a:t>
              </a:r>
            </a:p>
          </p:txBody>
        </p:sp>
      </p:grpSp>
      <p:pic>
        <p:nvPicPr>
          <p:cNvPr id="18" name="Image 17" descr="Une image contenant personne, homme, debout, tenant&#10;&#10;Description générée automatiquement">
            <a:extLst>
              <a:ext uri="{FF2B5EF4-FFF2-40B4-BE49-F238E27FC236}">
                <a16:creationId xmlns:a16="http://schemas.microsoft.com/office/drawing/2014/main" id="{DBD5A133-FA41-4615-AB45-AC01CBA3981D}"/>
              </a:ext>
            </a:extLst>
          </p:cNvPr>
          <p:cNvPicPr>
            <a:picLocks noChangeAspect="1"/>
          </p:cNvPicPr>
          <p:nvPr>
            <p:custDataLst>
              <p:tags r:id="rId1"/>
            </p:custDataLst>
          </p:nvPr>
        </p:nvPicPr>
        <p:blipFill rotWithShape="1">
          <a:blip r:embed="rId7"/>
          <a:srcRect t="7228" b="35268"/>
          <a:stretch/>
        </p:blipFill>
        <p:spPr>
          <a:xfrm>
            <a:off x="2330389" y="275431"/>
            <a:ext cx="1505827" cy="1504949"/>
          </a:xfrm>
          <a:prstGeom prst="ellipse">
            <a:avLst/>
          </a:prstGeom>
        </p:spPr>
      </p:pic>
      <p:grpSp>
        <p:nvGrpSpPr>
          <p:cNvPr id="54" name="Groupe 53">
            <a:extLst>
              <a:ext uri="{FF2B5EF4-FFF2-40B4-BE49-F238E27FC236}">
                <a16:creationId xmlns:a16="http://schemas.microsoft.com/office/drawing/2014/main" id="{EB2AA6AA-3CB5-4D8E-BC56-866BEA8B0270}"/>
              </a:ext>
            </a:extLst>
          </p:cNvPr>
          <p:cNvGrpSpPr/>
          <p:nvPr/>
        </p:nvGrpSpPr>
        <p:grpSpPr>
          <a:xfrm>
            <a:off x="3528470" y="4095864"/>
            <a:ext cx="2515081" cy="1948292"/>
            <a:chOff x="3528470" y="4095864"/>
            <a:chExt cx="2515081" cy="1948292"/>
          </a:xfrm>
        </p:grpSpPr>
        <p:sp>
          <p:nvSpPr>
            <p:cNvPr id="25" name="Parallélogramme 24">
              <a:extLst>
                <a:ext uri="{FF2B5EF4-FFF2-40B4-BE49-F238E27FC236}">
                  <a16:creationId xmlns:a16="http://schemas.microsoft.com/office/drawing/2014/main" id="{7277FEF2-8B74-471C-B08F-3449AA4FE2A6}"/>
                </a:ext>
              </a:extLst>
            </p:cNvPr>
            <p:cNvSpPr/>
            <p:nvPr/>
          </p:nvSpPr>
          <p:spPr>
            <a:xfrm>
              <a:off x="3528470" y="409586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Larme 26">
              <a:extLst>
                <a:ext uri="{FF2B5EF4-FFF2-40B4-BE49-F238E27FC236}">
                  <a16:creationId xmlns:a16="http://schemas.microsoft.com/office/drawing/2014/main" id="{10D0D9E7-3A3A-4D97-B88A-0EF6854ED3AD}"/>
                </a:ext>
              </a:extLst>
            </p:cNvPr>
            <p:cNvSpPr/>
            <p:nvPr/>
          </p:nvSpPr>
          <p:spPr>
            <a:xfrm rot="18900000">
              <a:off x="4138073" y="4824872"/>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A8BB5DAB-FE44-4A9B-A395-ED2C0FC03D91}"/>
                </a:ext>
              </a:extLst>
            </p:cNvPr>
            <p:cNvSpPr txBox="1"/>
            <p:nvPr/>
          </p:nvSpPr>
          <p:spPr>
            <a:xfrm>
              <a:off x="3792246" y="412027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2016 - 2018</a:t>
              </a:r>
            </a:p>
          </p:txBody>
        </p:sp>
        <p:pic>
          <p:nvPicPr>
            <p:cNvPr id="53" name="Image 52">
              <a:extLst>
                <a:ext uri="{FF2B5EF4-FFF2-40B4-BE49-F238E27FC236}">
                  <a16:creationId xmlns:a16="http://schemas.microsoft.com/office/drawing/2014/main" id="{41ED6D43-1F55-459B-9BC0-BE2BE4029249}"/>
                </a:ext>
              </a:extLst>
            </p:cNvPr>
            <p:cNvPicPr>
              <a:picLocks noChangeAspect="1"/>
            </p:cNvPicPr>
            <p:nvPr>
              <p:custDataLst>
                <p:tags r:id="rId2"/>
              </p:custDataLst>
            </p:nvPr>
          </p:nvPicPr>
          <p:blipFill rotWithShape="1">
            <a:blip r:embed="rId6"/>
            <a:srcRect b="25571"/>
            <a:stretch/>
          </p:blipFill>
          <p:spPr>
            <a:xfrm>
              <a:off x="4043779" y="5066480"/>
              <a:ext cx="1447060" cy="733367"/>
            </a:xfrm>
            <a:prstGeom prst="rect">
              <a:avLst/>
            </a:prstGeom>
          </p:spPr>
        </p:pic>
        <p:sp>
          <p:nvSpPr>
            <p:cNvPr id="8" name="ZoneTexte 7">
              <a:extLst>
                <a:ext uri="{FF2B5EF4-FFF2-40B4-BE49-F238E27FC236}">
                  <a16:creationId xmlns:a16="http://schemas.microsoft.com/office/drawing/2014/main" id="{F7112A71-AB69-4BD4-A8AC-4A699BB5F1B1}"/>
                </a:ext>
              </a:extLst>
            </p:cNvPr>
            <p:cNvSpPr txBox="1"/>
            <p:nvPr/>
          </p:nvSpPr>
          <p:spPr>
            <a:xfrm>
              <a:off x="4119239" y="4971053"/>
              <a:ext cx="129614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Stages</a:t>
              </a:r>
            </a:p>
            <a:p>
              <a:pPr algn="ctr"/>
              <a:r>
                <a:rPr lang="fr-FR" sz="1600" b="1" dirty="0">
                  <a:solidFill>
                    <a:schemeClr val="bg1"/>
                  </a:solidFill>
                  <a:latin typeface="Raleway ExtraBold" panose="020B0003030101060003" pitchFamily="34" charset="0"/>
                </a:rPr>
                <a:t>Amiltone</a:t>
              </a:r>
            </a:p>
          </p:txBody>
        </p:sp>
      </p:grpSp>
      <p:grpSp>
        <p:nvGrpSpPr>
          <p:cNvPr id="58" name="Groupe 57">
            <a:extLst>
              <a:ext uri="{FF2B5EF4-FFF2-40B4-BE49-F238E27FC236}">
                <a16:creationId xmlns:a16="http://schemas.microsoft.com/office/drawing/2014/main" id="{003DF231-5881-49D0-BC6E-C0E2442E5A92}"/>
              </a:ext>
            </a:extLst>
          </p:cNvPr>
          <p:cNvGrpSpPr/>
          <p:nvPr/>
        </p:nvGrpSpPr>
        <p:grpSpPr>
          <a:xfrm>
            <a:off x="11630526" y="6296526"/>
            <a:ext cx="561474" cy="561473"/>
            <a:chOff x="11630526" y="6296526"/>
            <a:chExt cx="561474" cy="561473"/>
          </a:xfrm>
        </p:grpSpPr>
        <p:sp>
          <p:nvSpPr>
            <p:cNvPr id="56" name="Larme 55">
              <a:extLst>
                <a:ext uri="{FF2B5EF4-FFF2-40B4-BE49-F238E27FC236}">
                  <a16:creationId xmlns:a16="http://schemas.microsoft.com/office/drawing/2014/main" id="{757EC011-A287-47C6-8DE0-26F61B5A935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7" name="ZoneTexte 56">
              <a:extLst>
                <a:ext uri="{FF2B5EF4-FFF2-40B4-BE49-F238E27FC236}">
                  <a16:creationId xmlns:a16="http://schemas.microsoft.com/office/drawing/2014/main" id="{69F9B726-34CF-4B34-8ECF-5542DC64E284}"/>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a:t>
              </a:r>
            </a:p>
          </p:txBody>
        </p:sp>
      </p:grpSp>
    </p:spTree>
    <p:extLst>
      <p:ext uri="{BB962C8B-B14F-4D97-AF65-F5344CB8AC3E}">
        <p14:creationId xmlns:p14="http://schemas.microsoft.com/office/powerpoint/2010/main" val="370098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e 11">
            <a:extLst>
              <a:ext uri="{FF2B5EF4-FFF2-40B4-BE49-F238E27FC236}">
                <a16:creationId xmlns:a16="http://schemas.microsoft.com/office/drawing/2014/main" id="{97D00F55-F674-4ED3-BC8C-EB61AD7A4921}"/>
              </a:ext>
            </a:extLst>
          </p:cNvPr>
          <p:cNvGrpSpPr/>
          <p:nvPr/>
        </p:nvGrpSpPr>
        <p:grpSpPr>
          <a:xfrm>
            <a:off x="0" y="4923692"/>
            <a:ext cx="12183836" cy="1934308"/>
            <a:chOff x="0" y="4923692"/>
            <a:chExt cx="12183836" cy="1934308"/>
          </a:xfrm>
          <a:solidFill>
            <a:schemeClr val="tx2"/>
          </a:solidFill>
        </p:grpSpPr>
        <p:sp>
          <p:nvSpPr>
            <p:cNvPr id="11" name="Rectangle 10">
              <a:extLst>
                <a:ext uri="{FF2B5EF4-FFF2-40B4-BE49-F238E27FC236}">
                  <a16:creationId xmlns:a16="http://schemas.microsoft.com/office/drawing/2014/main" id="{A4A96475-79F2-4ECA-BE8D-68E3A8FB1232}"/>
                </a:ext>
              </a:extLst>
            </p:cNvPr>
            <p:cNvSpPr/>
            <p:nvPr/>
          </p:nvSpPr>
          <p:spPr>
            <a:xfrm>
              <a:off x="0" y="4923692"/>
              <a:ext cx="12183836" cy="1934308"/>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latin typeface="Lato Light" panose="020F0302020204030203"/>
                </a:rPr>
                <a:t>Prêt pour la production</a:t>
              </a:r>
            </a:p>
          </p:txBody>
        </p:sp>
        <p:grpSp>
          <p:nvGrpSpPr>
            <p:cNvPr id="22" name="Groupe 21">
              <a:extLst>
                <a:ext uri="{FF2B5EF4-FFF2-40B4-BE49-F238E27FC236}">
                  <a16:creationId xmlns:a16="http://schemas.microsoft.com/office/drawing/2014/main" id="{C6C1224A-B7F0-4FB7-BD46-426E45A46044}"/>
                </a:ext>
              </a:extLst>
            </p:cNvPr>
            <p:cNvGrpSpPr/>
            <p:nvPr/>
          </p:nvGrpSpPr>
          <p:grpSpPr>
            <a:xfrm flipV="1">
              <a:off x="5626065" y="6155536"/>
              <a:ext cx="931705" cy="45719"/>
              <a:chOff x="4503420" y="3238999"/>
              <a:chExt cx="931705" cy="0"/>
            </a:xfrm>
            <a:grpFill/>
          </p:grpSpPr>
          <p:cxnSp>
            <p:nvCxnSpPr>
              <p:cNvPr id="23" name="Connecteur droit 22">
                <a:extLst>
                  <a:ext uri="{FF2B5EF4-FFF2-40B4-BE49-F238E27FC236}">
                    <a16:creationId xmlns:a16="http://schemas.microsoft.com/office/drawing/2014/main" id="{56C921C2-DC14-42A3-883E-FF7CBB8CEA23}"/>
                  </a:ext>
                </a:extLst>
              </p:cNvPr>
              <p:cNvCxnSpPr>
                <a:cxnSpLocks/>
              </p:cNvCxnSpPr>
              <p:nvPr/>
            </p:nvCxnSpPr>
            <p:spPr>
              <a:xfrm>
                <a:off x="4503420" y="3238999"/>
                <a:ext cx="598419" cy="0"/>
              </a:xfrm>
              <a:prstGeom prst="line">
                <a:avLst/>
              </a:prstGeom>
              <a:grpFill/>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753AEAE4-DF34-44E5-8228-95CE08F011A3}"/>
                  </a:ext>
                </a:extLst>
              </p:cNvPr>
              <p:cNvCxnSpPr>
                <a:cxnSpLocks/>
              </p:cNvCxnSpPr>
              <p:nvPr/>
            </p:nvCxnSpPr>
            <p:spPr>
              <a:xfrm>
                <a:off x="5254026" y="3238999"/>
                <a:ext cx="181099" cy="0"/>
              </a:xfrm>
              <a:prstGeom prst="line">
                <a:avLst/>
              </a:prstGeom>
              <a:grpFill/>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 name="Titre 1">
            <a:extLst>
              <a:ext uri="{FF2B5EF4-FFF2-40B4-BE49-F238E27FC236}">
                <a16:creationId xmlns:a16="http://schemas.microsoft.com/office/drawing/2014/main" id="{A1F546F5-C65A-42E6-A006-BA7310A4E361}"/>
              </a:ext>
            </a:extLst>
          </p:cNvPr>
          <p:cNvSpPr>
            <a:spLocks noGrp="1"/>
          </p:cNvSpPr>
          <p:nvPr>
            <p:ph type="title"/>
          </p:nvPr>
        </p:nvSpPr>
        <p:spPr/>
        <p:txBody>
          <a:bodyPr/>
          <a:lstStyle/>
          <a:p>
            <a:r>
              <a:rPr lang="fr-FR" sz="6000" dirty="0"/>
              <a:t>Le starter-kit</a:t>
            </a:r>
          </a:p>
        </p:txBody>
      </p:sp>
      <p:grpSp>
        <p:nvGrpSpPr>
          <p:cNvPr id="18" name="Groupe 17">
            <a:extLst>
              <a:ext uri="{FF2B5EF4-FFF2-40B4-BE49-F238E27FC236}">
                <a16:creationId xmlns:a16="http://schemas.microsoft.com/office/drawing/2014/main" id="{E64E22D7-08DC-4519-B245-FD31B4F17EB9}"/>
              </a:ext>
            </a:extLst>
          </p:cNvPr>
          <p:cNvGrpSpPr/>
          <p:nvPr/>
        </p:nvGrpSpPr>
        <p:grpSpPr>
          <a:xfrm>
            <a:off x="1219200" y="2336800"/>
            <a:ext cx="1647825" cy="1484426"/>
            <a:chOff x="1219200" y="3251200"/>
            <a:chExt cx="1647825" cy="1484426"/>
          </a:xfrm>
        </p:grpSpPr>
        <p:sp>
          <p:nvSpPr>
            <p:cNvPr id="3" name="Ellipse 2">
              <a:extLst>
                <a:ext uri="{FF2B5EF4-FFF2-40B4-BE49-F238E27FC236}">
                  <a16:creationId xmlns:a16="http://schemas.microsoft.com/office/drawing/2014/main" id="{6FC3A5FB-B94D-426F-B616-BF03ED7E1064}"/>
                </a:ext>
              </a:extLst>
            </p:cNvPr>
            <p:cNvSpPr/>
            <p:nvPr/>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a:extLst>
                <a:ext uri="{FF2B5EF4-FFF2-40B4-BE49-F238E27FC236}">
                  <a16:creationId xmlns:a16="http://schemas.microsoft.com/office/drawing/2014/main" id="{4DDCCA68-D247-407B-90CD-5409A4E6FD04}"/>
                </a:ext>
              </a:extLst>
            </p:cNvPr>
            <p:cNvSpPr txBox="1"/>
            <p:nvPr/>
          </p:nvSpPr>
          <p:spPr>
            <a:xfrm>
              <a:off x="1219200" y="3609975"/>
              <a:ext cx="1647825" cy="876300"/>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Fonctionnalités de base</a:t>
              </a:r>
            </a:p>
          </p:txBody>
        </p:sp>
      </p:grpSp>
      <p:grpSp>
        <p:nvGrpSpPr>
          <p:cNvPr id="19" name="Groupe 18">
            <a:extLst>
              <a:ext uri="{FF2B5EF4-FFF2-40B4-BE49-F238E27FC236}">
                <a16:creationId xmlns:a16="http://schemas.microsoft.com/office/drawing/2014/main" id="{4F32A163-488E-4CD3-A544-46992DAD3752}"/>
              </a:ext>
            </a:extLst>
          </p:cNvPr>
          <p:cNvGrpSpPr/>
          <p:nvPr/>
        </p:nvGrpSpPr>
        <p:grpSpPr>
          <a:xfrm>
            <a:off x="4004411" y="2336800"/>
            <a:ext cx="1484428" cy="1484426"/>
            <a:chOff x="4004411" y="3251200"/>
            <a:chExt cx="1484428" cy="1484426"/>
          </a:xfrm>
        </p:grpSpPr>
        <p:sp>
          <p:nvSpPr>
            <p:cNvPr id="13" name="Ellipse 12">
              <a:extLst>
                <a:ext uri="{FF2B5EF4-FFF2-40B4-BE49-F238E27FC236}">
                  <a16:creationId xmlns:a16="http://schemas.microsoft.com/office/drawing/2014/main" id="{FD26B5E5-1924-4E53-B671-498FD69BF200}"/>
                </a:ext>
              </a:extLst>
            </p:cNvPr>
            <p:cNvSpPr/>
            <p:nvPr/>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ZoneTexte 4">
              <a:extLst>
                <a:ext uri="{FF2B5EF4-FFF2-40B4-BE49-F238E27FC236}">
                  <a16:creationId xmlns:a16="http://schemas.microsoft.com/office/drawing/2014/main" id="{E6B2894F-C1BB-4C2B-AB16-B019875A75CC}"/>
                </a:ext>
              </a:extLst>
            </p:cNvPr>
            <p:cNvSpPr txBox="1"/>
            <p:nvPr/>
          </p:nvSpPr>
          <p:spPr>
            <a:xfrm>
              <a:off x="4094389" y="3690257"/>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Générique</a:t>
              </a:r>
            </a:p>
          </p:txBody>
        </p:sp>
      </p:grpSp>
      <p:grpSp>
        <p:nvGrpSpPr>
          <p:cNvPr id="20" name="Groupe 19">
            <a:extLst>
              <a:ext uri="{FF2B5EF4-FFF2-40B4-BE49-F238E27FC236}">
                <a16:creationId xmlns:a16="http://schemas.microsoft.com/office/drawing/2014/main" id="{BEB323FD-4324-4E40-8488-D7DE263AB082}"/>
              </a:ext>
            </a:extLst>
          </p:cNvPr>
          <p:cNvGrpSpPr/>
          <p:nvPr/>
        </p:nvGrpSpPr>
        <p:grpSpPr>
          <a:xfrm>
            <a:off x="6703161" y="2336800"/>
            <a:ext cx="1484428" cy="1484426"/>
            <a:chOff x="6703161" y="3251200"/>
            <a:chExt cx="1484428" cy="1484426"/>
          </a:xfrm>
        </p:grpSpPr>
        <p:sp>
          <p:nvSpPr>
            <p:cNvPr id="15" name="Ellipse 14">
              <a:extLst>
                <a:ext uri="{FF2B5EF4-FFF2-40B4-BE49-F238E27FC236}">
                  <a16:creationId xmlns:a16="http://schemas.microsoft.com/office/drawing/2014/main" id="{2878CA6D-07A1-40AD-A42C-511B30E98BF7}"/>
                </a:ext>
              </a:extLst>
            </p:cNvPr>
            <p:cNvSpPr/>
            <p:nvPr/>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0C4F4DA8-80ED-4E9E-A0B2-A8A1C887FB1E}"/>
                </a:ext>
              </a:extLst>
            </p:cNvPr>
            <p:cNvSpPr txBox="1"/>
            <p:nvPr/>
          </p:nvSpPr>
          <p:spPr>
            <a:xfrm>
              <a:off x="6774998" y="3694339"/>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Adaptable</a:t>
              </a:r>
            </a:p>
          </p:txBody>
        </p:sp>
      </p:grpSp>
      <p:grpSp>
        <p:nvGrpSpPr>
          <p:cNvPr id="21" name="Groupe 20">
            <a:extLst>
              <a:ext uri="{FF2B5EF4-FFF2-40B4-BE49-F238E27FC236}">
                <a16:creationId xmlns:a16="http://schemas.microsoft.com/office/drawing/2014/main" id="{CE7F1FF1-7BB8-4B36-9480-D5A87E3E3709}"/>
              </a:ext>
            </a:extLst>
          </p:cNvPr>
          <p:cNvGrpSpPr/>
          <p:nvPr/>
        </p:nvGrpSpPr>
        <p:grpSpPr>
          <a:xfrm>
            <a:off x="9324977" y="2336800"/>
            <a:ext cx="1647823" cy="1484426"/>
            <a:chOff x="9324977" y="3251200"/>
            <a:chExt cx="1647823" cy="1484426"/>
          </a:xfrm>
        </p:grpSpPr>
        <p:sp>
          <p:nvSpPr>
            <p:cNvPr id="17" name="Ellipse 16">
              <a:extLst>
                <a:ext uri="{FF2B5EF4-FFF2-40B4-BE49-F238E27FC236}">
                  <a16:creationId xmlns:a16="http://schemas.microsoft.com/office/drawing/2014/main" id="{6376AB5C-C3C1-4BAA-A05D-020ABD91CF54}"/>
                </a:ext>
              </a:extLst>
            </p:cNvPr>
            <p:cNvSpPr/>
            <p:nvPr/>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8C17D1CD-4F47-4918-AABC-D92653DC0DED}"/>
                </a:ext>
              </a:extLst>
            </p:cNvPr>
            <p:cNvSpPr txBox="1"/>
            <p:nvPr/>
          </p:nvSpPr>
          <p:spPr>
            <a:xfrm>
              <a:off x="9324977" y="3694339"/>
              <a:ext cx="1647823"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Réutilisable</a:t>
              </a:r>
            </a:p>
          </p:txBody>
        </p:sp>
      </p:grpSp>
      <p:grpSp>
        <p:nvGrpSpPr>
          <p:cNvPr id="8" name="Groupe 7">
            <a:extLst>
              <a:ext uri="{FF2B5EF4-FFF2-40B4-BE49-F238E27FC236}">
                <a16:creationId xmlns:a16="http://schemas.microsoft.com/office/drawing/2014/main" id="{84B97440-7A6A-4658-AFBF-9479B5DE53BF}"/>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2C8BA8C8-4512-429A-B507-4F2521B5970C}"/>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287404C6-D105-4E7E-BA4C-F28393FD10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14</a:t>
              </a:r>
            </a:p>
          </p:txBody>
        </p:sp>
      </p:grpSp>
    </p:spTree>
    <p:extLst>
      <p:ext uri="{BB962C8B-B14F-4D97-AF65-F5344CB8AC3E}">
        <p14:creationId xmlns:p14="http://schemas.microsoft.com/office/powerpoint/2010/main" val="275957544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CF9E0B-51D1-4D77-8224-BEDA0DDBF070}"/>
              </a:ext>
            </a:extLst>
          </p:cNvPr>
          <p:cNvSpPr>
            <a:spLocks noGrp="1"/>
          </p:cNvSpPr>
          <p:nvPr>
            <p:ph type="title"/>
          </p:nvPr>
        </p:nvSpPr>
        <p:spPr>
          <a:xfrm>
            <a:off x="677636" y="325729"/>
            <a:ext cx="10676164" cy="1315291"/>
          </a:xfrm>
        </p:spPr>
        <p:txBody>
          <a:bodyPr/>
          <a:lstStyle/>
          <a:p>
            <a:r>
              <a:rPr lang="fr-FR" sz="6000" dirty="0"/>
              <a:t>Les micro-services</a:t>
            </a:r>
          </a:p>
        </p:txBody>
      </p:sp>
      <p:sp>
        <p:nvSpPr>
          <p:cNvPr id="3" name="ZoneTexte 2">
            <a:extLst>
              <a:ext uri="{FF2B5EF4-FFF2-40B4-BE49-F238E27FC236}">
                <a16:creationId xmlns:a16="http://schemas.microsoft.com/office/drawing/2014/main" id="{DA634532-8401-41C5-BA97-987DA6CAA4D3}"/>
              </a:ext>
            </a:extLst>
          </p:cNvPr>
          <p:cNvSpPr txBox="1"/>
          <p:nvPr/>
        </p:nvSpPr>
        <p:spPr>
          <a:xfrm>
            <a:off x="1379764" y="3690257"/>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Petit</a:t>
            </a:r>
          </a:p>
        </p:txBody>
      </p:sp>
      <p:sp>
        <p:nvSpPr>
          <p:cNvPr id="5" name="ZoneTexte 4">
            <a:extLst>
              <a:ext uri="{FF2B5EF4-FFF2-40B4-BE49-F238E27FC236}">
                <a16:creationId xmlns:a16="http://schemas.microsoft.com/office/drawing/2014/main" id="{09507E2A-A4A5-4CAA-A935-173B1E17F132}"/>
              </a:ext>
            </a:extLst>
          </p:cNvPr>
          <p:cNvSpPr txBox="1"/>
          <p:nvPr/>
        </p:nvSpPr>
        <p:spPr>
          <a:xfrm>
            <a:off x="4092348" y="3684813"/>
            <a:ext cx="1322615" cy="612322"/>
          </a:xfrm>
          <a:prstGeom prst="rect">
            <a:avLst/>
          </a:prstGeom>
        </p:spPr>
        <p:txBody>
          <a:bodyPr wrap="square" rtlCol="0" anchor="ctr" anchorCtr="0">
            <a:normAutofit lnSpcReduction="10000"/>
          </a:bodyPr>
          <a:lstStyle/>
          <a:p>
            <a:pPr algn="ctr"/>
            <a:r>
              <a:rPr lang="fr-FR" b="1" dirty="0">
                <a:solidFill>
                  <a:schemeClr val="tx2"/>
                </a:solidFill>
                <a:latin typeface="Raleway ExtraBold" panose="020B0003030101060003" pitchFamily="34" charset="0"/>
              </a:rPr>
              <a:t>Une seule tâche</a:t>
            </a:r>
          </a:p>
        </p:txBody>
      </p:sp>
      <p:sp>
        <p:nvSpPr>
          <p:cNvPr id="7" name="ZoneTexte 6">
            <a:extLst>
              <a:ext uri="{FF2B5EF4-FFF2-40B4-BE49-F238E27FC236}">
                <a16:creationId xmlns:a16="http://schemas.microsoft.com/office/drawing/2014/main" id="{1207DA43-ACA2-4177-A01B-6E68DA45ABA1}"/>
              </a:ext>
            </a:extLst>
          </p:cNvPr>
          <p:cNvSpPr txBox="1"/>
          <p:nvPr/>
        </p:nvSpPr>
        <p:spPr>
          <a:xfrm>
            <a:off x="6804933" y="3687535"/>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Autonome</a:t>
            </a:r>
          </a:p>
        </p:txBody>
      </p:sp>
      <p:sp>
        <p:nvSpPr>
          <p:cNvPr id="9" name="ZoneTexte 8">
            <a:extLst>
              <a:ext uri="{FF2B5EF4-FFF2-40B4-BE49-F238E27FC236}">
                <a16:creationId xmlns:a16="http://schemas.microsoft.com/office/drawing/2014/main" id="{DACA56A4-82BC-4311-B167-35E030153CB1}"/>
              </a:ext>
            </a:extLst>
          </p:cNvPr>
          <p:cNvSpPr txBox="1"/>
          <p:nvPr/>
        </p:nvSpPr>
        <p:spPr>
          <a:xfrm>
            <a:off x="9489621" y="3684813"/>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API REST</a:t>
            </a:r>
          </a:p>
        </p:txBody>
      </p:sp>
      <p:grpSp>
        <p:nvGrpSpPr>
          <p:cNvPr id="12" name="Groupe 11">
            <a:extLst>
              <a:ext uri="{FF2B5EF4-FFF2-40B4-BE49-F238E27FC236}">
                <a16:creationId xmlns:a16="http://schemas.microsoft.com/office/drawing/2014/main" id="{FB6AD825-D49A-4B39-B525-3C3213A74A89}"/>
              </a:ext>
            </a:extLst>
          </p:cNvPr>
          <p:cNvGrpSpPr/>
          <p:nvPr/>
        </p:nvGrpSpPr>
        <p:grpSpPr>
          <a:xfrm>
            <a:off x="11630526" y="6296526"/>
            <a:ext cx="561474" cy="561473"/>
            <a:chOff x="11630526" y="6296526"/>
            <a:chExt cx="561474" cy="561473"/>
          </a:xfrm>
        </p:grpSpPr>
        <p:sp>
          <p:nvSpPr>
            <p:cNvPr id="13" name="Larme 12">
              <a:extLst>
                <a:ext uri="{FF2B5EF4-FFF2-40B4-BE49-F238E27FC236}">
                  <a16:creationId xmlns:a16="http://schemas.microsoft.com/office/drawing/2014/main" id="{A03C88B9-2285-46A1-8E10-5DDFF0C813DA}"/>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ZoneTexte 13">
              <a:extLst>
                <a:ext uri="{FF2B5EF4-FFF2-40B4-BE49-F238E27FC236}">
                  <a16:creationId xmlns:a16="http://schemas.microsoft.com/office/drawing/2014/main" id="{5B4CC5C5-547A-47EE-8560-8BCBC1B8810E}"/>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15</a:t>
              </a:r>
            </a:p>
          </p:txBody>
        </p:sp>
      </p:grpSp>
    </p:spTree>
    <p:extLst>
      <p:ext uri="{BB962C8B-B14F-4D97-AF65-F5344CB8AC3E}">
        <p14:creationId xmlns:p14="http://schemas.microsoft.com/office/powerpoint/2010/main" val="26819967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9C6D5893-BE28-4D52-B146-58DE610BE31A}"/>
              </a:ext>
            </a:extLst>
          </p:cNvPr>
          <p:cNvSpPr txBox="1"/>
          <p:nvPr/>
        </p:nvSpPr>
        <p:spPr>
          <a:xfrm>
            <a:off x="401216" y="299455"/>
            <a:ext cx="4982547" cy="687134"/>
          </a:xfrm>
          <a:prstGeom prst="rect">
            <a:avLst/>
          </a:prstGeom>
        </p:spPr>
        <p:txBody>
          <a:bodyPr wrap="square" rtlCol="0">
            <a:normAutofit/>
          </a:bodyPr>
          <a:lstStyle/>
          <a:p>
            <a:pPr algn="l"/>
            <a:r>
              <a:rPr lang="fr-FR" sz="3200" b="1" dirty="0">
                <a:solidFill>
                  <a:schemeClr val="bg1"/>
                </a:solidFill>
                <a:latin typeface="Raleway ExtraBold" panose="020B0003030101060003" pitchFamily="34" charset="0"/>
              </a:rPr>
              <a:t>Pourquoi les choisir ?</a:t>
            </a:r>
          </a:p>
        </p:txBody>
      </p:sp>
      <p:grpSp>
        <p:nvGrpSpPr>
          <p:cNvPr id="5" name="Groupe 4">
            <a:extLst>
              <a:ext uri="{FF2B5EF4-FFF2-40B4-BE49-F238E27FC236}">
                <a16:creationId xmlns:a16="http://schemas.microsoft.com/office/drawing/2014/main" id="{C49A3885-0FCB-48A4-9833-8AA18EEC1760}"/>
              </a:ext>
            </a:extLst>
          </p:cNvPr>
          <p:cNvGrpSpPr/>
          <p:nvPr/>
        </p:nvGrpSpPr>
        <p:grpSpPr>
          <a:xfrm flipV="1">
            <a:off x="549790" y="860055"/>
            <a:ext cx="931705" cy="45719"/>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1586204"/>
            <a:ext cx="5072063" cy="4749282"/>
          </a:xfrm>
          <a:prstGeom prst="rect">
            <a:avLst/>
          </a:prstGeom>
        </p:spPr>
        <p:txBody>
          <a:bodyPr wrap="square" rtlCol="0">
            <a:normAutofit/>
          </a:bodyPr>
          <a:lstStyle/>
          <a:p>
            <a:pPr algn="l"/>
            <a:endParaRPr lang="fr-FR" dirty="0">
              <a:solidFill>
                <a:schemeClr val="bg1"/>
              </a:solidFill>
              <a:latin typeface="Lato Light" panose="020F0302020204030203"/>
            </a:endParaRPr>
          </a:p>
        </p:txBody>
      </p:sp>
      <p:sp>
        <p:nvSpPr>
          <p:cNvPr id="13" name="ZoneTexte 12">
            <a:extLst>
              <a:ext uri="{FF2B5EF4-FFF2-40B4-BE49-F238E27FC236}">
                <a16:creationId xmlns:a16="http://schemas.microsoft.com/office/drawing/2014/main" id="{C15F2C05-8E9A-4311-AC62-DBE748836DE7}"/>
              </a:ext>
            </a:extLst>
          </p:cNvPr>
          <p:cNvSpPr txBox="1"/>
          <p:nvPr/>
        </p:nvSpPr>
        <p:spPr>
          <a:xfrm>
            <a:off x="6808239" y="299455"/>
            <a:ext cx="4982547" cy="858416"/>
          </a:xfrm>
          <a:prstGeom prst="rect">
            <a:avLst/>
          </a:prstGeom>
        </p:spPr>
        <p:txBody>
          <a:bodyPr wrap="square" rtlCol="0">
            <a:normAutofit/>
          </a:bodyPr>
          <a:lstStyle/>
          <a:p>
            <a:pPr algn="r"/>
            <a:endParaRPr lang="fr-FR" sz="4800" b="1" dirty="0">
              <a:solidFill>
                <a:schemeClr val="tx2"/>
              </a:solidFill>
              <a:latin typeface="Raleway ExtraBold" panose="020B0003030101060003" pitchFamily="34" charset="0"/>
            </a:endParaRPr>
          </a:p>
        </p:txBody>
      </p:sp>
      <p:sp>
        <p:nvSpPr>
          <p:cNvPr id="9" name="ZoneTexte 8">
            <a:extLst>
              <a:ext uri="{FF2B5EF4-FFF2-40B4-BE49-F238E27FC236}">
                <a16:creationId xmlns:a16="http://schemas.microsoft.com/office/drawing/2014/main" id="{8A190207-F7F2-4A7D-9CC7-4A4A1A38B26C}"/>
              </a:ext>
            </a:extLst>
          </p:cNvPr>
          <p:cNvSpPr txBox="1"/>
          <p:nvPr/>
        </p:nvSpPr>
        <p:spPr>
          <a:xfrm>
            <a:off x="549790" y="1505390"/>
            <a:ext cx="5072063" cy="4749282"/>
          </a:xfrm>
          <a:prstGeom prst="rect">
            <a:avLst/>
          </a:prstGeom>
        </p:spPr>
        <p:txBody>
          <a:bodyPr wrap="square" rtlCol="0">
            <a:normAutofit/>
          </a:bodyPr>
          <a:lstStyle/>
          <a:p>
            <a:pPr algn="l"/>
            <a:r>
              <a:rPr lang="fr-FR" dirty="0">
                <a:solidFill>
                  <a:schemeClr val="bg1"/>
                </a:solidFill>
                <a:latin typeface="Lato Light" panose="020F0302020204030203"/>
              </a:rPr>
              <a:t>Conception d’application « cloud native »</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Application scalable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Optimisation des ressources consacrées pour le développement d’une application</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Complexité globale du projet simplifiée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Chaque service est testable plus rapidement</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p:txBody>
      </p:sp>
      <p:grpSp>
        <p:nvGrpSpPr>
          <p:cNvPr id="2" name="Groupe 1">
            <a:extLst>
              <a:ext uri="{FF2B5EF4-FFF2-40B4-BE49-F238E27FC236}">
                <a16:creationId xmlns:a16="http://schemas.microsoft.com/office/drawing/2014/main" id="{3456E240-8244-45DF-9AAB-0C5A7A90BB67}"/>
              </a:ext>
            </a:extLst>
          </p:cNvPr>
          <p:cNvGrpSpPr/>
          <p:nvPr/>
        </p:nvGrpSpPr>
        <p:grpSpPr>
          <a:xfrm>
            <a:off x="6659663" y="299455"/>
            <a:ext cx="4982547" cy="687134"/>
            <a:chOff x="6659663" y="299455"/>
            <a:chExt cx="4982547" cy="687134"/>
          </a:xfrm>
        </p:grpSpPr>
        <p:sp>
          <p:nvSpPr>
            <p:cNvPr id="19" name="ZoneTexte 18">
              <a:extLst>
                <a:ext uri="{FF2B5EF4-FFF2-40B4-BE49-F238E27FC236}">
                  <a16:creationId xmlns:a16="http://schemas.microsoft.com/office/drawing/2014/main" id="{B65B066E-9EF7-44A6-B925-A2E4D13E31CA}"/>
                </a:ext>
              </a:extLst>
            </p:cNvPr>
            <p:cNvSpPr txBox="1"/>
            <p:nvPr/>
          </p:nvSpPr>
          <p:spPr>
            <a:xfrm>
              <a:off x="6659663" y="299455"/>
              <a:ext cx="4982547" cy="687134"/>
            </a:xfrm>
            <a:prstGeom prst="rect">
              <a:avLst/>
            </a:prstGeom>
          </p:spPr>
          <p:txBody>
            <a:bodyPr wrap="square" rtlCol="0">
              <a:normAutofit/>
            </a:bodyPr>
            <a:lstStyle/>
            <a:p>
              <a:pPr algn="r"/>
              <a:r>
                <a:rPr lang="fr-FR" sz="3200" b="1" dirty="0">
                  <a:solidFill>
                    <a:schemeClr val="tx2"/>
                  </a:solidFill>
                  <a:latin typeface="Raleway ExtraBold" panose="020B0003030101060003" pitchFamily="34" charset="0"/>
                </a:rPr>
                <a:t>Inconvénients</a:t>
              </a:r>
            </a:p>
          </p:txBody>
        </p:sp>
        <p:grpSp>
          <p:nvGrpSpPr>
            <p:cNvPr id="20" name="Groupe 19">
              <a:extLst>
                <a:ext uri="{FF2B5EF4-FFF2-40B4-BE49-F238E27FC236}">
                  <a16:creationId xmlns:a16="http://schemas.microsoft.com/office/drawing/2014/main" id="{7111C4D0-EEDC-482F-82A8-0F2930F22B92}"/>
                </a:ext>
              </a:extLst>
            </p:cNvPr>
            <p:cNvGrpSpPr/>
            <p:nvPr/>
          </p:nvGrpSpPr>
          <p:grpSpPr>
            <a:xfrm flipV="1">
              <a:off x="10593835" y="860055"/>
              <a:ext cx="931705" cy="45719"/>
              <a:chOff x="4503420" y="3238999"/>
              <a:chExt cx="931705" cy="0"/>
            </a:xfrm>
          </p:grpSpPr>
          <p:cxnSp>
            <p:nvCxnSpPr>
              <p:cNvPr id="21" name="Connecteur droit 20">
                <a:extLst>
                  <a:ext uri="{FF2B5EF4-FFF2-40B4-BE49-F238E27FC236}">
                    <a16:creationId xmlns:a16="http://schemas.microsoft.com/office/drawing/2014/main" id="{D1581DFD-884E-4AB5-AC37-F9664165519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C331DD6E-6BCC-405B-A2BA-C7017E1F4897}"/>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11" name="ZoneTexte 10">
            <a:extLst>
              <a:ext uri="{FF2B5EF4-FFF2-40B4-BE49-F238E27FC236}">
                <a16:creationId xmlns:a16="http://schemas.microsoft.com/office/drawing/2014/main" id="{1F2E78C7-3A36-47AF-BA92-3C629966E6CE}"/>
              </a:ext>
            </a:extLst>
          </p:cNvPr>
          <p:cNvSpPr txBox="1"/>
          <p:nvPr/>
        </p:nvSpPr>
        <p:spPr>
          <a:xfrm>
            <a:off x="6828780" y="1505390"/>
            <a:ext cx="5072063" cy="4749282"/>
          </a:xfrm>
          <a:prstGeom prst="rect">
            <a:avLst/>
          </a:prstGeom>
        </p:spPr>
        <p:txBody>
          <a:bodyPr wrap="square" rtlCol="0">
            <a:normAutofit/>
          </a:bodyPr>
          <a:lstStyle/>
          <a:p>
            <a:pPr algn="l"/>
            <a:r>
              <a:rPr lang="fr-FR" dirty="0">
                <a:solidFill>
                  <a:schemeClr val="tx2"/>
                </a:solidFill>
                <a:latin typeface="Lato Light" panose="020F0302020204030203"/>
              </a:rPr>
              <a:t>Implique de lourds changements organisationnels</a:t>
            </a: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r>
              <a:rPr lang="fr-FR" dirty="0">
                <a:solidFill>
                  <a:schemeClr val="tx2"/>
                </a:solidFill>
                <a:latin typeface="Lato Light" panose="020F0302020204030203"/>
              </a:rPr>
              <a:t>Conception coûteuse en temps </a:t>
            </a: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r>
              <a:rPr lang="fr-FR" dirty="0">
                <a:solidFill>
                  <a:schemeClr val="tx2"/>
                </a:solidFill>
                <a:latin typeface="Lato Light" panose="020F0302020204030203"/>
              </a:rPr>
              <a:t>« </a:t>
            </a:r>
            <a:r>
              <a:rPr lang="fr-FR" dirty="0" err="1">
                <a:solidFill>
                  <a:schemeClr val="tx2"/>
                </a:solidFill>
                <a:latin typeface="Lato Light" panose="020F0302020204030203"/>
              </a:rPr>
              <a:t>Overkill</a:t>
            </a:r>
            <a:r>
              <a:rPr lang="fr-FR" dirty="0">
                <a:solidFill>
                  <a:schemeClr val="tx2"/>
                </a:solidFill>
                <a:latin typeface="Lato Light" panose="020F0302020204030203"/>
              </a:rPr>
              <a:t> » sur certains types d’applications</a:t>
            </a:r>
          </a:p>
        </p:txBody>
      </p:sp>
      <p:grpSp>
        <p:nvGrpSpPr>
          <p:cNvPr id="24" name="Groupe 23">
            <a:extLst>
              <a:ext uri="{FF2B5EF4-FFF2-40B4-BE49-F238E27FC236}">
                <a16:creationId xmlns:a16="http://schemas.microsoft.com/office/drawing/2014/main" id="{D9EC8336-B640-4A63-BE9B-9B6DE9ACF8FE}"/>
              </a:ext>
            </a:extLst>
          </p:cNvPr>
          <p:cNvGrpSpPr/>
          <p:nvPr/>
        </p:nvGrpSpPr>
        <p:grpSpPr>
          <a:xfrm>
            <a:off x="11630526" y="6296526"/>
            <a:ext cx="561474" cy="561473"/>
            <a:chOff x="11630526" y="6296526"/>
            <a:chExt cx="561474" cy="561473"/>
          </a:xfrm>
        </p:grpSpPr>
        <p:sp>
          <p:nvSpPr>
            <p:cNvPr id="25" name="Larme 24">
              <a:extLst>
                <a:ext uri="{FF2B5EF4-FFF2-40B4-BE49-F238E27FC236}">
                  <a16:creationId xmlns:a16="http://schemas.microsoft.com/office/drawing/2014/main" id="{DA26C0BD-3AB1-4688-9FF4-6CD7654F2862}"/>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6" name="ZoneTexte 25">
              <a:extLst>
                <a:ext uri="{FF2B5EF4-FFF2-40B4-BE49-F238E27FC236}">
                  <a16:creationId xmlns:a16="http://schemas.microsoft.com/office/drawing/2014/main" id="{57EF9148-E2D4-4E67-8448-A267DC7F89B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16</a:t>
              </a:r>
            </a:p>
          </p:txBody>
        </p:sp>
      </p:grpSp>
    </p:spTree>
    <p:extLst>
      <p:ext uri="{BB962C8B-B14F-4D97-AF65-F5344CB8AC3E}">
        <p14:creationId xmlns:p14="http://schemas.microsoft.com/office/powerpoint/2010/main" val="14284941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500"/>
                                        <p:tgtEl>
                                          <p:spTgt spid="9">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6" end="6"/>
                                            </p:txEl>
                                          </p:spTgt>
                                        </p:tgtEl>
                                        <p:attrNameLst>
                                          <p:attrName>style.visibility</p:attrName>
                                        </p:attrNameLst>
                                      </p:cBhvr>
                                      <p:to>
                                        <p:strVal val="visible"/>
                                      </p:to>
                                    </p:set>
                                    <p:animEffect transition="in" filter="fade">
                                      <p:cBhvr>
                                        <p:cTn id="17" dur="500"/>
                                        <p:tgtEl>
                                          <p:spTgt spid="9">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xEl>
                                              <p:pRg st="9" end="9"/>
                                            </p:txEl>
                                          </p:spTgt>
                                        </p:tgtEl>
                                        <p:attrNameLst>
                                          <p:attrName>style.visibility</p:attrName>
                                        </p:attrNameLst>
                                      </p:cBhvr>
                                      <p:to>
                                        <p:strVal val="visible"/>
                                      </p:to>
                                    </p:set>
                                    <p:animEffect transition="in" filter="fade">
                                      <p:cBhvr>
                                        <p:cTn id="22" dur="500"/>
                                        <p:tgtEl>
                                          <p:spTgt spid="9">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xEl>
                                              <p:pRg st="12" end="12"/>
                                            </p:txEl>
                                          </p:spTgt>
                                        </p:tgtEl>
                                        <p:attrNameLst>
                                          <p:attrName>style.visibility</p:attrName>
                                        </p:attrNameLst>
                                      </p:cBhvr>
                                      <p:to>
                                        <p:strVal val="visible"/>
                                      </p:to>
                                    </p:set>
                                    <p:animEffect transition="in" filter="fade">
                                      <p:cBhvr>
                                        <p:cTn id="27" dur="500"/>
                                        <p:tgtEl>
                                          <p:spTgt spid="9">
                                            <p:txEl>
                                              <p:pRg st="12" end="1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500"/>
                                        <p:tgtEl>
                                          <p:spTgt spid="11">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xEl>
                                              <p:pRg st="4" end="4"/>
                                            </p:txEl>
                                          </p:spTgt>
                                        </p:tgtEl>
                                        <p:attrNameLst>
                                          <p:attrName>style.visibility</p:attrName>
                                        </p:attrNameLst>
                                      </p:cBhvr>
                                      <p:to>
                                        <p:strVal val="visible"/>
                                      </p:to>
                                    </p:set>
                                    <p:animEffect transition="in" filter="fade">
                                      <p:cBhvr>
                                        <p:cTn id="42" dur="500"/>
                                        <p:tgtEl>
                                          <p:spTgt spid="11">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xEl>
                                              <p:pRg st="8" end="8"/>
                                            </p:txEl>
                                          </p:spTgt>
                                        </p:tgtEl>
                                        <p:attrNameLst>
                                          <p:attrName>style.visibility</p:attrName>
                                        </p:attrNameLst>
                                      </p:cBhvr>
                                      <p:to>
                                        <p:strVal val="visible"/>
                                      </p:to>
                                    </p:set>
                                    <p:animEffect transition="in" filter="fade">
                                      <p:cBhvr>
                                        <p:cTn id="47"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1"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3">
            <a:alphaModFix amt="20000"/>
          </a:blip>
          <a:srcRect l="-1293" r="-687"/>
          <a:stretch/>
        </p:blipFill>
        <p:spPr>
          <a:xfrm>
            <a:off x="1684773" y="890332"/>
            <a:ext cx="8822453" cy="5077335"/>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Le projet</a:t>
            </a:r>
          </a:p>
        </p:txBody>
      </p:sp>
    </p:spTree>
    <p:extLst>
      <p:ext uri="{BB962C8B-B14F-4D97-AF65-F5344CB8AC3E}">
        <p14:creationId xmlns:p14="http://schemas.microsoft.com/office/powerpoint/2010/main" val="1807126160"/>
      </p:ext>
    </p:extLst>
  </p:cSld>
  <p:clrMapOvr>
    <a:masterClrMapping/>
  </p:clrMapOvr>
  <p:transition>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51B48A-C716-4CDE-8FCE-BAD37C3A2F0D}"/>
              </a:ext>
            </a:extLst>
          </p:cNvPr>
          <p:cNvSpPr>
            <a:spLocks noGrp="1"/>
          </p:cNvSpPr>
          <p:nvPr>
            <p:ph type="title"/>
          </p:nvPr>
        </p:nvSpPr>
        <p:spPr/>
        <p:txBody>
          <a:bodyPr/>
          <a:lstStyle/>
          <a:p>
            <a:r>
              <a:rPr lang="fr-FR" dirty="0"/>
              <a:t>Le projet</a:t>
            </a:r>
          </a:p>
        </p:txBody>
      </p:sp>
      <p:sp>
        <p:nvSpPr>
          <p:cNvPr id="3" name="Espace réservé du texte 2">
            <a:extLst>
              <a:ext uri="{FF2B5EF4-FFF2-40B4-BE49-F238E27FC236}">
                <a16:creationId xmlns:a16="http://schemas.microsoft.com/office/drawing/2014/main" id="{643FBF97-13BD-4AAB-BAF9-101B0CA76496}"/>
              </a:ext>
            </a:extLst>
          </p:cNvPr>
          <p:cNvSpPr>
            <a:spLocks noGrp="1"/>
          </p:cNvSpPr>
          <p:nvPr>
            <p:ph type="body" sz="quarter" idx="11"/>
          </p:nvPr>
        </p:nvSpPr>
        <p:spPr>
          <a:xfrm>
            <a:off x="485776" y="2006600"/>
            <a:ext cx="5705476" cy="4584700"/>
          </a:xfrm>
        </p:spPr>
        <p:txBody>
          <a:bodyPr/>
          <a:lstStyle/>
          <a:p>
            <a:pPr marL="0" indent="0">
              <a:buNone/>
            </a:pPr>
            <a:r>
              <a:rPr lang="fr-FR" b="1" dirty="0"/>
              <a:t>OBJECTIFS :</a:t>
            </a:r>
          </a:p>
          <a:p>
            <a:pPr marL="0" indent="0">
              <a:buNone/>
            </a:pPr>
            <a:endParaRPr lang="fr-FR" b="1" dirty="0"/>
          </a:p>
          <a:p>
            <a:r>
              <a:rPr lang="fr-FR" dirty="0"/>
              <a:t>Supprimer Firebase d’AmilApp</a:t>
            </a:r>
          </a:p>
          <a:p>
            <a:endParaRPr lang="fr-FR" dirty="0"/>
          </a:p>
          <a:p>
            <a:r>
              <a:rPr lang="fr-FR" dirty="0"/>
              <a:t>ISO avec la première version</a:t>
            </a:r>
          </a:p>
          <a:p>
            <a:endParaRPr lang="fr-FR" dirty="0"/>
          </a:p>
          <a:p>
            <a:r>
              <a:rPr lang="fr-FR" dirty="0"/>
              <a:t>Connexion des utilisateurs depuis l’Active Directory</a:t>
            </a:r>
          </a:p>
          <a:p>
            <a:endParaRPr lang="fr-FR" dirty="0"/>
          </a:p>
          <a:p>
            <a:endParaRPr lang="fr-FR" dirty="0"/>
          </a:p>
        </p:txBody>
      </p:sp>
      <p:sp>
        <p:nvSpPr>
          <p:cNvPr id="5" name="Espace réservé du texte 2">
            <a:extLst>
              <a:ext uri="{FF2B5EF4-FFF2-40B4-BE49-F238E27FC236}">
                <a16:creationId xmlns:a16="http://schemas.microsoft.com/office/drawing/2014/main" id="{8A02C1D5-D503-4743-B7E8-48B25AF38384}"/>
              </a:ext>
            </a:extLst>
          </p:cNvPr>
          <p:cNvSpPr txBox="1">
            <a:spLocks/>
          </p:cNvSpPr>
          <p:nvPr/>
        </p:nvSpPr>
        <p:spPr>
          <a:xfrm>
            <a:off x="6362700" y="2006601"/>
            <a:ext cx="5705475" cy="41819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rgbClr val="13162A"/>
                </a:solidFill>
                <a:latin typeface="Lato Light" panose="020F03020202040302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fr-FR" b="1" dirty="0"/>
          </a:p>
          <a:p>
            <a:pPr marL="0" indent="0">
              <a:buFont typeface="Arial" panose="020B0604020202020204" pitchFamily="34" charset="0"/>
              <a:buNone/>
            </a:pPr>
            <a:endParaRPr lang="fr-FR" b="1" dirty="0"/>
          </a:p>
          <a:p>
            <a:r>
              <a:rPr lang="fr-FR" dirty="0"/>
              <a:t>Intégrer les fonctionnalités du</a:t>
            </a:r>
            <a:br>
              <a:rPr lang="fr-FR" dirty="0"/>
            </a:br>
            <a:r>
              <a:rPr lang="fr-FR" dirty="0"/>
              <a:t>starter-kit web existant</a:t>
            </a:r>
          </a:p>
          <a:p>
            <a:endParaRPr lang="fr-FR" dirty="0"/>
          </a:p>
          <a:p>
            <a:r>
              <a:rPr lang="fr-FR" dirty="0"/>
              <a:t>Le convertir en micro-services</a:t>
            </a:r>
          </a:p>
          <a:p>
            <a:endParaRPr lang="fr-FR" dirty="0"/>
          </a:p>
          <a:p>
            <a:r>
              <a:rPr lang="fr-FR" dirty="0"/>
              <a:t>Intégration et déploiement continus</a:t>
            </a:r>
          </a:p>
        </p:txBody>
      </p:sp>
      <p:grpSp>
        <p:nvGrpSpPr>
          <p:cNvPr id="6" name="Groupe 5">
            <a:extLst>
              <a:ext uri="{FF2B5EF4-FFF2-40B4-BE49-F238E27FC236}">
                <a16:creationId xmlns:a16="http://schemas.microsoft.com/office/drawing/2014/main" id="{CFB885BE-3B9B-4593-993D-2AD2CC0CEF33}"/>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6A224F42-73EA-4A5F-BB2D-FD6E86E3F07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4D7ADD1C-9BB3-4C9E-AE0D-119B3DEE652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18</a:t>
              </a:r>
            </a:p>
          </p:txBody>
        </p:sp>
      </p:grpSp>
    </p:spTree>
    <p:extLst>
      <p:ext uri="{BB962C8B-B14F-4D97-AF65-F5344CB8AC3E}">
        <p14:creationId xmlns:p14="http://schemas.microsoft.com/office/powerpoint/2010/main" val="266986844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Effect transition="in" filter="fade">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51B48A-C716-4CDE-8FCE-BAD37C3A2F0D}"/>
              </a:ext>
            </a:extLst>
          </p:cNvPr>
          <p:cNvSpPr>
            <a:spLocks noGrp="1"/>
          </p:cNvSpPr>
          <p:nvPr>
            <p:ph type="title"/>
          </p:nvPr>
        </p:nvSpPr>
        <p:spPr/>
        <p:txBody>
          <a:bodyPr/>
          <a:lstStyle/>
          <a:p>
            <a:r>
              <a:rPr lang="fr-FR" dirty="0"/>
              <a:t>Le projet</a:t>
            </a:r>
          </a:p>
        </p:txBody>
      </p:sp>
      <p:sp>
        <p:nvSpPr>
          <p:cNvPr id="3" name="Espace réservé du texte 2">
            <a:extLst>
              <a:ext uri="{FF2B5EF4-FFF2-40B4-BE49-F238E27FC236}">
                <a16:creationId xmlns:a16="http://schemas.microsoft.com/office/drawing/2014/main" id="{643FBF97-13BD-4AAB-BAF9-101B0CA76496}"/>
              </a:ext>
            </a:extLst>
          </p:cNvPr>
          <p:cNvSpPr>
            <a:spLocks noGrp="1"/>
          </p:cNvSpPr>
          <p:nvPr>
            <p:ph type="body" sz="quarter" idx="11"/>
          </p:nvPr>
        </p:nvSpPr>
        <p:spPr>
          <a:xfrm>
            <a:off x="485776" y="2006600"/>
            <a:ext cx="5705476" cy="4584700"/>
          </a:xfrm>
        </p:spPr>
        <p:txBody>
          <a:bodyPr/>
          <a:lstStyle/>
          <a:p>
            <a:pPr marL="0" indent="0">
              <a:buNone/>
            </a:pPr>
            <a:r>
              <a:rPr lang="fr-FR" b="1" dirty="0"/>
              <a:t>CONTRAINTES :</a:t>
            </a:r>
          </a:p>
          <a:p>
            <a:pPr marL="0" indent="0">
              <a:buNone/>
            </a:pPr>
            <a:endParaRPr lang="fr-FR" b="1" dirty="0"/>
          </a:p>
          <a:p>
            <a:r>
              <a:rPr lang="fr-FR" dirty="0"/>
              <a:t>Architecture orientée événements</a:t>
            </a:r>
          </a:p>
          <a:p>
            <a:endParaRPr lang="fr-FR" dirty="0"/>
          </a:p>
          <a:p>
            <a:r>
              <a:rPr lang="fr-FR" dirty="0"/>
              <a:t>Résiliente</a:t>
            </a:r>
          </a:p>
          <a:p>
            <a:endParaRPr lang="fr-FR" dirty="0"/>
          </a:p>
          <a:p>
            <a:r>
              <a:rPr lang="fr-FR" dirty="0"/>
              <a:t>Scalable</a:t>
            </a:r>
          </a:p>
          <a:p>
            <a:endParaRPr lang="fr-FR" dirty="0"/>
          </a:p>
          <a:p>
            <a:r>
              <a:rPr lang="fr-FR" dirty="0"/>
              <a:t>Hautement disponible</a:t>
            </a:r>
          </a:p>
          <a:p>
            <a:endParaRPr lang="fr-FR" dirty="0"/>
          </a:p>
        </p:txBody>
      </p:sp>
      <p:grpSp>
        <p:nvGrpSpPr>
          <p:cNvPr id="4" name="Groupe 3">
            <a:extLst>
              <a:ext uri="{FF2B5EF4-FFF2-40B4-BE49-F238E27FC236}">
                <a16:creationId xmlns:a16="http://schemas.microsoft.com/office/drawing/2014/main" id="{16B3A6E1-4EEA-4666-BF7D-08D260C7F7D3}"/>
              </a:ext>
            </a:extLst>
          </p:cNvPr>
          <p:cNvGrpSpPr/>
          <p:nvPr/>
        </p:nvGrpSpPr>
        <p:grpSpPr>
          <a:xfrm>
            <a:off x="11630526" y="6296526"/>
            <a:ext cx="561474" cy="561473"/>
            <a:chOff x="11630526" y="6296526"/>
            <a:chExt cx="561474" cy="561473"/>
          </a:xfrm>
        </p:grpSpPr>
        <p:sp>
          <p:nvSpPr>
            <p:cNvPr id="5" name="Larme 4">
              <a:extLst>
                <a:ext uri="{FF2B5EF4-FFF2-40B4-BE49-F238E27FC236}">
                  <a16:creationId xmlns:a16="http://schemas.microsoft.com/office/drawing/2014/main" id="{A843A8A4-0400-41B4-A645-32A724616745}"/>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72ECDAC-F986-4AF6-957B-90B8B4A35E01}"/>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19</a:t>
              </a:r>
            </a:p>
          </p:txBody>
        </p:sp>
      </p:grpSp>
    </p:spTree>
    <p:extLst>
      <p:ext uri="{BB962C8B-B14F-4D97-AF65-F5344CB8AC3E}">
        <p14:creationId xmlns:p14="http://schemas.microsoft.com/office/powerpoint/2010/main" val="277202303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149CD5-AB63-4D62-A24C-2EFB14B1FFF1}"/>
              </a:ext>
            </a:extLst>
          </p:cNvPr>
          <p:cNvSpPr>
            <a:spLocks noGrp="1"/>
          </p:cNvSpPr>
          <p:nvPr>
            <p:ph type="ctrTitle"/>
          </p:nvPr>
        </p:nvSpPr>
        <p:spPr>
          <a:xfrm>
            <a:off x="2133599" y="238553"/>
            <a:ext cx="7844589" cy="958685"/>
          </a:xfrm>
        </p:spPr>
        <p:txBody>
          <a:bodyPr>
            <a:noAutofit/>
          </a:bodyPr>
          <a:lstStyle/>
          <a:p>
            <a:r>
              <a:rPr lang="fr-FR" sz="4800" dirty="0">
                <a:latin typeface="Raleway"/>
              </a:rPr>
              <a:t>Séparation en package NPM</a:t>
            </a:r>
          </a:p>
        </p:txBody>
      </p:sp>
      <p:grpSp>
        <p:nvGrpSpPr>
          <p:cNvPr id="7" name="Groupe 6">
            <a:extLst>
              <a:ext uri="{FF2B5EF4-FFF2-40B4-BE49-F238E27FC236}">
                <a16:creationId xmlns:a16="http://schemas.microsoft.com/office/drawing/2014/main" id="{651B0BC6-E024-4EBE-84F4-3BE32E10DABA}"/>
              </a:ext>
            </a:extLst>
          </p:cNvPr>
          <p:cNvGrpSpPr/>
          <p:nvPr/>
        </p:nvGrpSpPr>
        <p:grpSpPr>
          <a:xfrm>
            <a:off x="634238" y="2833690"/>
            <a:ext cx="3325599" cy="3499382"/>
            <a:chOff x="634238" y="2833690"/>
            <a:chExt cx="3325599" cy="3499382"/>
          </a:xfrm>
        </p:grpSpPr>
        <p:sp>
          <p:nvSpPr>
            <p:cNvPr id="9" name="Rectangle 8">
              <a:extLst>
                <a:ext uri="{FF2B5EF4-FFF2-40B4-BE49-F238E27FC236}">
                  <a16:creationId xmlns:a16="http://schemas.microsoft.com/office/drawing/2014/main" id="{B6EB5512-53B0-4344-B310-49874F91930A}"/>
                </a:ext>
              </a:extLst>
            </p:cNvPr>
            <p:cNvSpPr/>
            <p:nvPr/>
          </p:nvSpPr>
          <p:spPr>
            <a:xfrm>
              <a:off x="634238" y="2833690"/>
              <a:ext cx="3325599" cy="349938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Hexagone 2">
              <a:extLst>
                <a:ext uri="{FF2B5EF4-FFF2-40B4-BE49-F238E27FC236}">
                  <a16:creationId xmlns:a16="http://schemas.microsoft.com/office/drawing/2014/main" id="{AA7E02F7-EC54-4B67-8726-6BA32D7B5AD5}"/>
                </a:ext>
              </a:extLst>
            </p:cNvPr>
            <p:cNvSpPr/>
            <p:nvPr/>
          </p:nvSpPr>
          <p:spPr>
            <a:xfrm>
              <a:off x="1469968" y="3227144"/>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1" name="Connecteur droit 10">
              <a:extLst>
                <a:ext uri="{FF2B5EF4-FFF2-40B4-BE49-F238E27FC236}">
                  <a16:creationId xmlns:a16="http://schemas.microsoft.com/office/drawing/2014/main" id="{6E3C0816-18ED-489A-B6FD-62BFC3518B43}"/>
                </a:ext>
              </a:extLst>
            </p:cNvPr>
            <p:cNvCxnSpPr>
              <a:cxnSpLocks/>
            </p:cNvCxnSpPr>
            <p:nvPr/>
          </p:nvCxnSpPr>
          <p:spPr>
            <a:xfrm>
              <a:off x="1990337" y="481752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4D6A22B5-FC38-4B53-8C78-2D88F62BDD53}"/>
                </a:ext>
              </a:extLst>
            </p:cNvPr>
            <p:cNvSpPr txBox="1"/>
            <p:nvPr/>
          </p:nvSpPr>
          <p:spPr>
            <a:xfrm>
              <a:off x="1322491" y="4819331"/>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Indépendant des autres fonctionnalités</a:t>
              </a:r>
            </a:p>
          </p:txBody>
        </p:sp>
        <p:pic>
          <p:nvPicPr>
            <p:cNvPr id="8" name="Graphique 7">
              <a:extLst>
                <a:ext uri="{FF2B5EF4-FFF2-40B4-BE49-F238E27FC236}">
                  <a16:creationId xmlns:a16="http://schemas.microsoft.com/office/drawing/2014/main" id="{BD6A2896-5AA7-4411-BD79-CF8459C7009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19481"/>
            <a:stretch/>
          </p:blipFill>
          <p:spPr>
            <a:xfrm>
              <a:off x="1840852" y="3461461"/>
              <a:ext cx="952500" cy="958686"/>
            </a:xfrm>
            <a:prstGeom prst="rect">
              <a:avLst/>
            </a:prstGeom>
          </p:spPr>
        </p:pic>
      </p:grpSp>
      <p:grpSp>
        <p:nvGrpSpPr>
          <p:cNvPr id="17" name="Groupe 16">
            <a:extLst>
              <a:ext uri="{FF2B5EF4-FFF2-40B4-BE49-F238E27FC236}">
                <a16:creationId xmlns:a16="http://schemas.microsoft.com/office/drawing/2014/main" id="{D6803B74-E11B-4F32-BE1E-215771EA7871}"/>
              </a:ext>
            </a:extLst>
          </p:cNvPr>
          <p:cNvGrpSpPr/>
          <p:nvPr/>
        </p:nvGrpSpPr>
        <p:grpSpPr>
          <a:xfrm>
            <a:off x="4459092" y="2833690"/>
            <a:ext cx="3325599" cy="3499382"/>
            <a:chOff x="4459092" y="2833690"/>
            <a:chExt cx="3325599" cy="3499382"/>
          </a:xfrm>
        </p:grpSpPr>
        <p:sp>
          <p:nvSpPr>
            <p:cNvPr id="14" name="Rectangle 13">
              <a:extLst>
                <a:ext uri="{FF2B5EF4-FFF2-40B4-BE49-F238E27FC236}">
                  <a16:creationId xmlns:a16="http://schemas.microsoft.com/office/drawing/2014/main" id="{F5924264-0421-4244-A912-1303A73E588E}"/>
                </a:ext>
              </a:extLst>
            </p:cNvPr>
            <p:cNvSpPr/>
            <p:nvPr/>
          </p:nvSpPr>
          <p:spPr>
            <a:xfrm>
              <a:off x="4459092" y="2833690"/>
              <a:ext cx="3325599" cy="349938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Hexagone 14">
              <a:extLst>
                <a:ext uri="{FF2B5EF4-FFF2-40B4-BE49-F238E27FC236}">
                  <a16:creationId xmlns:a16="http://schemas.microsoft.com/office/drawing/2014/main" id="{FB44733E-5389-4D19-A3AB-A25C8808FAAC}"/>
                </a:ext>
              </a:extLst>
            </p:cNvPr>
            <p:cNvSpPr/>
            <p:nvPr/>
          </p:nvSpPr>
          <p:spPr>
            <a:xfrm>
              <a:off x="5294821" y="3227144"/>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6" name="Connecteur droit 15">
              <a:extLst>
                <a:ext uri="{FF2B5EF4-FFF2-40B4-BE49-F238E27FC236}">
                  <a16:creationId xmlns:a16="http://schemas.microsoft.com/office/drawing/2014/main" id="{FDE344C3-DB99-4176-8865-15E28FB65372}"/>
                </a:ext>
              </a:extLst>
            </p:cNvPr>
            <p:cNvCxnSpPr>
              <a:cxnSpLocks/>
            </p:cNvCxnSpPr>
            <p:nvPr/>
          </p:nvCxnSpPr>
          <p:spPr>
            <a:xfrm>
              <a:off x="5802780" y="4823044"/>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5" name="ZoneTexte 4">
              <a:extLst>
                <a:ext uri="{FF2B5EF4-FFF2-40B4-BE49-F238E27FC236}">
                  <a16:creationId xmlns:a16="http://schemas.microsoft.com/office/drawing/2014/main" id="{92675D90-2E26-4305-969C-F1BD1341E7C9}"/>
                </a:ext>
              </a:extLst>
            </p:cNvPr>
            <p:cNvSpPr txBox="1"/>
            <p:nvPr/>
          </p:nvSpPr>
          <p:spPr>
            <a:xfrm>
              <a:off x="5136992" y="4792568"/>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Réutilisable</a:t>
              </a:r>
            </a:p>
          </p:txBody>
        </p:sp>
        <p:pic>
          <p:nvPicPr>
            <p:cNvPr id="10" name="Graphique 9">
              <a:extLst>
                <a:ext uri="{FF2B5EF4-FFF2-40B4-BE49-F238E27FC236}">
                  <a16:creationId xmlns:a16="http://schemas.microsoft.com/office/drawing/2014/main" id="{22A39290-122E-4FF4-A356-CB85DC0FC3E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b="19481"/>
            <a:stretch/>
          </p:blipFill>
          <p:spPr>
            <a:xfrm>
              <a:off x="5655352" y="3458567"/>
              <a:ext cx="952499" cy="958683"/>
            </a:xfrm>
            <a:prstGeom prst="rect">
              <a:avLst/>
            </a:prstGeom>
          </p:spPr>
        </p:pic>
      </p:grpSp>
      <p:grpSp>
        <p:nvGrpSpPr>
          <p:cNvPr id="21" name="Groupe 20">
            <a:extLst>
              <a:ext uri="{FF2B5EF4-FFF2-40B4-BE49-F238E27FC236}">
                <a16:creationId xmlns:a16="http://schemas.microsoft.com/office/drawing/2014/main" id="{851CBE84-8DDE-4984-AE43-A2CDADEF372C}"/>
              </a:ext>
            </a:extLst>
          </p:cNvPr>
          <p:cNvGrpSpPr/>
          <p:nvPr/>
        </p:nvGrpSpPr>
        <p:grpSpPr>
          <a:xfrm>
            <a:off x="8232165" y="2833690"/>
            <a:ext cx="3325599" cy="3499381"/>
            <a:chOff x="8232165" y="2833690"/>
            <a:chExt cx="3325599" cy="3499381"/>
          </a:xfrm>
        </p:grpSpPr>
        <p:sp>
          <p:nvSpPr>
            <p:cNvPr id="18" name="Rectangle 17">
              <a:extLst>
                <a:ext uri="{FF2B5EF4-FFF2-40B4-BE49-F238E27FC236}">
                  <a16:creationId xmlns:a16="http://schemas.microsoft.com/office/drawing/2014/main" id="{FA0A28AE-4512-4685-BE59-15B9CBB4CCD4}"/>
                </a:ext>
              </a:extLst>
            </p:cNvPr>
            <p:cNvSpPr/>
            <p:nvPr/>
          </p:nvSpPr>
          <p:spPr>
            <a:xfrm>
              <a:off x="8232165" y="2833690"/>
              <a:ext cx="3325599" cy="3499381"/>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9" name="Connecteur droit 18">
              <a:extLst>
                <a:ext uri="{FF2B5EF4-FFF2-40B4-BE49-F238E27FC236}">
                  <a16:creationId xmlns:a16="http://schemas.microsoft.com/office/drawing/2014/main" id="{B2612464-8F8C-4E04-A0D2-833112D0B7D4}"/>
                </a:ext>
              </a:extLst>
            </p:cNvPr>
            <p:cNvCxnSpPr>
              <a:cxnSpLocks/>
            </p:cNvCxnSpPr>
            <p:nvPr/>
          </p:nvCxnSpPr>
          <p:spPr>
            <a:xfrm>
              <a:off x="9582367" y="4825136"/>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20" name="Hexagone 19">
              <a:extLst>
                <a:ext uri="{FF2B5EF4-FFF2-40B4-BE49-F238E27FC236}">
                  <a16:creationId xmlns:a16="http://schemas.microsoft.com/office/drawing/2014/main" id="{43D3313F-86D9-4FFF-8A57-4E264F411C7C}"/>
                </a:ext>
              </a:extLst>
            </p:cNvPr>
            <p:cNvSpPr/>
            <p:nvPr/>
          </p:nvSpPr>
          <p:spPr>
            <a:xfrm>
              <a:off x="9065159" y="3224917"/>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AFA93226-E127-4706-82EF-234F51237957}"/>
                </a:ext>
              </a:extLst>
            </p:cNvPr>
            <p:cNvSpPr txBox="1"/>
            <p:nvPr/>
          </p:nvSpPr>
          <p:spPr>
            <a:xfrm>
              <a:off x="8951494" y="4823044"/>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Ne stocke pas de données</a:t>
              </a:r>
            </a:p>
          </p:txBody>
        </p:sp>
        <p:pic>
          <p:nvPicPr>
            <p:cNvPr id="12" name="Graphique 11">
              <a:extLst>
                <a:ext uri="{FF2B5EF4-FFF2-40B4-BE49-F238E27FC236}">
                  <a16:creationId xmlns:a16="http://schemas.microsoft.com/office/drawing/2014/main" id="{6330F819-23A2-452C-A48C-36E2610774E7}"/>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b="19601"/>
            <a:stretch/>
          </p:blipFill>
          <p:spPr>
            <a:xfrm>
              <a:off x="9549208" y="3469077"/>
              <a:ext cx="857959" cy="920163"/>
            </a:xfrm>
            <a:prstGeom prst="rect">
              <a:avLst/>
            </a:prstGeom>
          </p:spPr>
        </p:pic>
      </p:grpSp>
      <p:grpSp>
        <p:nvGrpSpPr>
          <p:cNvPr id="22" name="Groupe 21">
            <a:extLst>
              <a:ext uri="{FF2B5EF4-FFF2-40B4-BE49-F238E27FC236}">
                <a16:creationId xmlns:a16="http://schemas.microsoft.com/office/drawing/2014/main" id="{6F9D8BB4-D916-4A9A-A182-C7CE37CCC1EC}"/>
              </a:ext>
            </a:extLst>
          </p:cNvPr>
          <p:cNvGrpSpPr/>
          <p:nvPr/>
        </p:nvGrpSpPr>
        <p:grpSpPr>
          <a:xfrm>
            <a:off x="11630526" y="6296526"/>
            <a:ext cx="561474" cy="561473"/>
            <a:chOff x="11630526" y="6296526"/>
            <a:chExt cx="561474" cy="561473"/>
          </a:xfrm>
        </p:grpSpPr>
        <p:sp>
          <p:nvSpPr>
            <p:cNvPr id="23" name="Larme 22">
              <a:extLst>
                <a:ext uri="{FF2B5EF4-FFF2-40B4-BE49-F238E27FC236}">
                  <a16:creationId xmlns:a16="http://schemas.microsoft.com/office/drawing/2014/main" id="{96BDE0C3-23F6-4C4E-9316-807B5D9AC4D6}"/>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ZoneTexte 23">
              <a:extLst>
                <a:ext uri="{FF2B5EF4-FFF2-40B4-BE49-F238E27FC236}">
                  <a16:creationId xmlns:a16="http://schemas.microsoft.com/office/drawing/2014/main" id="{91ED9A88-A002-4BDA-B1C8-399B48717AC9}"/>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20</a:t>
              </a:r>
            </a:p>
          </p:txBody>
        </p:sp>
      </p:grpSp>
      <p:sp>
        <p:nvSpPr>
          <p:cNvPr id="13" name="extraction fonctionnalité">
            <a:extLst>
              <a:ext uri="{FF2B5EF4-FFF2-40B4-BE49-F238E27FC236}">
                <a16:creationId xmlns:a16="http://schemas.microsoft.com/office/drawing/2014/main" id="{3B2D8E43-72ED-4F6B-B77D-0DDCE1C52E53}"/>
              </a:ext>
            </a:extLst>
          </p:cNvPr>
          <p:cNvSpPr txBox="1"/>
          <p:nvPr/>
        </p:nvSpPr>
        <p:spPr>
          <a:xfrm>
            <a:off x="2210463" y="1545887"/>
            <a:ext cx="4019515"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Extraction de fonctionnalités </a:t>
            </a:r>
          </a:p>
        </p:txBody>
      </p:sp>
      <p:sp>
        <p:nvSpPr>
          <p:cNvPr id="26" name="Packages NPM">
            <a:extLst>
              <a:ext uri="{FF2B5EF4-FFF2-40B4-BE49-F238E27FC236}">
                <a16:creationId xmlns:a16="http://schemas.microsoft.com/office/drawing/2014/main" id="{797827F9-1FC5-4EE1-BA38-F1D5D70D7A18}"/>
              </a:ext>
            </a:extLst>
          </p:cNvPr>
          <p:cNvSpPr txBox="1"/>
          <p:nvPr/>
        </p:nvSpPr>
        <p:spPr>
          <a:xfrm>
            <a:off x="7065491" y="1189997"/>
            <a:ext cx="4319633"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Packages NPM</a:t>
            </a:r>
          </a:p>
        </p:txBody>
      </p:sp>
      <p:sp>
        <p:nvSpPr>
          <p:cNvPr id="28" name="micro-services">
            <a:extLst>
              <a:ext uri="{FF2B5EF4-FFF2-40B4-BE49-F238E27FC236}">
                <a16:creationId xmlns:a16="http://schemas.microsoft.com/office/drawing/2014/main" id="{C2CB2E1A-33FA-4E21-81A6-E930EFF26863}"/>
              </a:ext>
            </a:extLst>
          </p:cNvPr>
          <p:cNvSpPr txBox="1"/>
          <p:nvPr/>
        </p:nvSpPr>
        <p:spPr>
          <a:xfrm>
            <a:off x="7065490" y="1947697"/>
            <a:ext cx="4319633"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Micro-services</a:t>
            </a:r>
          </a:p>
        </p:txBody>
      </p:sp>
      <p:cxnSp>
        <p:nvCxnSpPr>
          <p:cNvPr id="30" name="flèche vers package npm">
            <a:extLst>
              <a:ext uri="{FF2B5EF4-FFF2-40B4-BE49-F238E27FC236}">
                <a16:creationId xmlns:a16="http://schemas.microsoft.com/office/drawing/2014/main" id="{9190D0CC-BA8E-4774-9E3C-3C3F5014837D}"/>
              </a:ext>
            </a:extLst>
          </p:cNvPr>
          <p:cNvCxnSpPr>
            <a:cxnSpLocks/>
            <a:stCxn id="13" idx="3"/>
            <a:endCxn id="26" idx="1"/>
          </p:cNvCxnSpPr>
          <p:nvPr/>
        </p:nvCxnSpPr>
        <p:spPr>
          <a:xfrm flipV="1">
            <a:off x="6229978" y="1484980"/>
            <a:ext cx="835513" cy="35589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Flèche vers micro-services">
            <a:extLst>
              <a:ext uri="{FF2B5EF4-FFF2-40B4-BE49-F238E27FC236}">
                <a16:creationId xmlns:a16="http://schemas.microsoft.com/office/drawing/2014/main" id="{6902E020-FF14-4F93-B3A7-5D0BE4783760}"/>
              </a:ext>
            </a:extLst>
          </p:cNvPr>
          <p:cNvCxnSpPr>
            <a:cxnSpLocks/>
            <a:stCxn id="13" idx="3"/>
            <a:endCxn id="28" idx="1"/>
          </p:cNvCxnSpPr>
          <p:nvPr/>
        </p:nvCxnSpPr>
        <p:spPr>
          <a:xfrm>
            <a:off x="6229978" y="1840870"/>
            <a:ext cx="835512" cy="40181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39" name="Souligné">
            <a:extLst>
              <a:ext uri="{FF2B5EF4-FFF2-40B4-BE49-F238E27FC236}">
                <a16:creationId xmlns:a16="http://schemas.microsoft.com/office/drawing/2014/main" id="{8418BE1E-0A2A-431C-B8F4-AF777993BD93}"/>
              </a:ext>
            </a:extLst>
          </p:cNvPr>
          <p:cNvGrpSpPr/>
          <p:nvPr/>
        </p:nvGrpSpPr>
        <p:grpSpPr>
          <a:xfrm>
            <a:off x="7208794" y="2135852"/>
            <a:ext cx="931705" cy="0"/>
            <a:chOff x="5626065" y="6201255"/>
            <a:chExt cx="931705" cy="0"/>
          </a:xfrm>
        </p:grpSpPr>
        <p:cxnSp>
          <p:nvCxnSpPr>
            <p:cNvPr id="37" name="Connecteur droit 36">
              <a:extLst>
                <a:ext uri="{FF2B5EF4-FFF2-40B4-BE49-F238E27FC236}">
                  <a16:creationId xmlns:a16="http://schemas.microsoft.com/office/drawing/2014/main" id="{A29C3398-88EA-491E-8340-4A4DEF3ED1DA}"/>
                </a:ext>
              </a:extLst>
            </p:cNvPr>
            <p:cNvCxnSpPr>
              <a:cxnSpLocks/>
            </p:cNvCxnSpPr>
            <p:nvPr/>
          </p:nvCxnSpPr>
          <p:spPr>
            <a:xfrm flipV="1">
              <a:off x="5626065" y="6201255"/>
              <a:ext cx="598419" cy="0"/>
            </a:xfrm>
            <a:prstGeom prst="line">
              <a:avLst/>
            </a:prstGeom>
            <a:solidFill>
              <a:schemeClr val="tx2"/>
            </a:solidFill>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7D72F3DA-E228-425E-ACEB-537B9A21FBDD}"/>
                </a:ext>
              </a:extLst>
            </p:cNvPr>
            <p:cNvCxnSpPr>
              <a:cxnSpLocks/>
            </p:cNvCxnSpPr>
            <p:nvPr/>
          </p:nvCxnSpPr>
          <p:spPr>
            <a:xfrm flipV="1">
              <a:off x="6376671" y="6201255"/>
              <a:ext cx="181099" cy="0"/>
            </a:xfrm>
            <a:prstGeom prst="line">
              <a:avLst/>
            </a:prstGeom>
            <a:solidFill>
              <a:schemeClr val="tx2"/>
            </a:solidFill>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44462593"/>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250"/>
                                        <p:tgtEl>
                                          <p:spTgt spid="30"/>
                                        </p:tgtEl>
                                      </p:cBhvr>
                                    </p:animEffect>
                                  </p:childTnLst>
                                </p:cTn>
                              </p:par>
                              <p:par>
                                <p:cTn id="13" presetID="22" presetClass="entr" presetSubtype="8" fill="hold" grpId="0" nodeType="withEffect">
                                  <p:stCondLst>
                                    <p:cond delay="250"/>
                                  </p:stCondLst>
                                  <p:childTnLst>
                                    <p:set>
                                      <p:cBhvr>
                                        <p:cTn id="14" dur="1" fill="hold">
                                          <p:stCondLst>
                                            <p:cond delay="0"/>
                                          </p:stCondLst>
                                        </p:cTn>
                                        <p:tgtEl>
                                          <p:spTgt spid="26"/>
                                        </p:tgtEl>
                                        <p:attrNameLst>
                                          <p:attrName>style.visibility</p:attrName>
                                        </p:attrNameLst>
                                      </p:cBhvr>
                                      <p:to>
                                        <p:strVal val="visible"/>
                                      </p:to>
                                    </p:set>
                                    <p:animEffect transition="in" filter="wipe(left)">
                                      <p:cBhvr>
                                        <p:cTn id="15" dur="25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250"/>
                                        <p:tgtEl>
                                          <p:spTgt spid="32"/>
                                        </p:tgtEl>
                                      </p:cBhvr>
                                    </p:animEffect>
                                  </p:childTnLst>
                                </p:cTn>
                              </p:par>
                              <p:par>
                                <p:cTn id="21" presetID="22" presetClass="entr" presetSubtype="8" fill="hold" grpId="0" nodeType="withEffect">
                                  <p:stCondLst>
                                    <p:cond delay="25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25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250"/>
                                        <p:tgtEl>
                                          <p:spTgt spid="32"/>
                                        </p:tgtEl>
                                      </p:cBhvr>
                                    </p:animEffect>
                                    <p:set>
                                      <p:cBhvr>
                                        <p:cTn id="28" dur="1" fill="hold">
                                          <p:stCondLst>
                                            <p:cond delay="249"/>
                                          </p:stCondLst>
                                        </p:cTn>
                                        <p:tgtEl>
                                          <p:spTgt spid="32"/>
                                        </p:tgtEl>
                                        <p:attrNameLst>
                                          <p:attrName>style.visibility</p:attrName>
                                        </p:attrNameLst>
                                      </p:cBhvr>
                                      <p:to>
                                        <p:strVal val="hidden"/>
                                      </p:to>
                                    </p:set>
                                  </p:childTnLst>
                                </p:cTn>
                              </p:par>
                              <p:par>
                                <p:cTn id="29" presetID="10" presetClass="exit" presetSubtype="0" fill="hold" grpId="1" nodeType="withEffect">
                                  <p:stCondLst>
                                    <p:cond delay="0"/>
                                  </p:stCondLst>
                                  <p:childTnLst>
                                    <p:animEffect transition="out" filter="fade">
                                      <p:cBhvr>
                                        <p:cTn id="30" dur="250"/>
                                        <p:tgtEl>
                                          <p:spTgt spid="28"/>
                                        </p:tgtEl>
                                      </p:cBhvr>
                                    </p:animEffect>
                                    <p:set>
                                      <p:cBhvr>
                                        <p:cTn id="31" dur="1" fill="hold">
                                          <p:stCondLst>
                                            <p:cond delay="249"/>
                                          </p:stCondLst>
                                        </p:cTn>
                                        <p:tgtEl>
                                          <p:spTgt spid="28"/>
                                        </p:tgtEl>
                                        <p:attrNameLst>
                                          <p:attrName>style.visibility</p:attrName>
                                        </p:attrNameLst>
                                      </p:cBhvr>
                                      <p:to>
                                        <p:strVal val="hidden"/>
                                      </p:to>
                                    </p:set>
                                  </p:childTnLst>
                                </p:cTn>
                              </p:par>
                              <p:par>
                                <p:cTn id="32" presetID="42" presetClass="path" presetSubtype="0" accel="50000" decel="50000" fill="hold" grpId="1" nodeType="withEffect">
                                  <p:stCondLst>
                                    <p:cond delay="0"/>
                                  </p:stCondLst>
                                  <p:childTnLst>
                                    <p:animMotion origin="layout" path="M -6.25E-7 4.81481E-6 L -6.25E-7 0.05185 " pathEditMode="relative" rAng="0" ptsTypes="AA">
                                      <p:cBhvr>
                                        <p:cTn id="33" dur="500" fill="hold"/>
                                        <p:tgtEl>
                                          <p:spTgt spid="26"/>
                                        </p:tgtEl>
                                        <p:attrNameLst>
                                          <p:attrName>ppt_x</p:attrName>
                                          <p:attrName>ppt_y</p:attrName>
                                        </p:attrNameLst>
                                      </p:cBhvr>
                                      <p:rCtr x="0" y="2593"/>
                                    </p:animMotion>
                                  </p:childTnLst>
                                </p:cTn>
                              </p:par>
                              <p:par>
                                <p:cTn id="34" presetID="8" presetClass="emph" presetSubtype="0" fill="hold" nodeType="withEffect">
                                  <p:stCondLst>
                                    <p:cond delay="0"/>
                                  </p:stCondLst>
                                  <p:childTnLst>
                                    <p:animRot by="1380000">
                                      <p:cBhvr>
                                        <p:cTn id="35" dur="500" fill="hold"/>
                                        <p:tgtEl>
                                          <p:spTgt spid="30"/>
                                        </p:tgtEl>
                                        <p:attrNameLst>
                                          <p:attrName>r</p:attrName>
                                        </p:attrNameLst>
                                      </p:cBhvr>
                                    </p:animRot>
                                  </p:childTnLst>
                                </p:cTn>
                              </p:par>
                              <p:par>
                                <p:cTn id="36" presetID="42" presetClass="path" presetSubtype="0" accel="50000" decel="50000" fill="hold" nodeType="withEffect">
                                  <p:stCondLst>
                                    <p:cond delay="0"/>
                                  </p:stCondLst>
                                  <p:childTnLst>
                                    <p:animMotion origin="layout" path="M -2.29167E-6 -1.11111E-6 L -2.29167E-6 0.03611 " pathEditMode="relative" rAng="0" ptsTypes="AA">
                                      <p:cBhvr>
                                        <p:cTn id="37" dur="500" fill="hold"/>
                                        <p:tgtEl>
                                          <p:spTgt spid="30"/>
                                        </p:tgtEl>
                                        <p:attrNameLst>
                                          <p:attrName>ppt_x</p:attrName>
                                          <p:attrName>ppt_y</p:attrName>
                                        </p:attrNameLst>
                                      </p:cBhvr>
                                      <p:rCtr x="0" y="1806"/>
                                    </p:animMotion>
                                  </p:childTnLst>
                                </p:cTn>
                              </p:par>
                              <p:par>
                                <p:cTn id="38" presetID="22" presetClass="entr" presetSubtype="8" fill="hold" nodeType="withEffect">
                                  <p:stCondLst>
                                    <p:cond delay="500"/>
                                  </p:stCondLst>
                                  <p:childTnLst>
                                    <p:set>
                                      <p:cBhvr>
                                        <p:cTn id="39" dur="1" fill="hold">
                                          <p:stCondLst>
                                            <p:cond delay="0"/>
                                          </p:stCondLst>
                                        </p:cTn>
                                        <p:tgtEl>
                                          <p:spTgt spid="39"/>
                                        </p:tgtEl>
                                        <p:attrNameLst>
                                          <p:attrName>style.visibility</p:attrName>
                                        </p:attrNameLst>
                                      </p:cBhvr>
                                      <p:to>
                                        <p:strVal val="visible"/>
                                      </p:to>
                                    </p:set>
                                    <p:animEffect transition="in" filter="wipe(left)">
                                      <p:cBhvr>
                                        <p:cTn id="40" dur="250"/>
                                        <p:tgtEl>
                                          <p:spTgt spid="39"/>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fill="hold"/>
                                        <p:tgtEl>
                                          <p:spTgt spid="7"/>
                                        </p:tgtEl>
                                        <p:attrNameLst>
                                          <p:attrName>ppt_x</p:attrName>
                                        </p:attrNameLst>
                                      </p:cBhvr>
                                      <p:tavLst>
                                        <p:tav tm="0">
                                          <p:val>
                                            <p:strVal val="#ppt_x"/>
                                          </p:val>
                                        </p:tav>
                                        <p:tav tm="100000">
                                          <p:val>
                                            <p:strVal val="#ppt_x"/>
                                          </p:val>
                                        </p:tav>
                                      </p:tavLst>
                                    </p:anim>
                                    <p:anim calcmode="lin" valueType="num">
                                      <p:cBhvr additive="base">
                                        <p:cTn id="4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additive="base">
                                        <p:cTn id="57" dur="500" fill="hold"/>
                                        <p:tgtEl>
                                          <p:spTgt spid="21"/>
                                        </p:tgtEl>
                                        <p:attrNameLst>
                                          <p:attrName>ppt_x</p:attrName>
                                        </p:attrNameLst>
                                      </p:cBhvr>
                                      <p:tavLst>
                                        <p:tav tm="0">
                                          <p:val>
                                            <p:strVal val="#ppt_x"/>
                                          </p:val>
                                        </p:tav>
                                        <p:tav tm="100000">
                                          <p:val>
                                            <p:strVal val="#ppt_x"/>
                                          </p:val>
                                        </p:tav>
                                      </p:tavLst>
                                    </p:anim>
                                    <p:anim calcmode="lin" valueType="num">
                                      <p:cBhvr additive="base">
                                        <p:cTn id="5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6" grpId="0"/>
      <p:bldP spid="26" grpId="1"/>
      <p:bldP spid="28" grpId="0"/>
      <p:bldP spid="28"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01A68C2C-9914-4A1B-9B31-51979CC7B04E}"/>
              </a:ext>
            </a:extLst>
          </p:cNvPr>
          <p:cNvGrpSpPr/>
          <p:nvPr/>
        </p:nvGrpSpPr>
        <p:grpSpPr>
          <a:xfrm>
            <a:off x="3980812" y="2967037"/>
            <a:ext cx="4230376" cy="923925"/>
            <a:chOff x="3980812" y="2967037"/>
            <a:chExt cx="4230376" cy="923925"/>
          </a:xfrm>
        </p:grpSpPr>
        <p:sp>
          <p:nvSpPr>
            <p:cNvPr id="3" name="ZoneTexte 2">
              <a:extLst>
                <a:ext uri="{FF2B5EF4-FFF2-40B4-BE49-F238E27FC236}">
                  <a16:creationId xmlns:a16="http://schemas.microsoft.com/office/drawing/2014/main" id="{6E4B1734-D43F-4988-9A14-EADBFEFC5626}"/>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Choix du framework</a:t>
              </a:r>
            </a:p>
          </p:txBody>
        </p:sp>
        <p:grpSp>
          <p:nvGrpSpPr>
            <p:cNvPr id="4" name="Groupe 3">
              <a:extLst>
                <a:ext uri="{FF2B5EF4-FFF2-40B4-BE49-F238E27FC236}">
                  <a16:creationId xmlns:a16="http://schemas.microsoft.com/office/drawing/2014/main" id="{6DCD20D8-F7BA-4737-8377-28C20F9A9FCC}"/>
                </a:ext>
              </a:extLst>
            </p:cNvPr>
            <p:cNvGrpSpPr/>
            <p:nvPr/>
          </p:nvGrpSpPr>
          <p:grpSpPr>
            <a:xfrm flipV="1">
              <a:off x="4456851" y="3676683"/>
              <a:ext cx="931705" cy="0"/>
              <a:chOff x="4795297" y="3238999"/>
              <a:chExt cx="931705" cy="0"/>
            </a:xfrm>
          </p:grpSpPr>
          <p:cxnSp>
            <p:nvCxnSpPr>
              <p:cNvPr id="5" name="Connecteur droit 4">
                <a:extLst>
                  <a:ext uri="{FF2B5EF4-FFF2-40B4-BE49-F238E27FC236}">
                    <a16:creationId xmlns:a16="http://schemas.microsoft.com/office/drawing/2014/main" id="{34BF3C8B-9831-45EE-8788-47FF8B6C77E6}"/>
                  </a:ext>
                </a:extLst>
              </p:cNvPr>
              <p:cNvCxnSpPr>
                <a:cxnSpLocks/>
              </p:cNvCxnSpPr>
              <p:nvPr/>
            </p:nvCxnSpPr>
            <p:spPr>
              <a:xfrm>
                <a:off x="4795297"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21BF7BEA-3D5D-4672-865B-DCAD51D4C782}"/>
                  </a:ext>
                </a:extLst>
              </p:cNvPr>
              <p:cNvCxnSpPr>
                <a:cxnSpLocks/>
              </p:cNvCxnSpPr>
              <p:nvPr/>
            </p:nvCxnSpPr>
            <p:spPr>
              <a:xfrm>
                <a:off x="5545903"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566530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pour une image  4">
            <a:extLst>
              <a:ext uri="{FF2B5EF4-FFF2-40B4-BE49-F238E27FC236}">
                <a16:creationId xmlns:a16="http://schemas.microsoft.com/office/drawing/2014/main" id="{05B5EFAE-0548-4838-B9E9-B00A879C5D22}"/>
              </a:ext>
            </a:extLst>
          </p:cNvPr>
          <p:cNvPicPr>
            <a:picLocks noGrp="1" noChangeAspect="1"/>
          </p:cNvPicPr>
          <p:nvPr>
            <p:ph type="pic" sz="quarter" idx="11"/>
          </p:nvPr>
        </p:nvPicPr>
        <p:blipFill rotWithShape="1">
          <a:blip r:embed="rId3">
            <a:extLst>
              <a:ext uri="{96DAC541-7B7A-43D3-8B79-37D633B846F1}">
                <asvg:svgBlip xmlns:asvg="http://schemas.microsoft.com/office/drawing/2016/SVG/main" r:embed="rId4"/>
              </a:ext>
            </a:extLst>
          </a:blip>
          <a:srcRect l="-108" t="-15" r="-62" b="63"/>
          <a:stretch/>
        </p:blipFill>
        <p:spPr>
          <a:xfrm>
            <a:off x="65918" y="214194"/>
            <a:ext cx="5764286" cy="5729405"/>
          </a:xfrm>
        </p:spPr>
      </p:pic>
      <p:sp>
        <p:nvSpPr>
          <p:cNvPr id="2" name="Espace réservé du texte 1">
            <a:extLst>
              <a:ext uri="{FF2B5EF4-FFF2-40B4-BE49-F238E27FC236}">
                <a16:creationId xmlns:a16="http://schemas.microsoft.com/office/drawing/2014/main" id="{84058FD5-D069-423B-B32D-863498ADBE3D}"/>
              </a:ext>
            </a:extLst>
          </p:cNvPr>
          <p:cNvSpPr>
            <a:spLocks noGrp="1"/>
          </p:cNvSpPr>
          <p:nvPr>
            <p:ph type="body" sz="quarter" idx="10"/>
          </p:nvPr>
        </p:nvSpPr>
        <p:spPr>
          <a:xfrm>
            <a:off x="65918" y="5978557"/>
            <a:ext cx="5632450" cy="398462"/>
          </a:xfrm>
        </p:spPr>
        <p:txBody>
          <a:bodyPr/>
          <a:lstStyle/>
          <a:p>
            <a:r>
              <a:rPr lang="fr-FR" dirty="0"/>
              <a:t>FRAMEWORK</a:t>
            </a:r>
          </a:p>
        </p:txBody>
      </p:sp>
      <p:grpSp>
        <p:nvGrpSpPr>
          <p:cNvPr id="17" name="Groupe 16">
            <a:extLst>
              <a:ext uri="{FF2B5EF4-FFF2-40B4-BE49-F238E27FC236}">
                <a16:creationId xmlns:a16="http://schemas.microsoft.com/office/drawing/2014/main" id="{C50A9714-92AC-464D-B542-E785543E1BD9}"/>
              </a:ext>
            </a:extLst>
          </p:cNvPr>
          <p:cNvGrpSpPr/>
          <p:nvPr/>
        </p:nvGrpSpPr>
        <p:grpSpPr>
          <a:xfrm>
            <a:off x="6052452" y="163290"/>
            <a:ext cx="5976258" cy="5050410"/>
            <a:chOff x="6052452" y="163290"/>
            <a:chExt cx="5976258" cy="5050410"/>
          </a:xfrm>
        </p:grpSpPr>
        <p:sp>
          <p:nvSpPr>
            <p:cNvPr id="13" name="Rectangle 12">
              <a:extLst>
                <a:ext uri="{FF2B5EF4-FFF2-40B4-BE49-F238E27FC236}">
                  <a16:creationId xmlns:a16="http://schemas.microsoft.com/office/drawing/2014/main" id="{06967071-4B4B-4A67-9AF4-365295C96869}"/>
                </a:ext>
              </a:extLst>
            </p:cNvPr>
            <p:cNvSpPr/>
            <p:nvPr/>
          </p:nvSpPr>
          <p:spPr>
            <a:xfrm>
              <a:off x="6052452" y="163290"/>
              <a:ext cx="5976258" cy="5050410"/>
            </a:xfrm>
            <a:prstGeom prst="rect">
              <a:avLst/>
            </a:prstGeom>
            <a:solidFill>
              <a:srgbClr val="C2C1C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Graphique 6">
              <a:extLst>
                <a:ext uri="{FF2B5EF4-FFF2-40B4-BE49-F238E27FC236}">
                  <a16:creationId xmlns:a16="http://schemas.microsoft.com/office/drawing/2014/main" id="{E98082E1-688B-487B-9FA9-AB279FD412B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43833" t="31756" r="5761" b="28495"/>
            <a:stretch/>
          </p:blipFill>
          <p:spPr>
            <a:xfrm>
              <a:off x="6167535" y="214194"/>
              <a:ext cx="1632858" cy="643813"/>
            </a:xfrm>
            <a:prstGeom prst="rect">
              <a:avLst/>
            </a:prstGeom>
          </p:spPr>
        </p:pic>
        <p:sp>
          <p:nvSpPr>
            <p:cNvPr id="8" name="ZoneTexte 7">
              <a:extLst>
                <a:ext uri="{FF2B5EF4-FFF2-40B4-BE49-F238E27FC236}">
                  <a16:creationId xmlns:a16="http://schemas.microsoft.com/office/drawing/2014/main" id="{2E6C2416-7A63-4705-9A1E-8ABF9D3DBDC1}"/>
                </a:ext>
              </a:extLst>
            </p:cNvPr>
            <p:cNvSpPr txBox="1"/>
            <p:nvPr/>
          </p:nvSpPr>
          <p:spPr>
            <a:xfrm>
              <a:off x="7707087" y="204864"/>
              <a:ext cx="1222310" cy="746858"/>
            </a:xfrm>
            <a:prstGeom prst="rect">
              <a:avLst/>
            </a:prstGeom>
          </p:spPr>
          <p:txBody>
            <a:bodyPr wrap="square" rtlCol="0">
              <a:normAutofit lnSpcReduction="10000"/>
            </a:bodyPr>
            <a:lstStyle/>
            <a:p>
              <a:pPr algn="l"/>
              <a:r>
                <a:rPr lang="fr-FR" sz="4400" b="1" dirty="0">
                  <a:solidFill>
                    <a:schemeClr val="tx2"/>
                  </a:solidFill>
                  <a:latin typeface="Raleway ExtraBold" panose="020B0003030101060003" pitchFamily="34" charset="0"/>
                </a:rPr>
                <a:t>.JS</a:t>
              </a:r>
            </a:p>
          </p:txBody>
        </p:sp>
      </p:grpSp>
      <p:sp>
        <p:nvSpPr>
          <p:cNvPr id="4" name="ZoneTexte 3">
            <a:extLst>
              <a:ext uri="{FF2B5EF4-FFF2-40B4-BE49-F238E27FC236}">
                <a16:creationId xmlns:a16="http://schemas.microsoft.com/office/drawing/2014/main" id="{60A2F71D-57E7-41A7-BF69-277AFA187FDA}"/>
              </a:ext>
            </a:extLst>
          </p:cNvPr>
          <p:cNvSpPr txBox="1"/>
          <p:nvPr/>
        </p:nvSpPr>
        <p:spPr>
          <a:xfrm>
            <a:off x="6232850" y="872085"/>
            <a:ext cx="5393094" cy="3825551"/>
          </a:xfrm>
          <a:prstGeom prst="rect">
            <a:avLst/>
          </a:prstGeom>
        </p:spPr>
        <p:txBody>
          <a:bodyPr wrap="square" rtlCol="0">
            <a:normAutofit/>
          </a:bodyPr>
          <a:lstStyle/>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Architecture similaire à celle d’Angular (modules, injection de dépendances, etc…)</a:t>
            </a:r>
          </a:p>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Documentation très complète, communauté énorme et toujours grandissante</a:t>
            </a:r>
          </a:p>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Simplification de l’intégration de l’architecture orientée événements pour les micro-services</a:t>
            </a:r>
          </a:p>
        </p:txBody>
      </p:sp>
      <p:grpSp>
        <p:nvGrpSpPr>
          <p:cNvPr id="18" name="Groupe 17">
            <a:extLst>
              <a:ext uri="{FF2B5EF4-FFF2-40B4-BE49-F238E27FC236}">
                <a16:creationId xmlns:a16="http://schemas.microsoft.com/office/drawing/2014/main" id="{A46CD960-0245-4678-BA35-DD241D44FC8D}"/>
              </a:ext>
            </a:extLst>
          </p:cNvPr>
          <p:cNvGrpSpPr/>
          <p:nvPr/>
        </p:nvGrpSpPr>
        <p:grpSpPr>
          <a:xfrm>
            <a:off x="6046236" y="5234921"/>
            <a:ext cx="5982474" cy="1459789"/>
            <a:chOff x="6046236" y="5234921"/>
            <a:chExt cx="5982474" cy="1459789"/>
          </a:xfrm>
        </p:grpSpPr>
        <p:pic>
          <p:nvPicPr>
            <p:cNvPr id="15" name="Image 14">
              <a:extLst>
                <a:ext uri="{FF2B5EF4-FFF2-40B4-BE49-F238E27FC236}">
                  <a16:creationId xmlns:a16="http://schemas.microsoft.com/office/drawing/2014/main" id="{E79153D8-9643-4087-B752-6B705780C553}"/>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6052452" y="5234921"/>
              <a:ext cx="5976258" cy="1459789"/>
            </a:xfrm>
            <a:prstGeom prst="rect">
              <a:avLst/>
            </a:prstGeom>
          </p:spPr>
        </p:pic>
        <p:sp>
          <p:nvSpPr>
            <p:cNvPr id="6" name="ZoneTexte 5">
              <a:extLst>
                <a:ext uri="{FF2B5EF4-FFF2-40B4-BE49-F238E27FC236}">
                  <a16:creationId xmlns:a16="http://schemas.microsoft.com/office/drawing/2014/main" id="{80F9F510-23DF-4403-9FF5-AE861EAE1F8D}"/>
                </a:ext>
              </a:extLst>
            </p:cNvPr>
            <p:cNvSpPr txBox="1"/>
            <p:nvPr/>
          </p:nvSpPr>
          <p:spPr>
            <a:xfrm>
              <a:off x="6046236" y="5684078"/>
              <a:ext cx="5962261" cy="561474"/>
            </a:xfrm>
            <a:prstGeom prst="rect">
              <a:avLst/>
            </a:prstGeom>
          </p:spPr>
          <p:txBody>
            <a:bodyPr wrap="square" rtlCol="0" anchor="ctr" anchorCtr="0">
              <a:normAutofit/>
            </a:bodyPr>
            <a:lstStyle/>
            <a:p>
              <a:pPr algn="ctr"/>
              <a:r>
                <a:rPr lang="fr-FR" b="1" dirty="0">
                  <a:solidFill>
                    <a:schemeClr val="bg2"/>
                  </a:solidFill>
                  <a:latin typeface="Raleway ExtraBold" panose="020B0003030101060003" pitchFamily="34" charset="0"/>
                </a:rPr>
                <a:t>Similaire au framework utilisé sur le starter-kit web</a:t>
              </a:r>
            </a:p>
          </p:txBody>
        </p:sp>
      </p:grpSp>
      <p:grpSp>
        <p:nvGrpSpPr>
          <p:cNvPr id="9" name="Groupe 8">
            <a:extLst>
              <a:ext uri="{FF2B5EF4-FFF2-40B4-BE49-F238E27FC236}">
                <a16:creationId xmlns:a16="http://schemas.microsoft.com/office/drawing/2014/main" id="{276BAE4F-9761-4743-9D4B-6E6B8889EE71}"/>
              </a:ext>
            </a:extLst>
          </p:cNvPr>
          <p:cNvGrpSpPr/>
          <p:nvPr/>
        </p:nvGrpSpPr>
        <p:grpSpPr>
          <a:xfrm>
            <a:off x="11630526" y="6296526"/>
            <a:ext cx="561474" cy="561473"/>
            <a:chOff x="11630526" y="6296526"/>
            <a:chExt cx="561474" cy="561473"/>
          </a:xfrm>
        </p:grpSpPr>
        <p:sp>
          <p:nvSpPr>
            <p:cNvPr id="10" name="Larme 9">
              <a:extLst>
                <a:ext uri="{FF2B5EF4-FFF2-40B4-BE49-F238E27FC236}">
                  <a16:creationId xmlns:a16="http://schemas.microsoft.com/office/drawing/2014/main" id="{31066F2C-3494-4969-8E05-4B4CFB87E40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FD5EF5C7-2624-45AA-92A9-05D5CDAE308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22</a:t>
              </a:r>
            </a:p>
          </p:txBody>
        </p:sp>
      </p:grpSp>
    </p:spTree>
    <p:extLst>
      <p:ext uri="{BB962C8B-B14F-4D97-AF65-F5344CB8AC3E}">
        <p14:creationId xmlns:p14="http://schemas.microsoft.com/office/powerpoint/2010/main" val="141667291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0-#ppt_w/2"/>
                                          </p:val>
                                        </p:tav>
                                        <p:tav tm="100000">
                                          <p:val>
                                            <p:strVal val="#ppt_x"/>
                                          </p:val>
                                        </p:tav>
                                      </p:tavLst>
                                    </p:anim>
                                    <p:anim calcmode="lin" valueType="num">
                                      <p:cBhvr additive="base">
                                        <p:cTn id="8" dur="2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 calcmode="lin" valueType="num">
                                      <p:cBhvr additive="base">
                                        <p:cTn id="11" dur="25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12" dur="250" fill="hold"/>
                                        <p:tgtEl>
                                          <p:spTgt spid="2">
                                            <p:txEl>
                                              <p:pRg st="0" end="0"/>
                                            </p:txEl>
                                          </p:spTgt>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10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animEffect transition="in" filter="fade">
                                      <p:cBhvr>
                                        <p:cTn id="25" dur="500"/>
                                        <p:tgtEl>
                                          <p:spTgt spid="4">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fade">
                                      <p:cBhvr>
                                        <p:cTn id="30" dur="500"/>
                                        <p:tgtEl>
                                          <p:spTgt spid="4">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a:extLst>
              <a:ext uri="{FF2B5EF4-FFF2-40B4-BE49-F238E27FC236}">
                <a16:creationId xmlns:a16="http://schemas.microsoft.com/office/drawing/2014/main" id="{86CBD312-039F-45FD-A1FB-4E760E631B0E}"/>
              </a:ext>
            </a:extLst>
          </p:cNvPr>
          <p:cNvPicPr>
            <a:picLocks noGrp="1" noChangeAspect="1"/>
          </p:cNvPicPr>
          <p:nvPr>
            <p:ph type="pic" sz="quarter" idx="10"/>
          </p:nvPr>
        </p:nvPicPr>
        <p:blipFill rotWithShape="1">
          <a:blip r:embed="rId3"/>
          <a:srcRect l="-34" t="22814" r="44138"/>
          <a:stretch/>
        </p:blipFill>
        <p:spPr>
          <a:xfrm>
            <a:off x="7510558" y="463466"/>
            <a:ext cx="3788315" cy="2575254"/>
          </a:xfrm>
        </p:spPr>
      </p:pic>
      <p:sp>
        <p:nvSpPr>
          <p:cNvPr id="4" name="ZoneTexte 3">
            <a:extLst>
              <a:ext uri="{FF2B5EF4-FFF2-40B4-BE49-F238E27FC236}">
                <a16:creationId xmlns:a16="http://schemas.microsoft.com/office/drawing/2014/main" id="{9C6D5893-BE28-4D52-B146-58DE610BE31A}"/>
              </a:ext>
            </a:extLst>
          </p:cNvPr>
          <p:cNvSpPr txBox="1"/>
          <p:nvPr/>
        </p:nvSpPr>
        <p:spPr>
          <a:xfrm>
            <a:off x="401216" y="299455"/>
            <a:ext cx="4982547" cy="858416"/>
          </a:xfrm>
          <a:prstGeom prst="rect">
            <a:avLst/>
          </a:prstGeom>
        </p:spPr>
        <p:txBody>
          <a:bodyPr wrap="square" rtlCol="0">
            <a:normAutofit/>
          </a:bodyPr>
          <a:lstStyle/>
          <a:p>
            <a:pPr algn="l"/>
            <a:r>
              <a:rPr lang="fr-FR" sz="4800" b="1" dirty="0">
                <a:solidFill>
                  <a:schemeClr val="bg1"/>
                </a:solidFill>
                <a:latin typeface="Raleway ExtraBold" panose="020B0003030101060003" pitchFamily="34" charset="0"/>
              </a:rPr>
              <a:t>Le Portail API</a:t>
            </a:r>
          </a:p>
        </p:txBody>
      </p:sp>
      <p:grpSp>
        <p:nvGrpSpPr>
          <p:cNvPr id="5" name="Groupe 4">
            <a:extLst>
              <a:ext uri="{FF2B5EF4-FFF2-40B4-BE49-F238E27FC236}">
                <a16:creationId xmlns:a16="http://schemas.microsoft.com/office/drawing/2014/main" id="{C49A3885-0FCB-48A4-9833-8AA18EEC1760}"/>
              </a:ext>
            </a:extLst>
          </p:cNvPr>
          <p:cNvGrpSpPr/>
          <p:nvPr/>
        </p:nvGrpSpPr>
        <p:grpSpPr>
          <a:xfrm>
            <a:off x="549790" y="1060625"/>
            <a:ext cx="931705" cy="0"/>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1586204"/>
            <a:ext cx="5072063" cy="4749282"/>
          </a:xfrm>
          <a:prstGeom prst="rect">
            <a:avLst/>
          </a:prstGeom>
        </p:spPr>
        <p:txBody>
          <a:bodyPr wrap="square" rtlCol="0">
            <a:normAutofit lnSpcReduction="10000"/>
          </a:bodyPr>
          <a:lstStyle/>
          <a:p>
            <a:pPr algn="l"/>
            <a:r>
              <a:rPr lang="fr-FR" dirty="0">
                <a:solidFill>
                  <a:schemeClr val="bg1"/>
                </a:solidFill>
                <a:latin typeface="Lato Light" panose="020F0302020204030203"/>
              </a:rPr>
              <a:t>Point d’entrée pour les APIs/micro-services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Assure la sécurité, l’évolutivité et la haute disponibilité</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Externaliser et centraliser la configuration de chaque micro-service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Utilisation de Kong</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Création d’un package NPM permettant de simplifier et d’automatiser la configuration de Kong</a:t>
            </a:r>
          </a:p>
        </p:txBody>
      </p:sp>
      <p:pic>
        <p:nvPicPr>
          <p:cNvPr id="12" name="Image 11">
            <a:extLst>
              <a:ext uri="{FF2B5EF4-FFF2-40B4-BE49-F238E27FC236}">
                <a16:creationId xmlns:a16="http://schemas.microsoft.com/office/drawing/2014/main" id="{FB7CC8A0-96C1-48A3-A2E0-2162B8F155DB}"/>
              </a:ext>
            </a:extLst>
          </p:cNvPr>
          <p:cNvPicPr>
            <a:picLocks noChangeAspect="1"/>
          </p:cNvPicPr>
          <p:nvPr/>
        </p:nvPicPr>
        <p:blipFill rotWithShape="1">
          <a:blip r:embed="rId3"/>
          <a:srcRect l="60735"/>
          <a:stretch/>
        </p:blipFill>
        <p:spPr>
          <a:xfrm>
            <a:off x="7999444" y="3058110"/>
            <a:ext cx="2661167" cy="3336424"/>
          </a:xfrm>
          <a:prstGeom prst="rect">
            <a:avLst/>
          </a:prstGeom>
        </p:spPr>
      </p:pic>
      <p:pic>
        <p:nvPicPr>
          <p:cNvPr id="14" name="Image 13">
            <a:extLst>
              <a:ext uri="{FF2B5EF4-FFF2-40B4-BE49-F238E27FC236}">
                <a16:creationId xmlns:a16="http://schemas.microsoft.com/office/drawing/2014/main" id="{51DFAFAD-9E88-417B-8366-F7415755237A}"/>
              </a:ext>
            </a:extLst>
          </p:cNvPr>
          <p:cNvPicPr>
            <a:picLocks noChangeAspect="1"/>
          </p:cNvPicPr>
          <p:nvPr/>
        </p:nvPicPr>
        <p:blipFill rotWithShape="1">
          <a:blip r:embed="rId3"/>
          <a:srcRect l="16783" t="1" r="62486" b="92563"/>
          <a:stretch/>
        </p:blipFill>
        <p:spPr>
          <a:xfrm>
            <a:off x="8624004" y="202810"/>
            <a:ext cx="1481050" cy="261531"/>
          </a:xfrm>
          <a:prstGeom prst="rect">
            <a:avLst/>
          </a:prstGeom>
        </p:spPr>
      </p:pic>
      <p:grpSp>
        <p:nvGrpSpPr>
          <p:cNvPr id="11" name="Groupe 10">
            <a:extLst>
              <a:ext uri="{FF2B5EF4-FFF2-40B4-BE49-F238E27FC236}">
                <a16:creationId xmlns:a16="http://schemas.microsoft.com/office/drawing/2014/main" id="{BFCE80C3-DE2D-4F23-A321-723CB897FE72}"/>
              </a:ext>
            </a:extLst>
          </p:cNvPr>
          <p:cNvGrpSpPr/>
          <p:nvPr/>
        </p:nvGrpSpPr>
        <p:grpSpPr>
          <a:xfrm>
            <a:off x="11630526" y="6296526"/>
            <a:ext cx="561474" cy="561473"/>
            <a:chOff x="11630526" y="6296526"/>
            <a:chExt cx="561474" cy="561473"/>
          </a:xfrm>
        </p:grpSpPr>
        <p:sp>
          <p:nvSpPr>
            <p:cNvPr id="13" name="Larme 12">
              <a:extLst>
                <a:ext uri="{FF2B5EF4-FFF2-40B4-BE49-F238E27FC236}">
                  <a16:creationId xmlns:a16="http://schemas.microsoft.com/office/drawing/2014/main" id="{0C0F1404-B180-492D-9245-A4E119D89FE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697DA3AD-2665-4B2A-B886-52F78856DF8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23</a:t>
              </a:r>
            </a:p>
          </p:txBody>
        </p:sp>
      </p:grpSp>
    </p:spTree>
    <p:extLst>
      <p:ext uri="{BB962C8B-B14F-4D97-AF65-F5344CB8AC3E}">
        <p14:creationId xmlns:p14="http://schemas.microsoft.com/office/powerpoint/2010/main" val="26899928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animEffect transition="in" filter="fade">
                                      <p:cBhvr>
                                        <p:cTn id="17" dur="500"/>
                                        <p:tgtEl>
                                          <p:spTgt spid="8">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9" end="9"/>
                                            </p:txEl>
                                          </p:spTgt>
                                        </p:tgtEl>
                                        <p:attrNameLst>
                                          <p:attrName>style.visibility</p:attrName>
                                        </p:attrNameLst>
                                      </p:cBhvr>
                                      <p:to>
                                        <p:strVal val="visible"/>
                                      </p:to>
                                    </p:set>
                                    <p:animEffect transition="in" filter="fade">
                                      <p:cBhvr>
                                        <p:cTn id="35" dur="500"/>
                                        <p:tgtEl>
                                          <p:spTgt spid="8">
                                            <p:txEl>
                                              <p:pRg st="9" end="9"/>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xEl>
                                              <p:pRg st="12" end="12"/>
                                            </p:txEl>
                                          </p:spTgt>
                                        </p:tgtEl>
                                        <p:attrNameLst>
                                          <p:attrName>style.visibility</p:attrName>
                                        </p:attrNameLst>
                                      </p:cBhvr>
                                      <p:to>
                                        <p:strVal val="visible"/>
                                      </p:to>
                                    </p:set>
                                    <p:animEffect transition="in" filter="fade">
                                      <p:cBhvr>
                                        <p:cTn id="40"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rapèze 74">
            <a:extLst>
              <a:ext uri="{FF2B5EF4-FFF2-40B4-BE49-F238E27FC236}">
                <a16:creationId xmlns:a16="http://schemas.microsoft.com/office/drawing/2014/main" id="{BA52F0CE-C216-4374-9100-DA05992B9C17}"/>
              </a:ext>
            </a:extLst>
          </p:cNvPr>
          <p:cNvSpPr/>
          <p:nvPr/>
        </p:nvSpPr>
        <p:spPr>
          <a:xfrm>
            <a:off x="-4763" y="3398184"/>
            <a:ext cx="12215813" cy="2421592"/>
          </a:xfrm>
          <a:prstGeom prst="trapezoid">
            <a:avLst>
              <a:gd name="adj" fmla="val 85752"/>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5">
            <a:extLst>
              <a:ext uri="{FF2B5EF4-FFF2-40B4-BE49-F238E27FC236}">
                <a16:creationId xmlns:a16="http://schemas.microsoft.com/office/drawing/2014/main" id="{271CDA30-065D-4DD3-9998-18FFF1E73790}"/>
              </a:ext>
            </a:extLst>
          </p:cNvPr>
          <p:cNvSpPr/>
          <p:nvPr/>
        </p:nvSpPr>
        <p:spPr>
          <a:xfrm>
            <a:off x="0" y="5819308"/>
            <a:ext cx="1438183" cy="1038687"/>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b="1" dirty="0">
                <a:latin typeface="Raleway ExtraBold" panose="020B0003030101060003"/>
              </a:rPr>
              <a:t>L’entreprise</a:t>
            </a:r>
          </a:p>
        </p:txBody>
      </p:sp>
      <p:sp>
        <p:nvSpPr>
          <p:cNvPr id="28" name="Rectangle 27">
            <a:extLst>
              <a:ext uri="{FF2B5EF4-FFF2-40B4-BE49-F238E27FC236}">
                <a16:creationId xmlns:a16="http://schemas.microsoft.com/office/drawing/2014/main" id="{452982F0-F533-4401-9D1E-2AB1F38735BB}"/>
              </a:ext>
            </a:extLst>
          </p:cNvPr>
          <p:cNvSpPr/>
          <p:nvPr/>
        </p:nvSpPr>
        <p:spPr>
          <a:xfrm>
            <a:off x="10753817" y="5819313"/>
            <a:ext cx="1438183" cy="103868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b="1" dirty="0">
                <a:latin typeface="Raleway ExtraBold" panose="020B0003030101060003"/>
              </a:rPr>
              <a:t>Conclusion</a:t>
            </a:r>
          </a:p>
        </p:txBody>
      </p:sp>
      <p:sp>
        <p:nvSpPr>
          <p:cNvPr id="30" name="Rectangle 29">
            <a:extLst>
              <a:ext uri="{FF2B5EF4-FFF2-40B4-BE49-F238E27FC236}">
                <a16:creationId xmlns:a16="http://schemas.microsoft.com/office/drawing/2014/main" id="{7A6931B9-F521-4DD5-BE59-6A3D14B321B8}"/>
              </a:ext>
            </a:extLst>
          </p:cNvPr>
          <p:cNvSpPr/>
          <p:nvPr/>
        </p:nvSpPr>
        <p:spPr>
          <a:xfrm>
            <a:off x="2210540" y="5819313"/>
            <a:ext cx="1438183" cy="1038687"/>
          </a:xfrm>
          <a:prstGeom prst="rect">
            <a:avLst/>
          </a:prstGeom>
          <a:solidFill>
            <a:srgbClr val="FFCC30"/>
          </a:solidFill>
          <a:ln>
            <a:solidFill>
              <a:srgbClr val="FFCC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b="1" dirty="0">
                <a:solidFill>
                  <a:schemeClr val="tx2"/>
                </a:solidFill>
                <a:latin typeface="Raleway ExtraBold" panose="020B0003030101060003"/>
              </a:rPr>
              <a:t>Le contexte</a:t>
            </a:r>
          </a:p>
        </p:txBody>
      </p:sp>
      <p:sp>
        <p:nvSpPr>
          <p:cNvPr id="32" name="Rectangle 31">
            <a:extLst>
              <a:ext uri="{FF2B5EF4-FFF2-40B4-BE49-F238E27FC236}">
                <a16:creationId xmlns:a16="http://schemas.microsoft.com/office/drawing/2014/main" id="{402171F3-6EA6-4036-9338-BFF503FDB6A1}"/>
              </a:ext>
            </a:extLst>
          </p:cNvPr>
          <p:cNvSpPr/>
          <p:nvPr/>
        </p:nvSpPr>
        <p:spPr>
          <a:xfrm>
            <a:off x="8543278" y="5819313"/>
            <a:ext cx="1438183" cy="1038687"/>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b="1" dirty="0">
                <a:latin typeface="Raleway ExtraBold" panose="020B0003030101060003"/>
              </a:rPr>
              <a:t>Bilan</a:t>
            </a:r>
          </a:p>
        </p:txBody>
      </p:sp>
      <p:sp>
        <p:nvSpPr>
          <p:cNvPr id="34" name="Rectangle 33">
            <a:extLst>
              <a:ext uri="{FF2B5EF4-FFF2-40B4-BE49-F238E27FC236}">
                <a16:creationId xmlns:a16="http://schemas.microsoft.com/office/drawing/2014/main" id="{BFA4A427-DDCF-42D2-A80D-92BFF1D141DE}"/>
              </a:ext>
            </a:extLst>
          </p:cNvPr>
          <p:cNvSpPr/>
          <p:nvPr/>
        </p:nvSpPr>
        <p:spPr>
          <a:xfrm>
            <a:off x="4298272" y="5819313"/>
            <a:ext cx="1438183" cy="1038687"/>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latin typeface="Raleway ExtraBold" panose="020B0003030101060003"/>
              </a:rPr>
              <a:t>Problématique</a:t>
            </a:r>
          </a:p>
        </p:txBody>
      </p:sp>
      <p:sp>
        <p:nvSpPr>
          <p:cNvPr id="36" name="Rectangle 35">
            <a:extLst>
              <a:ext uri="{FF2B5EF4-FFF2-40B4-BE49-F238E27FC236}">
                <a16:creationId xmlns:a16="http://schemas.microsoft.com/office/drawing/2014/main" id="{05C2F5B4-7FA4-41F6-8978-6F999AA8D698}"/>
              </a:ext>
            </a:extLst>
          </p:cNvPr>
          <p:cNvSpPr/>
          <p:nvPr/>
        </p:nvSpPr>
        <p:spPr>
          <a:xfrm>
            <a:off x="6482179" y="5819307"/>
            <a:ext cx="1438183" cy="1038687"/>
          </a:xfrm>
          <a:prstGeom prst="rect">
            <a:avLst/>
          </a:prstGeom>
          <a:solidFill>
            <a:srgbClr val="E0234E"/>
          </a:solidFill>
          <a:ln>
            <a:solidFill>
              <a:srgbClr val="E023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b="1" dirty="0">
                <a:latin typeface="Raleway ExtraBold" panose="020B0003030101060003"/>
              </a:rPr>
              <a:t>Le projet</a:t>
            </a:r>
          </a:p>
        </p:txBody>
      </p:sp>
      <p:sp>
        <p:nvSpPr>
          <p:cNvPr id="46" name="Forme libre : forme 45">
            <a:extLst>
              <a:ext uri="{FF2B5EF4-FFF2-40B4-BE49-F238E27FC236}">
                <a16:creationId xmlns:a16="http://schemas.microsoft.com/office/drawing/2014/main" id="{7A6BDD14-F117-459F-A33E-CF5E72F3D3C3}"/>
              </a:ext>
            </a:extLst>
          </p:cNvPr>
          <p:cNvSpPr/>
          <p:nvPr/>
        </p:nvSpPr>
        <p:spPr>
          <a:xfrm>
            <a:off x="-4763" y="3391130"/>
            <a:ext cx="3143251" cy="2431026"/>
          </a:xfrm>
          <a:custGeom>
            <a:avLst/>
            <a:gdLst>
              <a:gd name="connsiteX0" fmla="*/ 2085976 w 3143251"/>
              <a:gd name="connsiteY0" fmla="*/ 0 h 1959768"/>
              <a:gd name="connsiteX1" fmla="*/ 0 w 3143251"/>
              <a:gd name="connsiteY1" fmla="*/ 1957387 h 1959768"/>
              <a:gd name="connsiteX2" fmla="*/ 1447801 w 3143251"/>
              <a:gd name="connsiteY2" fmla="*/ 1959768 h 1959768"/>
              <a:gd name="connsiteX3" fmla="*/ 3143251 w 3143251"/>
              <a:gd name="connsiteY3" fmla="*/ 4762 h 1959768"/>
              <a:gd name="connsiteX4" fmla="*/ 2085976 w 3143251"/>
              <a:gd name="connsiteY4" fmla="*/ 0 h 1959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251" h="1959768">
                <a:moveTo>
                  <a:pt x="2085976" y="0"/>
                </a:moveTo>
                <a:lnTo>
                  <a:pt x="0" y="1957387"/>
                </a:lnTo>
                <a:lnTo>
                  <a:pt x="1447801" y="1959768"/>
                </a:lnTo>
                <a:lnTo>
                  <a:pt x="3143251" y="4762"/>
                </a:lnTo>
                <a:lnTo>
                  <a:pt x="2085976" y="0"/>
                </a:lnTo>
                <a:close/>
              </a:path>
            </a:pathLst>
          </a:custGeom>
          <a:solidFill>
            <a:schemeClr val="tx2">
              <a:lumMod val="90000"/>
              <a:lumOff val="10000"/>
            </a:schemeClr>
          </a:solidFill>
          <a:ln>
            <a:solidFill>
              <a:schemeClr val="tx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Forme libre : forme 46">
            <a:extLst>
              <a:ext uri="{FF2B5EF4-FFF2-40B4-BE49-F238E27FC236}">
                <a16:creationId xmlns:a16="http://schemas.microsoft.com/office/drawing/2014/main" id="{50DEFDCA-DD7F-47DB-82C7-524780E62BFB}"/>
              </a:ext>
            </a:extLst>
          </p:cNvPr>
          <p:cNvSpPr/>
          <p:nvPr/>
        </p:nvSpPr>
        <p:spPr>
          <a:xfrm>
            <a:off x="2209800" y="3398183"/>
            <a:ext cx="2324100" cy="2419211"/>
          </a:xfrm>
          <a:custGeom>
            <a:avLst/>
            <a:gdLst>
              <a:gd name="connsiteX0" fmla="*/ 1264444 w 2324100"/>
              <a:gd name="connsiteY0" fmla="*/ 0 h 1950244"/>
              <a:gd name="connsiteX1" fmla="*/ 0 w 2324100"/>
              <a:gd name="connsiteY1" fmla="*/ 1950244 h 1950244"/>
              <a:gd name="connsiteX2" fmla="*/ 1440656 w 2324100"/>
              <a:gd name="connsiteY2" fmla="*/ 1950244 h 1950244"/>
              <a:gd name="connsiteX3" fmla="*/ 2324100 w 2324100"/>
              <a:gd name="connsiteY3" fmla="*/ 0 h 1950244"/>
              <a:gd name="connsiteX4" fmla="*/ 1264444 w 2324100"/>
              <a:gd name="connsiteY4" fmla="*/ 0 h 1950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100" h="1950244">
                <a:moveTo>
                  <a:pt x="1264444" y="0"/>
                </a:moveTo>
                <a:lnTo>
                  <a:pt x="0" y="1950244"/>
                </a:lnTo>
                <a:lnTo>
                  <a:pt x="1440656" y="1950244"/>
                </a:lnTo>
                <a:lnTo>
                  <a:pt x="2324100" y="0"/>
                </a:lnTo>
                <a:lnTo>
                  <a:pt x="1264444" y="0"/>
                </a:lnTo>
                <a:close/>
              </a:path>
            </a:pathLst>
          </a:custGeom>
          <a:solidFill>
            <a:srgbClr val="FFA714"/>
          </a:solidFill>
          <a:ln>
            <a:solidFill>
              <a:srgbClr val="FFA7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Forme libre : forme 47">
            <a:extLst>
              <a:ext uri="{FF2B5EF4-FFF2-40B4-BE49-F238E27FC236}">
                <a16:creationId xmlns:a16="http://schemas.microsoft.com/office/drawing/2014/main" id="{3A7A988B-B159-4706-B918-E393D4BF3536}"/>
              </a:ext>
            </a:extLst>
          </p:cNvPr>
          <p:cNvSpPr/>
          <p:nvPr/>
        </p:nvSpPr>
        <p:spPr>
          <a:xfrm>
            <a:off x="4295775" y="3395229"/>
            <a:ext cx="1645444" cy="2422165"/>
          </a:xfrm>
          <a:custGeom>
            <a:avLst/>
            <a:gdLst>
              <a:gd name="connsiteX0" fmla="*/ 583406 w 1645444"/>
              <a:gd name="connsiteY0" fmla="*/ 0 h 1952625"/>
              <a:gd name="connsiteX1" fmla="*/ 0 w 1645444"/>
              <a:gd name="connsiteY1" fmla="*/ 1952625 h 1952625"/>
              <a:gd name="connsiteX2" fmla="*/ 1443038 w 1645444"/>
              <a:gd name="connsiteY2" fmla="*/ 1952625 h 1952625"/>
              <a:gd name="connsiteX3" fmla="*/ 1645444 w 1645444"/>
              <a:gd name="connsiteY3" fmla="*/ 2381 h 1952625"/>
              <a:gd name="connsiteX4" fmla="*/ 583406 w 1645444"/>
              <a:gd name="connsiteY4" fmla="*/ 0 h 1952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444" h="1952625">
                <a:moveTo>
                  <a:pt x="583406" y="0"/>
                </a:moveTo>
                <a:lnTo>
                  <a:pt x="0" y="1952625"/>
                </a:lnTo>
                <a:lnTo>
                  <a:pt x="1443038" y="1952625"/>
                </a:lnTo>
                <a:lnTo>
                  <a:pt x="1645444" y="2381"/>
                </a:lnTo>
                <a:lnTo>
                  <a:pt x="583406" y="0"/>
                </a:lnTo>
                <a:close/>
              </a:path>
            </a:pathLst>
          </a:cu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Forme libre : forme 48">
            <a:extLst>
              <a:ext uri="{FF2B5EF4-FFF2-40B4-BE49-F238E27FC236}">
                <a16:creationId xmlns:a16="http://schemas.microsoft.com/office/drawing/2014/main" id="{65C90AC4-98EB-4DDC-89C8-0E3F3B783437}"/>
              </a:ext>
            </a:extLst>
          </p:cNvPr>
          <p:cNvSpPr/>
          <p:nvPr/>
        </p:nvSpPr>
        <p:spPr>
          <a:xfrm>
            <a:off x="6279356" y="3386367"/>
            <a:ext cx="1645444" cy="2431027"/>
          </a:xfrm>
          <a:custGeom>
            <a:avLst/>
            <a:gdLst>
              <a:gd name="connsiteX0" fmla="*/ 0 w 1645444"/>
              <a:gd name="connsiteY0" fmla="*/ 0 h 1959769"/>
              <a:gd name="connsiteX1" fmla="*/ 202407 w 1645444"/>
              <a:gd name="connsiteY1" fmla="*/ 1959769 h 1959769"/>
              <a:gd name="connsiteX2" fmla="*/ 1645444 w 1645444"/>
              <a:gd name="connsiteY2" fmla="*/ 1959769 h 1959769"/>
              <a:gd name="connsiteX3" fmla="*/ 1064419 w 1645444"/>
              <a:gd name="connsiteY3" fmla="*/ 0 h 1959769"/>
              <a:gd name="connsiteX4" fmla="*/ 0 w 1645444"/>
              <a:gd name="connsiteY4" fmla="*/ 0 h 1959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444" h="1959769">
                <a:moveTo>
                  <a:pt x="0" y="0"/>
                </a:moveTo>
                <a:lnTo>
                  <a:pt x="202407" y="1959769"/>
                </a:lnTo>
                <a:lnTo>
                  <a:pt x="1645444" y="1959769"/>
                </a:lnTo>
                <a:lnTo>
                  <a:pt x="1064419" y="0"/>
                </a:lnTo>
                <a:lnTo>
                  <a:pt x="0" y="0"/>
                </a:lnTo>
                <a:close/>
              </a:path>
            </a:pathLst>
          </a:custGeom>
          <a:solidFill>
            <a:srgbClr val="CB163E"/>
          </a:solidFill>
          <a:ln>
            <a:solidFill>
              <a:srgbClr val="CB16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Forme libre : forme 49">
            <a:extLst>
              <a:ext uri="{FF2B5EF4-FFF2-40B4-BE49-F238E27FC236}">
                <a16:creationId xmlns:a16="http://schemas.microsoft.com/office/drawing/2014/main" id="{4C596661-587F-43FF-BED1-A32F87862BA2}"/>
              </a:ext>
            </a:extLst>
          </p:cNvPr>
          <p:cNvSpPr/>
          <p:nvPr/>
        </p:nvSpPr>
        <p:spPr>
          <a:xfrm>
            <a:off x="7677150" y="3394656"/>
            <a:ext cx="2309813" cy="2425119"/>
          </a:xfrm>
          <a:custGeom>
            <a:avLst/>
            <a:gdLst>
              <a:gd name="connsiteX0" fmla="*/ 1062038 w 2309813"/>
              <a:gd name="connsiteY0" fmla="*/ 0 h 1955006"/>
              <a:gd name="connsiteX1" fmla="*/ 2309813 w 2309813"/>
              <a:gd name="connsiteY1" fmla="*/ 1955006 h 1955006"/>
              <a:gd name="connsiteX2" fmla="*/ 864394 w 2309813"/>
              <a:gd name="connsiteY2" fmla="*/ 1955006 h 1955006"/>
              <a:gd name="connsiteX3" fmla="*/ 0 w 2309813"/>
              <a:gd name="connsiteY3" fmla="*/ 0 h 1955006"/>
              <a:gd name="connsiteX4" fmla="*/ 1062038 w 2309813"/>
              <a:gd name="connsiteY4" fmla="*/ 0 h 1955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9813" h="1955006">
                <a:moveTo>
                  <a:pt x="1062038" y="0"/>
                </a:moveTo>
                <a:lnTo>
                  <a:pt x="2309813" y="1955006"/>
                </a:lnTo>
                <a:lnTo>
                  <a:pt x="864394" y="1955006"/>
                </a:lnTo>
                <a:lnTo>
                  <a:pt x="0" y="0"/>
                </a:lnTo>
                <a:lnTo>
                  <a:pt x="1062038" y="0"/>
                </a:lnTo>
                <a:close/>
              </a:path>
            </a:pathLst>
          </a:cu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Forme libre : forme 50">
            <a:extLst>
              <a:ext uri="{FF2B5EF4-FFF2-40B4-BE49-F238E27FC236}">
                <a16:creationId xmlns:a16="http://schemas.microsoft.com/office/drawing/2014/main" id="{4280FC79-A75F-44FD-BF99-4CCA5220135F}"/>
              </a:ext>
            </a:extLst>
          </p:cNvPr>
          <p:cNvSpPr/>
          <p:nvPr/>
        </p:nvSpPr>
        <p:spPr>
          <a:xfrm>
            <a:off x="9074944" y="3391704"/>
            <a:ext cx="3117056" cy="2428072"/>
          </a:xfrm>
          <a:custGeom>
            <a:avLst/>
            <a:gdLst>
              <a:gd name="connsiteX0" fmla="*/ 0 w 3117056"/>
              <a:gd name="connsiteY0" fmla="*/ 0 h 1957387"/>
              <a:gd name="connsiteX1" fmla="*/ 1674019 w 3117056"/>
              <a:gd name="connsiteY1" fmla="*/ 1957387 h 1957387"/>
              <a:gd name="connsiteX2" fmla="*/ 3117056 w 3117056"/>
              <a:gd name="connsiteY2" fmla="*/ 1957387 h 1957387"/>
              <a:gd name="connsiteX3" fmla="*/ 1059656 w 3117056"/>
              <a:gd name="connsiteY3" fmla="*/ 2381 h 1957387"/>
              <a:gd name="connsiteX4" fmla="*/ 0 w 3117056"/>
              <a:gd name="connsiteY4" fmla="*/ 0 h 1957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7056" h="1957387">
                <a:moveTo>
                  <a:pt x="0" y="0"/>
                </a:moveTo>
                <a:lnTo>
                  <a:pt x="1674019" y="1957387"/>
                </a:lnTo>
                <a:lnTo>
                  <a:pt x="3117056" y="1957387"/>
                </a:lnTo>
                <a:lnTo>
                  <a:pt x="1059656" y="2381"/>
                </a:lnTo>
                <a:lnTo>
                  <a:pt x="0" y="0"/>
                </a:lnTo>
                <a:close/>
              </a:path>
            </a:pathLst>
          </a:cu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69" name="Groupe 68">
            <a:extLst>
              <a:ext uri="{FF2B5EF4-FFF2-40B4-BE49-F238E27FC236}">
                <a16:creationId xmlns:a16="http://schemas.microsoft.com/office/drawing/2014/main" id="{389C920E-7ECB-49C4-B26F-5B70F3DDFF95}"/>
              </a:ext>
            </a:extLst>
          </p:cNvPr>
          <p:cNvGrpSpPr/>
          <p:nvPr/>
        </p:nvGrpSpPr>
        <p:grpSpPr>
          <a:xfrm>
            <a:off x="2080057" y="2356547"/>
            <a:ext cx="1056443" cy="1038687"/>
            <a:chOff x="2080057" y="2823099"/>
            <a:chExt cx="1056443" cy="1038687"/>
          </a:xfrm>
        </p:grpSpPr>
        <p:sp>
          <p:nvSpPr>
            <p:cNvPr id="2" name="Rectangle 1">
              <a:extLst>
                <a:ext uri="{FF2B5EF4-FFF2-40B4-BE49-F238E27FC236}">
                  <a16:creationId xmlns:a16="http://schemas.microsoft.com/office/drawing/2014/main" id="{204BF74E-B9CA-48A8-9AC2-35CC87D1B97F}"/>
                </a:ext>
              </a:extLst>
            </p:cNvPr>
            <p:cNvSpPr/>
            <p:nvPr/>
          </p:nvSpPr>
          <p:spPr>
            <a:xfrm>
              <a:off x="2080057" y="2823099"/>
              <a:ext cx="1056443" cy="1038687"/>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3" name="Graphique 52">
              <a:extLst>
                <a:ext uri="{FF2B5EF4-FFF2-40B4-BE49-F238E27FC236}">
                  <a16:creationId xmlns:a16="http://schemas.microsoft.com/office/drawing/2014/main" id="{2E2BA4BA-348B-43E6-BFF1-29E8274FFF5E}"/>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b="19223"/>
            <a:stretch/>
          </p:blipFill>
          <p:spPr>
            <a:xfrm>
              <a:off x="2320031" y="3025758"/>
              <a:ext cx="609600" cy="615519"/>
            </a:xfrm>
            <a:prstGeom prst="rect">
              <a:avLst/>
            </a:prstGeom>
          </p:spPr>
        </p:pic>
      </p:grpSp>
      <p:grpSp>
        <p:nvGrpSpPr>
          <p:cNvPr id="70" name="Groupe 69">
            <a:extLst>
              <a:ext uri="{FF2B5EF4-FFF2-40B4-BE49-F238E27FC236}">
                <a16:creationId xmlns:a16="http://schemas.microsoft.com/office/drawing/2014/main" id="{B2F82109-B5F9-479C-BBE3-D889733ECADF}"/>
              </a:ext>
            </a:extLst>
          </p:cNvPr>
          <p:cNvGrpSpPr/>
          <p:nvPr/>
        </p:nvGrpSpPr>
        <p:grpSpPr>
          <a:xfrm>
            <a:off x="3477041" y="2356546"/>
            <a:ext cx="1056443" cy="1038687"/>
            <a:chOff x="3477041" y="2823098"/>
            <a:chExt cx="1056443" cy="1038687"/>
          </a:xfrm>
        </p:grpSpPr>
        <p:sp>
          <p:nvSpPr>
            <p:cNvPr id="4" name="Rectangle 3">
              <a:extLst>
                <a:ext uri="{FF2B5EF4-FFF2-40B4-BE49-F238E27FC236}">
                  <a16:creationId xmlns:a16="http://schemas.microsoft.com/office/drawing/2014/main" id="{61950BBF-2395-47F2-8649-D9B68160ED1D}"/>
                </a:ext>
              </a:extLst>
            </p:cNvPr>
            <p:cNvSpPr/>
            <p:nvPr/>
          </p:nvSpPr>
          <p:spPr>
            <a:xfrm>
              <a:off x="3477041" y="2823098"/>
              <a:ext cx="1056443" cy="1038687"/>
            </a:xfrm>
            <a:prstGeom prst="rect">
              <a:avLst/>
            </a:prstGeom>
            <a:solidFill>
              <a:srgbClr val="FFCC30"/>
            </a:solidFill>
            <a:ln>
              <a:solidFill>
                <a:srgbClr val="FFCC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5" name="Graphique 54">
              <a:extLst>
                <a:ext uri="{FF2B5EF4-FFF2-40B4-BE49-F238E27FC236}">
                  <a16:creationId xmlns:a16="http://schemas.microsoft.com/office/drawing/2014/main" id="{AFFF1131-D2B3-426C-BCEA-FAB5199623C1}"/>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b="19674"/>
            <a:stretch/>
          </p:blipFill>
          <p:spPr>
            <a:xfrm>
              <a:off x="3640886" y="3041616"/>
              <a:ext cx="708148" cy="601647"/>
            </a:xfrm>
            <a:prstGeom prst="rect">
              <a:avLst/>
            </a:prstGeom>
          </p:spPr>
        </p:pic>
      </p:grpSp>
      <p:grpSp>
        <p:nvGrpSpPr>
          <p:cNvPr id="71" name="Groupe 70">
            <a:extLst>
              <a:ext uri="{FF2B5EF4-FFF2-40B4-BE49-F238E27FC236}">
                <a16:creationId xmlns:a16="http://schemas.microsoft.com/office/drawing/2014/main" id="{363C191E-2477-4266-9803-3C0172CCB9DF}"/>
              </a:ext>
            </a:extLst>
          </p:cNvPr>
          <p:cNvGrpSpPr/>
          <p:nvPr/>
        </p:nvGrpSpPr>
        <p:grpSpPr>
          <a:xfrm>
            <a:off x="4881839" y="2356545"/>
            <a:ext cx="1056443" cy="1038687"/>
            <a:chOff x="4881839" y="2823097"/>
            <a:chExt cx="1056443" cy="1038687"/>
          </a:xfrm>
        </p:grpSpPr>
        <p:sp>
          <p:nvSpPr>
            <p:cNvPr id="6" name="Rectangle 5">
              <a:extLst>
                <a:ext uri="{FF2B5EF4-FFF2-40B4-BE49-F238E27FC236}">
                  <a16:creationId xmlns:a16="http://schemas.microsoft.com/office/drawing/2014/main" id="{4B140727-983A-4337-A50C-B89694600BE6}"/>
                </a:ext>
              </a:extLst>
            </p:cNvPr>
            <p:cNvSpPr/>
            <p:nvPr/>
          </p:nvSpPr>
          <p:spPr>
            <a:xfrm>
              <a:off x="4881839" y="2823097"/>
              <a:ext cx="1056443" cy="1038687"/>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7" name="Graphique 56">
              <a:extLst>
                <a:ext uri="{FF2B5EF4-FFF2-40B4-BE49-F238E27FC236}">
                  <a16:creationId xmlns:a16="http://schemas.microsoft.com/office/drawing/2014/main" id="{EF3DB460-69CF-482B-8784-AD5ECA39479C}"/>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b="21232"/>
            <a:stretch/>
          </p:blipFill>
          <p:spPr>
            <a:xfrm>
              <a:off x="5076377" y="3002902"/>
              <a:ext cx="650374" cy="640361"/>
            </a:xfrm>
            <a:prstGeom prst="rect">
              <a:avLst/>
            </a:prstGeom>
          </p:spPr>
        </p:pic>
      </p:grpSp>
      <p:grpSp>
        <p:nvGrpSpPr>
          <p:cNvPr id="72" name="Groupe 71">
            <a:extLst>
              <a:ext uri="{FF2B5EF4-FFF2-40B4-BE49-F238E27FC236}">
                <a16:creationId xmlns:a16="http://schemas.microsoft.com/office/drawing/2014/main" id="{5EBABE53-2802-4F40-BDA1-B6ED1CC5D607}"/>
              </a:ext>
            </a:extLst>
          </p:cNvPr>
          <p:cNvGrpSpPr/>
          <p:nvPr/>
        </p:nvGrpSpPr>
        <p:grpSpPr>
          <a:xfrm>
            <a:off x="6282709" y="2347623"/>
            <a:ext cx="1056443" cy="1038687"/>
            <a:chOff x="6282709" y="2814175"/>
            <a:chExt cx="1056443" cy="1038687"/>
          </a:xfrm>
        </p:grpSpPr>
        <p:sp>
          <p:nvSpPr>
            <p:cNvPr id="10" name="Rectangle 9">
              <a:extLst>
                <a:ext uri="{FF2B5EF4-FFF2-40B4-BE49-F238E27FC236}">
                  <a16:creationId xmlns:a16="http://schemas.microsoft.com/office/drawing/2014/main" id="{720F3E57-5CE0-4711-8564-A9616F589992}"/>
                </a:ext>
              </a:extLst>
            </p:cNvPr>
            <p:cNvSpPr/>
            <p:nvPr/>
          </p:nvSpPr>
          <p:spPr>
            <a:xfrm>
              <a:off x="6282709" y="2814175"/>
              <a:ext cx="1056443" cy="1038687"/>
            </a:xfrm>
            <a:prstGeom prst="rect">
              <a:avLst/>
            </a:prstGeom>
            <a:solidFill>
              <a:srgbClr val="E0234E"/>
            </a:solidFill>
            <a:ln>
              <a:solidFill>
                <a:srgbClr val="E023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9" name="Graphique 58">
              <a:extLst>
                <a:ext uri="{FF2B5EF4-FFF2-40B4-BE49-F238E27FC236}">
                  <a16:creationId xmlns:a16="http://schemas.microsoft.com/office/drawing/2014/main" id="{5779C148-E602-4BF2-BEB8-EA62A5633218}"/>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b="14855"/>
            <a:stretch/>
          </p:blipFill>
          <p:spPr>
            <a:xfrm>
              <a:off x="6457173" y="2968713"/>
              <a:ext cx="698379" cy="743300"/>
            </a:xfrm>
            <a:prstGeom prst="rect">
              <a:avLst/>
            </a:prstGeom>
          </p:spPr>
        </p:pic>
      </p:grpSp>
      <p:grpSp>
        <p:nvGrpSpPr>
          <p:cNvPr id="73" name="Groupe 72">
            <a:extLst>
              <a:ext uri="{FF2B5EF4-FFF2-40B4-BE49-F238E27FC236}">
                <a16:creationId xmlns:a16="http://schemas.microsoft.com/office/drawing/2014/main" id="{3B313090-923B-4F17-B6EE-8DD3A382F5C2}"/>
              </a:ext>
            </a:extLst>
          </p:cNvPr>
          <p:cNvGrpSpPr/>
          <p:nvPr/>
        </p:nvGrpSpPr>
        <p:grpSpPr>
          <a:xfrm>
            <a:off x="7679253" y="2356548"/>
            <a:ext cx="1056443" cy="1038687"/>
            <a:chOff x="7679253" y="2823100"/>
            <a:chExt cx="1056443" cy="1038687"/>
          </a:xfrm>
        </p:grpSpPr>
        <p:sp>
          <p:nvSpPr>
            <p:cNvPr id="12" name="Rectangle 11">
              <a:extLst>
                <a:ext uri="{FF2B5EF4-FFF2-40B4-BE49-F238E27FC236}">
                  <a16:creationId xmlns:a16="http://schemas.microsoft.com/office/drawing/2014/main" id="{3DF73434-3C94-485B-BA61-F9052A3D4B1C}"/>
                </a:ext>
              </a:extLst>
            </p:cNvPr>
            <p:cNvSpPr/>
            <p:nvPr/>
          </p:nvSpPr>
          <p:spPr>
            <a:xfrm>
              <a:off x="7679253" y="2823100"/>
              <a:ext cx="1056443" cy="1038687"/>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1" name="Graphique 60">
              <a:extLst>
                <a:ext uri="{FF2B5EF4-FFF2-40B4-BE49-F238E27FC236}">
                  <a16:creationId xmlns:a16="http://schemas.microsoft.com/office/drawing/2014/main" id="{3CC8A514-A554-4187-99F0-3606C2DE9DB2}"/>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b="15619"/>
            <a:stretch/>
          </p:blipFill>
          <p:spPr>
            <a:xfrm>
              <a:off x="7919653" y="3011477"/>
              <a:ext cx="623625" cy="657772"/>
            </a:xfrm>
            <a:prstGeom prst="rect">
              <a:avLst/>
            </a:prstGeom>
          </p:spPr>
        </p:pic>
      </p:grpSp>
      <p:grpSp>
        <p:nvGrpSpPr>
          <p:cNvPr id="74" name="Groupe 73">
            <a:extLst>
              <a:ext uri="{FF2B5EF4-FFF2-40B4-BE49-F238E27FC236}">
                <a16:creationId xmlns:a16="http://schemas.microsoft.com/office/drawing/2014/main" id="{B3B3ABD3-2965-4619-82BA-C9A9798DD97F}"/>
              </a:ext>
            </a:extLst>
          </p:cNvPr>
          <p:cNvGrpSpPr/>
          <p:nvPr/>
        </p:nvGrpSpPr>
        <p:grpSpPr>
          <a:xfrm>
            <a:off x="9075313" y="2356547"/>
            <a:ext cx="1056443" cy="1038687"/>
            <a:chOff x="9075313" y="2823099"/>
            <a:chExt cx="1056443" cy="1038687"/>
          </a:xfrm>
        </p:grpSpPr>
        <p:sp>
          <p:nvSpPr>
            <p:cNvPr id="14" name="Rectangle 13">
              <a:extLst>
                <a:ext uri="{FF2B5EF4-FFF2-40B4-BE49-F238E27FC236}">
                  <a16:creationId xmlns:a16="http://schemas.microsoft.com/office/drawing/2014/main" id="{CB9DE589-E08A-45B2-986C-ADA781A9A124}"/>
                </a:ext>
              </a:extLst>
            </p:cNvPr>
            <p:cNvSpPr/>
            <p:nvPr/>
          </p:nvSpPr>
          <p:spPr>
            <a:xfrm>
              <a:off x="9075313" y="2823099"/>
              <a:ext cx="1056443" cy="103868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3" name="Graphique 62">
              <a:extLst>
                <a:ext uri="{FF2B5EF4-FFF2-40B4-BE49-F238E27FC236}">
                  <a16:creationId xmlns:a16="http://schemas.microsoft.com/office/drawing/2014/main" id="{E53971DC-8575-48F6-B33F-60CEAA796989}"/>
                </a:ext>
              </a:extLst>
            </p:cNvPr>
            <p:cNvPicPr>
              <a:picLocks noChangeAspect="1"/>
            </p:cNvPicPr>
            <p:nvPr/>
          </p:nvPicPr>
          <p:blipFill rotWithShape="1">
            <a:blip r:embed="rId12">
              <a:extLst>
                <a:ext uri="{96DAC541-7B7A-43D3-8B79-37D633B846F1}">
                  <asvg:svgBlip xmlns:asvg="http://schemas.microsoft.com/office/drawing/2016/SVG/main" r:embed="rId13"/>
                </a:ext>
              </a:extLst>
            </a:blip>
            <a:srcRect b="15142"/>
            <a:stretch/>
          </p:blipFill>
          <p:spPr>
            <a:xfrm>
              <a:off x="9261784" y="2960578"/>
              <a:ext cx="683500" cy="725008"/>
            </a:xfrm>
            <a:prstGeom prst="rect">
              <a:avLst/>
            </a:prstGeom>
          </p:spPr>
        </p:pic>
      </p:grpSp>
      <p:sp>
        <p:nvSpPr>
          <p:cNvPr id="65" name="Titre 1">
            <a:extLst>
              <a:ext uri="{FF2B5EF4-FFF2-40B4-BE49-F238E27FC236}">
                <a16:creationId xmlns:a16="http://schemas.microsoft.com/office/drawing/2014/main" id="{84209C4A-1ECC-4991-9F15-84ADDC2FC2CB}"/>
              </a:ext>
            </a:extLst>
          </p:cNvPr>
          <p:cNvSpPr txBox="1">
            <a:spLocks/>
          </p:cNvSpPr>
          <p:nvPr/>
        </p:nvSpPr>
        <p:spPr>
          <a:xfrm>
            <a:off x="838200" y="483855"/>
            <a:ext cx="10515600" cy="91753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fr-FR" sz="6000" b="1" dirty="0">
                <a:latin typeface="Raleway ExtraBold" panose="020B0003030101060003"/>
              </a:rPr>
              <a:t>Sommaire</a:t>
            </a:r>
          </a:p>
        </p:txBody>
      </p:sp>
      <p:grpSp>
        <p:nvGrpSpPr>
          <p:cNvPr id="68" name="Groupe 67">
            <a:extLst>
              <a:ext uri="{FF2B5EF4-FFF2-40B4-BE49-F238E27FC236}">
                <a16:creationId xmlns:a16="http://schemas.microsoft.com/office/drawing/2014/main" id="{EDAF951F-2AEA-4CF7-9CBE-A9051D79FE2A}"/>
              </a:ext>
            </a:extLst>
          </p:cNvPr>
          <p:cNvGrpSpPr/>
          <p:nvPr/>
        </p:nvGrpSpPr>
        <p:grpSpPr>
          <a:xfrm>
            <a:off x="4415986" y="1317137"/>
            <a:ext cx="931705" cy="0"/>
            <a:chOff x="6257152" y="2151326"/>
            <a:chExt cx="931705" cy="0"/>
          </a:xfrm>
        </p:grpSpPr>
        <p:cxnSp>
          <p:nvCxnSpPr>
            <p:cNvPr id="66" name="Connecteur droit 65">
              <a:extLst>
                <a:ext uri="{FF2B5EF4-FFF2-40B4-BE49-F238E27FC236}">
                  <a16:creationId xmlns:a16="http://schemas.microsoft.com/office/drawing/2014/main" id="{30B44548-BEE4-46CC-A83D-E343F8459C7B}"/>
                </a:ext>
              </a:extLst>
            </p:cNvPr>
            <p:cNvCxnSpPr>
              <a:cxnSpLocks/>
            </p:cNvCxnSpPr>
            <p:nvPr/>
          </p:nvCxnSpPr>
          <p:spPr>
            <a:xfrm>
              <a:off x="6257152" y="2151326"/>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7" name="Connecteur droit 66">
              <a:extLst>
                <a:ext uri="{FF2B5EF4-FFF2-40B4-BE49-F238E27FC236}">
                  <a16:creationId xmlns:a16="http://schemas.microsoft.com/office/drawing/2014/main" id="{DD463E5D-4406-48F2-B274-2FA992CA55FE}"/>
                </a:ext>
              </a:extLst>
            </p:cNvPr>
            <p:cNvCxnSpPr>
              <a:cxnSpLocks/>
            </p:cNvCxnSpPr>
            <p:nvPr/>
          </p:nvCxnSpPr>
          <p:spPr>
            <a:xfrm>
              <a:off x="7007758" y="2151326"/>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89537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250"/>
                                        <p:tgtEl>
                                          <p:spTgt spid="69"/>
                                        </p:tgtEl>
                                      </p:cBhvr>
                                    </p:animEffect>
                                  </p:childTnLst>
                                </p:cTn>
                              </p:par>
                              <p:par>
                                <p:cTn id="8" presetID="22" presetClass="entr" presetSubtype="1" fill="hold" grpId="0" nodeType="withEffect">
                                  <p:stCondLst>
                                    <p:cond delay="250"/>
                                  </p:stCondLst>
                                  <p:childTnLst>
                                    <p:set>
                                      <p:cBhvr>
                                        <p:cTn id="9" dur="1" fill="hold">
                                          <p:stCondLst>
                                            <p:cond delay="0"/>
                                          </p:stCondLst>
                                        </p:cTn>
                                        <p:tgtEl>
                                          <p:spTgt spid="46"/>
                                        </p:tgtEl>
                                        <p:attrNameLst>
                                          <p:attrName>style.visibility</p:attrName>
                                        </p:attrNameLst>
                                      </p:cBhvr>
                                      <p:to>
                                        <p:strVal val="visible"/>
                                      </p:to>
                                    </p:set>
                                    <p:animEffect transition="in" filter="wipe(up)">
                                      <p:cBhvr>
                                        <p:cTn id="10" dur="100"/>
                                        <p:tgtEl>
                                          <p:spTgt spid="46"/>
                                        </p:tgtEl>
                                      </p:cBhvr>
                                    </p:animEffect>
                                  </p:childTnLst>
                                </p:cTn>
                              </p:par>
                              <p:par>
                                <p:cTn id="11" presetID="22" presetClass="entr" presetSubtype="1" fill="hold" grpId="0" nodeType="withEffect">
                                  <p:stCondLst>
                                    <p:cond delay="350"/>
                                  </p:stCondLst>
                                  <p:childTnLst>
                                    <p:set>
                                      <p:cBhvr>
                                        <p:cTn id="12" dur="1" fill="hold">
                                          <p:stCondLst>
                                            <p:cond delay="0"/>
                                          </p:stCondLst>
                                        </p:cTn>
                                        <p:tgtEl>
                                          <p:spTgt spid="16"/>
                                        </p:tgtEl>
                                        <p:attrNameLst>
                                          <p:attrName>style.visibility</p:attrName>
                                        </p:attrNameLst>
                                      </p:cBhvr>
                                      <p:to>
                                        <p:strVal val="visible"/>
                                      </p:to>
                                    </p:set>
                                    <p:animEffect transition="in" filter="wipe(up)">
                                      <p:cBhvr>
                                        <p:cTn id="13" dur="25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250"/>
                                        <p:tgtEl>
                                          <p:spTgt spid="70"/>
                                        </p:tgtEl>
                                      </p:cBhvr>
                                    </p:animEffect>
                                  </p:childTnLst>
                                </p:cTn>
                              </p:par>
                              <p:par>
                                <p:cTn id="19" presetID="22" presetClass="entr" presetSubtype="1" fill="hold" grpId="0" nodeType="withEffect">
                                  <p:stCondLst>
                                    <p:cond delay="250"/>
                                  </p:stCondLst>
                                  <p:childTnLst>
                                    <p:set>
                                      <p:cBhvr>
                                        <p:cTn id="20" dur="1" fill="hold">
                                          <p:stCondLst>
                                            <p:cond delay="0"/>
                                          </p:stCondLst>
                                        </p:cTn>
                                        <p:tgtEl>
                                          <p:spTgt spid="47"/>
                                        </p:tgtEl>
                                        <p:attrNameLst>
                                          <p:attrName>style.visibility</p:attrName>
                                        </p:attrNameLst>
                                      </p:cBhvr>
                                      <p:to>
                                        <p:strVal val="visible"/>
                                      </p:to>
                                    </p:set>
                                    <p:animEffect transition="in" filter="wipe(up)">
                                      <p:cBhvr>
                                        <p:cTn id="21" dur="100"/>
                                        <p:tgtEl>
                                          <p:spTgt spid="47"/>
                                        </p:tgtEl>
                                      </p:cBhvr>
                                    </p:animEffect>
                                  </p:childTnLst>
                                </p:cTn>
                              </p:par>
                              <p:par>
                                <p:cTn id="22" presetID="22" presetClass="entr" presetSubtype="1" fill="hold" grpId="0" nodeType="withEffect">
                                  <p:stCondLst>
                                    <p:cond delay="350"/>
                                  </p:stCondLst>
                                  <p:childTnLst>
                                    <p:set>
                                      <p:cBhvr>
                                        <p:cTn id="23" dur="1" fill="hold">
                                          <p:stCondLst>
                                            <p:cond delay="0"/>
                                          </p:stCondLst>
                                        </p:cTn>
                                        <p:tgtEl>
                                          <p:spTgt spid="30"/>
                                        </p:tgtEl>
                                        <p:attrNameLst>
                                          <p:attrName>style.visibility</p:attrName>
                                        </p:attrNameLst>
                                      </p:cBhvr>
                                      <p:to>
                                        <p:strVal val="visible"/>
                                      </p:to>
                                    </p:set>
                                    <p:animEffect transition="in" filter="wipe(up)">
                                      <p:cBhvr>
                                        <p:cTn id="24" dur="250"/>
                                        <p:tgtEl>
                                          <p:spTgt spid="3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fade">
                                      <p:cBhvr>
                                        <p:cTn id="29" dur="250"/>
                                        <p:tgtEl>
                                          <p:spTgt spid="71"/>
                                        </p:tgtEl>
                                      </p:cBhvr>
                                    </p:animEffect>
                                  </p:childTnLst>
                                </p:cTn>
                              </p:par>
                              <p:par>
                                <p:cTn id="30" presetID="22" presetClass="entr" presetSubtype="1" fill="hold" grpId="0" nodeType="withEffect">
                                  <p:stCondLst>
                                    <p:cond delay="250"/>
                                  </p:stCondLst>
                                  <p:childTnLst>
                                    <p:set>
                                      <p:cBhvr>
                                        <p:cTn id="31" dur="1" fill="hold">
                                          <p:stCondLst>
                                            <p:cond delay="0"/>
                                          </p:stCondLst>
                                        </p:cTn>
                                        <p:tgtEl>
                                          <p:spTgt spid="48"/>
                                        </p:tgtEl>
                                        <p:attrNameLst>
                                          <p:attrName>style.visibility</p:attrName>
                                        </p:attrNameLst>
                                      </p:cBhvr>
                                      <p:to>
                                        <p:strVal val="visible"/>
                                      </p:to>
                                    </p:set>
                                    <p:animEffect transition="in" filter="wipe(up)">
                                      <p:cBhvr>
                                        <p:cTn id="32" dur="100"/>
                                        <p:tgtEl>
                                          <p:spTgt spid="48"/>
                                        </p:tgtEl>
                                      </p:cBhvr>
                                    </p:animEffect>
                                  </p:childTnLst>
                                </p:cTn>
                              </p:par>
                              <p:par>
                                <p:cTn id="33" presetID="22" presetClass="entr" presetSubtype="1" fill="hold" grpId="0" nodeType="withEffect">
                                  <p:stCondLst>
                                    <p:cond delay="350"/>
                                  </p:stCondLst>
                                  <p:childTnLst>
                                    <p:set>
                                      <p:cBhvr>
                                        <p:cTn id="34" dur="1" fill="hold">
                                          <p:stCondLst>
                                            <p:cond delay="0"/>
                                          </p:stCondLst>
                                        </p:cTn>
                                        <p:tgtEl>
                                          <p:spTgt spid="34"/>
                                        </p:tgtEl>
                                        <p:attrNameLst>
                                          <p:attrName>style.visibility</p:attrName>
                                        </p:attrNameLst>
                                      </p:cBhvr>
                                      <p:to>
                                        <p:strVal val="visible"/>
                                      </p:to>
                                    </p:set>
                                    <p:animEffect transition="in" filter="wipe(up)">
                                      <p:cBhvr>
                                        <p:cTn id="35" dur="250"/>
                                        <p:tgtEl>
                                          <p:spTgt spid="3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2"/>
                                        </p:tgtEl>
                                        <p:attrNameLst>
                                          <p:attrName>style.visibility</p:attrName>
                                        </p:attrNameLst>
                                      </p:cBhvr>
                                      <p:to>
                                        <p:strVal val="visible"/>
                                      </p:to>
                                    </p:set>
                                    <p:animEffect transition="in" filter="fade">
                                      <p:cBhvr>
                                        <p:cTn id="40" dur="250"/>
                                        <p:tgtEl>
                                          <p:spTgt spid="72"/>
                                        </p:tgtEl>
                                      </p:cBhvr>
                                    </p:animEffect>
                                  </p:childTnLst>
                                </p:cTn>
                              </p:par>
                              <p:par>
                                <p:cTn id="41" presetID="22" presetClass="entr" presetSubtype="1" fill="hold" grpId="0" nodeType="withEffect">
                                  <p:stCondLst>
                                    <p:cond delay="250"/>
                                  </p:stCondLst>
                                  <p:childTnLst>
                                    <p:set>
                                      <p:cBhvr>
                                        <p:cTn id="42" dur="1" fill="hold">
                                          <p:stCondLst>
                                            <p:cond delay="0"/>
                                          </p:stCondLst>
                                        </p:cTn>
                                        <p:tgtEl>
                                          <p:spTgt spid="49"/>
                                        </p:tgtEl>
                                        <p:attrNameLst>
                                          <p:attrName>style.visibility</p:attrName>
                                        </p:attrNameLst>
                                      </p:cBhvr>
                                      <p:to>
                                        <p:strVal val="visible"/>
                                      </p:to>
                                    </p:set>
                                    <p:animEffect transition="in" filter="wipe(up)">
                                      <p:cBhvr>
                                        <p:cTn id="43" dur="100"/>
                                        <p:tgtEl>
                                          <p:spTgt spid="49"/>
                                        </p:tgtEl>
                                      </p:cBhvr>
                                    </p:animEffect>
                                  </p:childTnLst>
                                </p:cTn>
                              </p:par>
                              <p:par>
                                <p:cTn id="44" presetID="22" presetClass="entr" presetSubtype="1" fill="hold" grpId="0" nodeType="withEffect">
                                  <p:stCondLst>
                                    <p:cond delay="350"/>
                                  </p:stCondLst>
                                  <p:childTnLst>
                                    <p:set>
                                      <p:cBhvr>
                                        <p:cTn id="45" dur="1" fill="hold">
                                          <p:stCondLst>
                                            <p:cond delay="0"/>
                                          </p:stCondLst>
                                        </p:cTn>
                                        <p:tgtEl>
                                          <p:spTgt spid="36"/>
                                        </p:tgtEl>
                                        <p:attrNameLst>
                                          <p:attrName>style.visibility</p:attrName>
                                        </p:attrNameLst>
                                      </p:cBhvr>
                                      <p:to>
                                        <p:strVal val="visible"/>
                                      </p:to>
                                    </p:set>
                                    <p:animEffect transition="in" filter="wipe(up)">
                                      <p:cBhvr>
                                        <p:cTn id="46" dur="250"/>
                                        <p:tgtEl>
                                          <p:spTgt spid="3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3"/>
                                        </p:tgtEl>
                                        <p:attrNameLst>
                                          <p:attrName>style.visibility</p:attrName>
                                        </p:attrNameLst>
                                      </p:cBhvr>
                                      <p:to>
                                        <p:strVal val="visible"/>
                                      </p:to>
                                    </p:set>
                                    <p:animEffect transition="in" filter="fade">
                                      <p:cBhvr>
                                        <p:cTn id="51" dur="250"/>
                                        <p:tgtEl>
                                          <p:spTgt spid="73"/>
                                        </p:tgtEl>
                                      </p:cBhvr>
                                    </p:animEffect>
                                  </p:childTnLst>
                                </p:cTn>
                              </p:par>
                              <p:par>
                                <p:cTn id="52" presetID="22" presetClass="entr" presetSubtype="1" fill="hold" grpId="0" nodeType="withEffect">
                                  <p:stCondLst>
                                    <p:cond delay="250"/>
                                  </p:stCondLst>
                                  <p:childTnLst>
                                    <p:set>
                                      <p:cBhvr>
                                        <p:cTn id="53" dur="1" fill="hold">
                                          <p:stCondLst>
                                            <p:cond delay="0"/>
                                          </p:stCondLst>
                                        </p:cTn>
                                        <p:tgtEl>
                                          <p:spTgt spid="50"/>
                                        </p:tgtEl>
                                        <p:attrNameLst>
                                          <p:attrName>style.visibility</p:attrName>
                                        </p:attrNameLst>
                                      </p:cBhvr>
                                      <p:to>
                                        <p:strVal val="visible"/>
                                      </p:to>
                                    </p:set>
                                    <p:animEffect transition="in" filter="wipe(up)">
                                      <p:cBhvr>
                                        <p:cTn id="54" dur="100"/>
                                        <p:tgtEl>
                                          <p:spTgt spid="50"/>
                                        </p:tgtEl>
                                      </p:cBhvr>
                                    </p:animEffect>
                                  </p:childTnLst>
                                </p:cTn>
                              </p:par>
                              <p:par>
                                <p:cTn id="55" presetID="22" presetClass="entr" presetSubtype="1" fill="hold" grpId="0" nodeType="withEffect">
                                  <p:stCondLst>
                                    <p:cond delay="350"/>
                                  </p:stCondLst>
                                  <p:childTnLst>
                                    <p:set>
                                      <p:cBhvr>
                                        <p:cTn id="56" dur="1" fill="hold">
                                          <p:stCondLst>
                                            <p:cond delay="0"/>
                                          </p:stCondLst>
                                        </p:cTn>
                                        <p:tgtEl>
                                          <p:spTgt spid="32"/>
                                        </p:tgtEl>
                                        <p:attrNameLst>
                                          <p:attrName>style.visibility</p:attrName>
                                        </p:attrNameLst>
                                      </p:cBhvr>
                                      <p:to>
                                        <p:strVal val="visible"/>
                                      </p:to>
                                    </p:set>
                                    <p:animEffect transition="in" filter="wipe(up)">
                                      <p:cBhvr>
                                        <p:cTn id="57" dur="250"/>
                                        <p:tgtEl>
                                          <p:spTgt spid="3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4"/>
                                        </p:tgtEl>
                                        <p:attrNameLst>
                                          <p:attrName>style.visibility</p:attrName>
                                        </p:attrNameLst>
                                      </p:cBhvr>
                                      <p:to>
                                        <p:strVal val="visible"/>
                                      </p:to>
                                    </p:set>
                                    <p:animEffect transition="in" filter="fade">
                                      <p:cBhvr>
                                        <p:cTn id="62" dur="250"/>
                                        <p:tgtEl>
                                          <p:spTgt spid="74"/>
                                        </p:tgtEl>
                                      </p:cBhvr>
                                    </p:animEffect>
                                  </p:childTnLst>
                                </p:cTn>
                              </p:par>
                              <p:par>
                                <p:cTn id="63" presetID="22" presetClass="entr" presetSubtype="1" fill="hold" grpId="0" nodeType="withEffect">
                                  <p:stCondLst>
                                    <p:cond delay="250"/>
                                  </p:stCondLst>
                                  <p:childTnLst>
                                    <p:set>
                                      <p:cBhvr>
                                        <p:cTn id="64" dur="1" fill="hold">
                                          <p:stCondLst>
                                            <p:cond delay="0"/>
                                          </p:stCondLst>
                                        </p:cTn>
                                        <p:tgtEl>
                                          <p:spTgt spid="51"/>
                                        </p:tgtEl>
                                        <p:attrNameLst>
                                          <p:attrName>style.visibility</p:attrName>
                                        </p:attrNameLst>
                                      </p:cBhvr>
                                      <p:to>
                                        <p:strVal val="visible"/>
                                      </p:to>
                                    </p:set>
                                    <p:animEffect transition="in" filter="wipe(up)">
                                      <p:cBhvr>
                                        <p:cTn id="65" dur="100"/>
                                        <p:tgtEl>
                                          <p:spTgt spid="51"/>
                                        </p:tgtEl>
                                      </p:cBhvr>
                                    </p:animEffect>
                                  </p:childTnLst>
                                </p:cTn>
                              </p:par>
                              <p:par>
                                <p:cTn id="66" presetID="22" presetClass="entr" presetSubtype="1" fill="hold" grpId="0" nodeType="withEffect">
                                  <p:stCondLst>
                                    <p:cond delay="350"/>
                                  </p:stCondLst>
                                  <p:childTnLst>
                                    <p:set>
                                      <p:cBhvr>
                                        <p:cTn id="67" dur="1" fill="hold">
                                          <p:stCondLst>
                                            <p:cond delay="0"/>
                                          </p:stCondLst>
                                        </p:cTn>
                                        <p:tgtEl>
                                          <p:spTgt spid="28"/>
                                        </p:tgtEl>
                                        <p:attrNameLst>
                                          <p:attrName>style.visibility</p:attrName>
                                        </p:attrNameLst>
                                      </p:cBhvr>
                                      <p:to>
                                        <p:strVal val="visible"/>
                                      </p:to>
                                    </p:set>
                                    <p:animEffect transition="in" filter="wipe(up)">
                                      <p:cBhvr>
                                        <p:cTn id="68" dur="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8" grpId="0" animBg="1"/>
      <p:bldP spid="30" grpId="0" animBg="1"/>
      <p:bldP spid="32" grpId="0" animBg="1"/>
      <p:bldP spid="34" grpId="0" animBg="1"/>
      <p:bldP spid="36" grpId="0" animBg="1"/>
      <p:bldP spid="46" grpId="0" animBg="1"/>
      <p:bldP spid="47" grpId="0" animBg="1"/>
      <p:bldP spid="48" grpId="0" animBg="1"/>
      <p:bldP spid="49" grpId="0" animBg="1"/>
      <p:bldP spid="50" grpId="0" animBg="1"/>
      <p:bldP spid="5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CDBC9D69-636B-4D59-81A8-8677BA336990}"/>
              </a:ext>
            </a:extLst>
          </p:cNvPr>
          <p:cNvSpPr>
            <a:spLocks noGrp="1"/>
          </p:cNvSpPr>
          <p:nvPr>
            <p:ph type="body" sz="quarter" idx="11"/>
          </p:nvPr>
        </p:nvSpPr>
        <p:spPr>
          <a:xfrm>
            <a:off x="6472808" y="259840"/>
            <a:ext cx="5601003" cy="1391621"/>
          </a:xfrm>
        </p:spPr>
        <p:txBody>
          <a:bodyPr/>
          <a:lstStyle/>
          <a:p>
            <a:r>
              <a:rPr lang="fr-FR" sz="4800" dirty="0">
                <a:solidFill>
                  <a:schemeClr val="bg2"/>
                </a:solidFill>
              </a:rPr>
              <a:t>La communication interservices</a:t>
            </a:r>
          </a:p>
        </p:txBody>
      </p:sp>
      <p:grpSp>
        <p:nvGrpSpPr>
          <p:cNvPr id="10" name="Groupe 9">
            <a:extLst>
              <a:ext uri="{FF2B5EF4-FFF2-40B4-BE49-F238E27FC236}">
                <a16:creationId xmlns:a16="http://schemas.microsoft.com/office/drawing/2014/main" id="{9FA42ED5-87D2-4570-9296-81E31AE4D772}"/>
              </a:ext>
            </a:extLst>
          </p:cNvPr>
          <p:cNvGrpSpPr/>
          <p:nvPr/>
        </p:nvGrpSpPr>
        <p:grpSpPr>
          <a:xfrm>
            <a:off x="6620033" y="1651461"/>
            <a:ext cx="931705" cy="0"/>
            <a:chOff x="4503420" y="3238999"/>
            <a:chExt cx="931705" cy="0"/>
          </a:xfrm>
        </p:grpSpPr>
        <p:cxnSp>
          <p:nvCxnSpPr>
            <p:cNvPr id="11" name="Connecteur droit 10">
              <a:extLst>
                <a:ext uri="{FF2B5EF4-FFF2-40B4-BE49-F238E27FC236}">
                  <a16:creationId xmlns:a16="http://schemas.microsoft.com/office/drawing/2014/main" id="{C566E2D6-F0BC-4FA2-BE84-DC649690DBB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9C91355A-ABF7-4257-9A78-6122F1860B7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ZoneTexte 12">
            <a:extLst>
              <a:ext uri="{FF2B5EF4-FFF2-40B4-BE49-F238E27FC236}">
                <a16:creationId xmlns:a16="http://schemas.microsoft.com/office/drawing/2014/main" id="{50C7438D-D362-4DCC-B620-BE24BEA1E123}"/>
              </a:ext>
            </a:extLst>
          </p:cNvPr>
          <p:cNvSpPr txBox="1"/>
          <p:nvPr/>
        </p:nvSpPr>
        <p:spPr>
          <a:xfrm>
            <a:off x="6620033" y="2015412"/>
            <a:ext cx="5080879" cy="4213938"/>
          </a:xfrm>
          <a:prstGeom prst="rect">
            <a:avLst/>
          </a:prstGeom>
        </p:spPr>
        <p:txBody>
          <a:bodyPr wrap="square" rtlCol="0">
            <a:normAutofit/>
          </a:bodyPr>
          <a:lstStyle/>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Garder un couplage faible entre services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Communication asynchrone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Utilisation du service de messages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Tests, puis choix du service de messages</a:t>
            </a:r>
          </a:p>
        </p:txBody>
      </p:sp>
      <p:sp>
        <p:nvSpPr>
          <p:cNvPr id="14" name="ZoneTexte 13">
            <a:extLst>
              <a:ext uri="{FF2B5EF4-FFF2-40B4-BE49-F238E27FC236}">
                <a16:creationId xmlns:a16="http://schemas.microsoft.com/office/drawing/2014/main" id="{DB35ECC4-D005-44BB-9B4B-1D6631CAA24C}"/>
              </a:ext>
            </a:extLst>
          </p:cNvPr>
          <p:cNvSpPr txBox="1"/>
          <p:nvPr/>
        </p:nvSpPr>
        <p:spPr>
          <a:xfrm>
            <a:off x="1416825" y="762016"/>
            <a:ext cx="3638939" cy="447869"/>
          </a:xfrm>
          <a:prstGeom prst="rect">
            <a:avLst/>
          </a:prstGeom>
        </p:spPr>
        <p:txBody>
          <a:bodyPr wrap="square" rtlCol="0">
            <a:normAutofit/>
          </a:bodyPr>
          <a:lstStyle/>
          <a:p>
            <a:pPr algn="l"/>
            <a:r>
              <a:rPr lang="fr-FR" dirty="0">
                <a:solidFill>
                  <a:schemeClr val="tx2"/>
                </a:solidFill>
                <a:latin typeface="Lato Light" panose="020F0302020204030203"/>
              </a:rPr>
              <a:t>Éviter les appels HTTP en chaîne</a:t>
            </a:r>
          </a:p>
        </p:txBody>
      </p:sp>
      <p:grpSp>
        <p:nvGrpSpPr>
          <p:cNvPr id="2" name="Groupe 1">
            <a:extLst>
              <a:ext uri="{FF2B5EF4-FFF2-40B4-BE49-F238E27FC236}">
                <a16:creationId xmlns:a16="http://schemas.microsoft.com/office/drawing/2014/main" id="{EB2E3B5B-E417-4503-829B-CE1BD8112A4C}"/>
              </a:ext>
            </a:extLst>
          </p:cNvPr>
          <p:cNvGrpSpPr/>
          <p:nvPr/>
        </p:nvGrpSpPr>
        <p:grpSpPr>
          <a:xfrm>
            <a:off x="195944" y="3107205"/>
            <a:ext cx="5591020" cy="3122145"/>
            <a:chOff x="195944" y="3107205"/>
            <a:chExt cx="5591020" cy="3122145"/>
          </a:xfrm>
        </p:grpSpPr>
        <p:pic>
          <p:nvPicPr>
            <p:cNvPr id="29" name="Image 28">
              <a:extLst>
                <a:ext uri="{FF2B5EF4-FFF2-40B4-BE49-F238E27FC236}">
                  <a16:creationId xmlns:a16="http://schemas.microsoft.com/office/drawing/2014/main" id="{D487FBB5-5BE2-4827-BE12-1A5FDFED251B}"/>
                </a:ext>
              </a:extLst>
            </p:cNvPr>
            <p:cNvPicPr>
              <a:picLocks noChangeAspect="1"/>
            </p:cNvPicPr>
            <p:nvPr/>
          </p:nvPicPr>
          <p:blipFill>
            <a:blip r:embed="rId3"/>
            <a:stretch>
              <a:fillRect/>
            </a:stretch>
          </p:blipFill>
          <p:spPr>
            <a:xfrm>
              <a:off x="195944" y="3107205"/>
              <a:ext cx="5591020" cy="2792186"/>
            </a:xfrm>
            <a:prstGeom prst="rect">
              <a:avLst/>
            </a:prstGeom>
          </p:spPr>
        </p:pic>
        <p:sp>
          <p:nvSpPr>
            <p:cNvPr id="30" name="ZoneTexte 29">
              <a:extLst>
                <a:ext uri="{FF2B5EF4-FFF2-40B4-BE49-F238E27FC236}">
                  <a16:creationId xmlns:a16="http://schemas.microsoft.com/office/drawing/2014/main" id="{56007517-578B-498C-90BC-C19055B67ABA}"/>
                </a:ext>
              </a:extLst>
            </p:cNvPr>
            <p:cNvSpPr txBox="1"/>
            <p:nvPr/>
          </p:nvSpPr>
          <p:spPr>
            <a:xfrm>
              <a:off x="751114" y="5899391"/>
              <a:ext cx="4304650" cy="329959"/>
            </a:xfrm>
            <a:prstGeom prst="rect">
              <a:avLst/>
            </a:prstGeom>
          </p:spPr>
          <p:txBody>
            <a:bodyPr wrap="square" rtlCol="0">
              <a:noAutofit/>
            </a:bodyPr>
            <a:lstStyle/>
            <a:p>
              <a:pPr algn="l"/>
              <a:r>
                <a:rPr lang="fr-FR" dirty="0">
                  <a:solidFill>
                    <a:schemeClr val="tx2"/>
                  </a:solidFill>
                  <a:latin typeface="Lato Light" panose="020F0302020204030203"/>
                </a:rPr>
                <a:t>Implémentation du service de messages</a:t>
              </a:r>
            </a:p>
          </p:txBody>
        </p:sp>
      </p:grpSp>
      <p:grpSp>
        <p:nvGrpSpPr>
          <p:cNvPr id="15" name="Groupe 14">
            <a:extLst>
              <a:ext uri="{FF2B5EF4-FFF2-40B4-BE49-F238E27FC236}">
                <a16:creationId xmlns:a16="http://schemas.microsoft.com/office/drawing/2014/main" id="{2C34C162-AD19-4702-AD68-F14662CD43C8}"/>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E6525FE9-05A1-490C-B0D9-BDAA286DAE30}"/>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ZoneTexte 16">
              <a:extLst>
                <a:ext uri="{FF2B5EF4-FFF2-40B4-BE49-F238E27FC236}">
                  <a16:creationId xmlns:a16="http://schemas.microsoft.com/office/drawing/2014/main" id="{4E9BFA1E-8D47-4F9B-8AC7-C925CDF20FD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24</a:t>
              </a:r>
            </a:p>
          </p:txBody>
        </p:sp>
      </p:grpSp>
      <p:pic>
        <p:nvPicPr>
          <p:cNvPr id="5" name="user">
            <a:extLst>
              <a:ext uri="{FF2B5EF4-FFF2-40B4-BE49-F238E27FC236}">
                <a16:creationId xmlns:a16="http://schemas.microsoft.com/office/drawing/2014/main" id="{26A6535F-7BC0-4BFA-A759-B7C5E142713D}"/>
              </a:ext>
            </a:extLst>
          </p:cNvPr>
          <p:cNvPicPr>
            <a:picLocks noChangeAspect="1"/>
          </p:cNvPicPr>
          <p:nvPr/>
        </p:nvPicPr>
        <p:blipFill>
          <a:blip r:embed="rId4"/>
          <a:stretch>
            <a:fillRect/>
          </a:stretch>
        </p:blipFill>
        <p:spPr>
          <a:xfrm>
            <a:off x="491088" y="1416714"/>
            <a:ext cx="469494" cy="469494"/>
          </a:xfrm>
          <a:prstGeom prst="rect">
            <a:avLst/>
          </a:prstGeom>
        </p:spPr>
      </p:pic>
      <p:grpSp>
        <p:nvGrpSpPr>
          <p:cNvPr id="18" name="microservice 1">
            <a:extLst>
              <a:ext uri="{FF2B5EF4-FFF2-40B4-BE49-F238E27FC236}">
                <a16:creationId xmlns:a16="http://schemas.microsoft.com/office/drawing/2014/main" id="{F7307CA0-D3A8-4E72-AB79-9B54BF071B7F}"/>
              </a:ext>
            </a:extLst>
          </p:cNvPr>
          <p:cNvGrpSpPr/>
          <p:nvPr/>
        </p:nvGrpSpPr>
        <p:grpSpPr>
          <a:xfrm>
            <a:off x="1322596" y="1412941"/>
            <a:ext cx="942109" cy="785313"/>
            <a:chOff x="1505527" y="1412941"/>
            <a:chExt cx="942109" cy="785313"/>
          </a:xfrm>
        </p:grpSpPr>
        <p:pic>
          <p:nvPicPr>
            <p:cNvPr id="7" name="Image 6">
              <a:extLst>
                <a:ext uri="{FF2B5EF4-FFF2-40B4-BE49-F238E27FC236}">
                  <a16:creationId xmlns:a16="http://schemas.microsoft.com/office/drawing/2014/main" id="{FDF2607D-572B-48E8-953B-61CE5D7E96B0}"/>
                </a:ext>
              </a:extLst>
            </p:cNvPr>
            <p:cNvPicPr>
              <a:picLocks noChangeAspect="1"/>
            </p:cNvPicPr>
            <p:nvPr/>
          </p:nvPicPr>
          <p:blipFill>
            <a:blip r:embed="rId5"/>
            <a:stretch>
              <a:fillRect/>
            </a:stretch>
          </p:blipFill>
          <p:spPr>
            <a:xfrm>
              <a:off x="1730545" y="1412941"/>
              <a:ext cx="647081" cy="473267"/>
            </a:xfrm>
            <a:prstGeom prst="rect">
              <a:avLst/>
            </a:prstGeom>
          </p:spPr>
        </p:pic>
        <p:sp>
          <p:nvSpPr>
            <p:cNvPr id="9" name="ZoneTexte 8">
              <a:extLst>
                <a:ext uri="{FF2B5EF4-FFF2-40B4-BE49-F238E27FC236}">
                  <a16:creationId xmlns:a16="http://schemas.microsoft.com/office/drawing/2014/main" id="{0305C969-E34F-46E5-B5EB-2BF211BE9C82}"/>
                </a:ext>
              </a:extLst>
            </p:cNvPr>
            <p:cNvSpPr txBox="1"/>
            <p:nvPr/>
          </p:nvSpPr>
          <p:spPr>
            <a:xfrm>
              <a:off x="1505527" y="1895444"/>
              <a:ext cx="942109" cy="302810"/>
            </a:xfrm>
            <a:prstGeom prst="rect">
              <a:avLst/>
            </a:prstGeom>
          </p:spPr>
          <p:txBody>
            <a:bodyPr wrap="square" rtlCol="0">
              <a:normAutofit/>
            </a:bodyPr>
            <a:lstStyle/>
            <a:p>
              <a:pPr algn="ctr"/>
              <a:r>
                <a:rPr lang="fr-FR" sz="800" b="1" dirty="0">
                  <a:solidFill>
                    <a:schemeClr val="tx2"/>
                  </a:solidFill>
                  <a:latin typeface="Raleway ExtraBold" panose="020B0003030101060003" pitchFamily="34" charset="0"/>
                </a:rPr>
                <a:t>Micro-service 1</a:t>
              </a:r>
            </a:p>
          </p:txBody>
        </p:sp>
      </p:grpSp>
      <p:grpSp>
        <p:nvGrpSpPr>
          <p:cNvPr id="24" name="microservice 2">
            <a:extLst>
              <a:ext uri="{FF2B5EF4-FFF2-40B4-BE49-F238E27FC236}">
                <a16:creationId xmlns:a16="http://schemas.microsoft.com/office/drawing/2014/main" id="{7D1F6F35-2AEA-4E08-B6C7-C35B47444799}"/>
              </a:ext>
            </a:extLst>
          </p:cNvPr>
          <p:cNvGrpSpPr/>
          <p:nvPr/>
        </p:nvGrpSpPr>
        <p:grpSpPr>
          <a:xfrm>
            <a:off x="2493603" y="1416714"/>
            <a:ext cx="942109" cy="785313"/>
            <a:chOff x="1505527" y="1412941"/>
            <a:chExt cx="942109" cy="785313"/>
          </a:xfrm>
        </p:grpSpPr>
        <p:pic>
          <p:nvPicPr>
            <p:cNvPr id="25" name="Image 24">
              <a:extLst>
                <a:ext uri="{FF2B5EF4-FFF2-40B4-BE49-F238E27FC236}">
                  <a16:creationId xmlns:a16="http://schemas.microsoft.com/office/drawing/2014/main" id="{4414142F-9965-4263-A21C-23FB3A44630E}"/>
                </a:ext>
              </a:extLst>
            </p:cNvPr>
            <p:cNvPicPr>
              <a:picLocks noChangeAspect="1"/>
            </p:cNvPicPr>
            <p:nvPr/>
          </p:nvPicPr>
          <p:blipFill>
            <a:blip r:embed="rId5"/>
            <a:stretch>
              <a:fillRect/>
            </a:stretch>
          </p:blipFill>
          <p:spPr>
            <a:xfrm>
              <a:off x="1730545" y="1412941"/>
              <a:ext cx="647081" cy="473267"/>
            </a:xfrm>
            <a:prstGeom prst="rect">
              <a:avLst/>
            </a:prstGeom>
          </p:spPr>
        </p:pic>
        <p:sp>
          <p:nvSpPr>
            <p:cNvPr id="28" name="ZoneTexte 27">
              <a:extLst>
                <a:ext uri="{FF2B5EF4-FFF2-40B4-BE49-F238E27FC236}">
                  <a16:creationId xmlns:a16="http://schemas.microsoft.com/office/drawing/2014/main" id="{52A1981F-23D6-4302-9D0B-B20551A90B99}"/>
                </a:ext>
              </a:extLst>
            </p:cNvPr>
            <p:cNvSpPr txBox="1"/>
            <p:nvPr/>
          </p:nvSpPr>
          <p:spPr>
            <a:xfrm>
              <a:off x="1505527" y="1895444"/>
              <a:ext cx="942109" cy="302810"/>
            </a:xfrm>
            <a:prstGeom prst="rect">
              <a:avLst/>
            </a:prstGeom>
          </p:spPr>
          <p:txBody>
            <a:bodyPr wrap="square" rtlCol="0">
              <a:normAutofit/>
            </a:bodyPr>
            <a:lstStyle/>
            <a:p>
              <a:pPr algn="ctr"/>
              <a:r>
                <a:rPr lang="fr-FR" sz="800" b="1" dirty="0">
                  <a:solidFill>
                    <a:schemeClr val="tx2"/>
                  </a:solidFill>
                  <a:latin typeface="Raleway ExtraBold" panose="020B0003030101060003" pitchFamily="34" charset="0"/>
                </a:rPr>
                <a:t>Micro-service 2</a:t>
              </a:r>
            </a:p>
          </p:txBody>
        </p:sp>
      </p:grpSp>
      <p:grpSp>
        <p:nvGrpSpPr>
          <p:cNvPr id="31" name="microservice 3">
            <a:extLst>
              <a:ext uri="{FF2B5EF4-FFF2-40B4-BE49-F238E27FC236}">
                <a16:creationId xmlns:a16="http://schemas.microsoft.com/office/drawing/2014/main" id="{76DDDB74-5132-49F8-AB74-EA699DADA0E0}"/>
              </a:ext>
            </a:extLst>
          </p:cNvPr>
          <p:cNvGrpSpPr/>
          <p:nvPr/>
        </p:nvGrpSpPr>
        <p:grpSpPr>
          <a:xfrm>
            <a:off x="3669946" y="1412941"/>
            <a:ext cx="942109" cy="785313"/>
            <a:chOff x="1505527" y="1412941"/>
            <a:chExt cx="942109" cy="785313"/>
          </a:xfrm>
        </p:grpSpPr>
        <p:pic>
          <p:nvPicPr>
            <p:cNvPr id="32" name="Image 31">
              <a:extLst>
                <a:ext uri="{FF2B5EF4-FFF2-40B4-BE49-F238E27FC236}">
                  <a16:creationId xmlns:a16="http://schemas.microsoft.com/office/drawing/2014/main" id="{385D7790-C012-4AA0-9EFD-BAEB3A8D7DE4}"/>
                </a:ext>
              </a:extLst>
            </p:cNvPr>
            <p:cNvPicPr>
              <a:picLocks noChangeAspect="1"/>
            </p:cNvPicPr>
            <p:nvPr/>
          </p:nvPicPr>
          <p:blipFill>
            <a:blip r:embed="rId5"/>
            <a:stretch>
              <a:fillRect/>
            </a:stretch>
          </p:blipFill>
          <p:spPr>
            <a:xfrm>
              <a:off x="1730545" y="1412941"/>
              <a:ext cx="647081" cy="473267"/>
            </a:xfrm>
            <a:prstGeom prst="rect">
              <a:avLst/>
            </a:prstGeom>
          </p:spPr>
        </p:pic>
        <p:sp>
          <p:nvSpPr>
            <p:cNvPr id="33" name="ZoneTexte 32">
              <a:extLst>
                <a:ext uri="{FF2B5EF4-FFF2-40B4-BE49-F238E27FC236}">
                  <a16:creationId xmlns:a16="http://schemas.microsoft.com/office/drawing/2014/main" id="{54E75DB6-DBC1-44FF-A1A7-B976507D356A}"/>
                </a:ext>
              </a:extLst>
            </p:cNvPr>
            <p:cNvSpPr txBox="1"/>
            <p:nvPr/>
          </p:nvSpPr>
          <p:spPr>
            <a:xfrm>
              <a:off x="1505527" y="1895444"/>
              <a:ext cx="942109" cy="302810"/>
            </a:xfrm>
            <a:prstGeom prst="rect">
              <a:avLst/>
            </a:prstGeom>
          </p:spPr>
          <p:txBody>
            <a:bodyPr wrap="square" rtlCol="0">
              <a:normAutofit/>
            </a:bodyPr>
            <a:lstStyle/>
            <a:p>
              <a:pPr algn="ctr"/>
              <a:r>
                <a:rPr lang="fr-FR" sz="800" b="1" dirty="0">
                  <a:solidFill>
                    <a:schemeClr val="tx2"/>
                  </a:solidFill>
                  <a:latin typeface="Raleway ExtraBold" panose="020B0003030101060003" pitchFamily="34" charset="0"/>
                </a:rPr>
                <a:t>Micro-service 3</a:t>
              </a:r>
            </a:p>
          </p:txBody>
        </p:sp>
      </p:grpSp>
      <p:grpSp>
        <p:nvGrpSpPr>
          <p:cNvPr id="34" name="microservice 4">
            <a:extLst>
              <a:ext uri="{FF2B5EF4-FFF2-40B4-BE49-F238E27FC236}">
                <a16:creationId xmlns:a16="http://schemas.microsoft.com/office/drawing/2014/main" id="{8E0E6FA5-2795-4C06-BCFE-D492C36CF8A6}"/>
              </a:ext>
            </a:extLst>
          </p:cNvPr>
          <p:cNvGrpSpPr/>
          <p:nvPr/>
        </p:nvGrpSpPr>
        <p:grpSpPr>
          <a:xfrm>
            <a:off x="4770943" y="1412941"/>
            <a:ext cx="942109" cy="785313"/>
            <a:chOff x="1505527" y="1412941"/>
            <a:chExt cx="942109" cy="785313"/>
          </a:xfrm>
        </p:grpSpPr>
        <p:pic>
          <p:nvPicPr>
            <p:cNvPr id="35" name="Image 34">
              <a:extLst>
                <a:ext uri="{FF2B5EF4-FFF2-40B4-BE49-F238E27FC236}">
                  <a16:creationId xmlns:a16="http://schemas.microsoft.com/office/drawing/2014/main" id="{CE2379D4-C805-4499-A0C8-756603D45ACE}"/>
                </a:ext>
              </a:extLst>
            </p:cNvPr>
            <p:cNvPicPr>
              <a:picLocks noChangeAspect="1"/>
            </p:cNvPicPr>
            <p:nvPr/>
          </p:nvPicPr>
          <p:blipFill>
            <a:blip r:embed="rId5"/>
            <a:stretch>
              <a:fillRect/>
            </a:stretch>
          </p:blipFill>
          <p:spPr>
            <a:xfrm>
              <a:off x="1730545" y="1412941"/>
              <a:ext cx="647081" cy="473267"/>
            </a:xfrm>
            <a:prstGeom prst="rect">
              <a:avLst/>
            </a:prstGeom>
          </p:spPr>
        </p:pic>
        <p:sp>
          <p:nvSpPr>
            <p:cNvPr id="36" name="ZoneTexte 35">
              <a:extLst>
                <a:ext uri="{FF2B5EF4-FFF2-40B4-BE49-F238E27FC236}">
                  <a16:creationId xmlns:a16="http://schemas.microsoft.com/office/drawing/2014/main" id="{3D2756E0-DB61-4AA8-9A5E-898F72ABEEF2}"/>
                </a:ext>
              </a:extLst>
            </p:cNvPr>
            <p:cNvSpPr txBox="1"/>
            <p:nvPr/>
          </p:nvSpPr>
          <p:spPr>
            <a:xfrm>
              <a:off x="1505527" y="1895444"/>
              <a:ext cx="942109" cy="302810"/>
            </a:xfrm>
            <a:prstGeom prst="rect">
              <a:avLst/>
            </a:prstGeom>
          </p:spPr>
          <p:txBody>
            <a:bodyPr wrap="square" rtlCol="0">
              <a:normAutofit/>
            </a:bodyPr>
            <a:lstStyle/>
            <a:p>
              <a:pPr algn="ctr"/>
              <a:r>
                <a:rPr lang="fr-FR" sz="800" b="1" dirty="0">
                  <a:solidFill>
                    <a:schemeClr val="tx2"/>
                  </a:solidFill>
                  <a:latin typeface="Raleway ExtraBold" panose="020B0003030101060003" pitchFamily="34" charset="0"/>
                </a:rPr>
                <a:t>Micro-service 4</a:t>
              </a:r>
            </a:p>
          </p:txBody>
        </p:sp>
      </p:grpSp>
      <p:cxnSp>
        <p:nvCxnSpPr>
          <p:cNvPr id="21" name="user to 1">
            <a:extLst>
              <a:ext uri="{FF2B5EF4-FFF2-40B4-BE49-F238E27FC236}">
                <a16:creationId xmlns:a16="http://schemas.microsoft.com/office/drawing/2014/main" id="{D3840E0F-C381-441C-AB9A-9A5052FED397}"/>
              </a:ext>
            </a:extLst>
          </p:cNvPr>
          <p:cNvCxnSpPr>
            <a:cxnSpLocks/>
          </p:cNvCxnSpPr>
          <p:nvPr/>
        </p:nvCxnSpPr>
        <p:spPr>
          <a:xfrm>
            <a:off x="886691" y="1514765"/>
            <a:ext cx="748145" cy="0"/>
          </a:xfrm>
          <a:prstGeom prst="straightConnector1">
            <a:avLst/>
          </a:prstGeom>
          <a:ln w="158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1 to 2">
            <a:extLst>
              <a:ext uri="{FF2B5EF4-FFF2-40B4-BE49-F238E27FC236}">
                <a16:creationId xmlns:a16="http://schemas.microsoft.com/office/drawing/2014/main" id="{C7937359-CE6F-40E8-95CC-D1E78C87265D}"/>
              </a:ext>
            </a:extLst>
          </p:cNvPr>
          <p:cNvCxnSpPr>
            <a:cxnSpLocks/>
          </p:cNvCxnSpPr>
          <p:nvPr/>
        </p:nvCxnSpPr>
        <p:spPr>
          <a:xfrm>
            <a:off x="1970476" y="1514765"/>
            <a:ext cx="817112" cy="0"/>
          </a:xfrm>
          <a:prstGeom prst="straightConnector1">
            <a:avLst/>
          </a:prstGeom>
          <a:ln w="158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2 to 3">
            <a:extLst>
              <a:ext uri="{FF2B5EF4-FFF2-40B4-BE49-F238E27FC236}">
                <a16:creationId xmlns:a16="http://schemas.microsoft.com/office/drawing/2014/main" id="{2C9F881B-B1E1-4180-9E62-2D75A73D1A6A}"/>
              </a:ext>
            </a:extLst>
          </p:cNvPr>
          <p:cNvCxnSpPr>
            <a:cxnSpLocks/>
          </p:cNvCxnSpPr>
          <p:nvPr/>
        </p:nvCxnSpPr>
        <p:spPr>
          <a:xfrm>
            <a:off x="3138399" y="1530683"/>
            <a:ext cx="817112" cy="0"/>
          </a:xfrm>
          <a:prstGeom prst="straightConnector1">
            <a:avLst/>
          </a:prstGeom>
          <a:ln w="158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3 to 4">
            <a:extLst>
              <a:ext uri="{FF2B5EF4-FFF2-40B4-BE49-F238E27FC236}">
                <a16:creationId xmlns:a16="http://schemas.microsoft.com/office/drawing/2014/main" id="{482B965C-7EA3-4DDE-99AB-D0E9B46D44B0}"/>
              </a:ext>
            </a:extLst>
          </p:cNvPr>
          <p:cNvCxnSpPr>
            <a:cxnSpLocks/>
          </p:cNvCxnSpPr>
          <p:nvPr/>
        </p:nvCxnSpPr>
        <p:spPr>
          <a:xfrm>
            <a:off x="4289642" y="1514765"/>
            <a:ext cx="766122" cy="0"/>
          </a:xfrm>
          <a:prstGeom prst="straightConnector1">
            <a:avLst/>
          </a:prstGeom>
          <a:ln w="158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1 to user">
            <a:extLst>
              <a:ext uri="{FF2B5EF4-FFF2-40B4-BE49-F238E27FC236}">
                <a16:creationId xmlns:a16="http://schemas.microsoft.com/office/drawing/2014/main" id="{092D73EC-7BE0-40F8-8DEE-CBA79634B4A0}"/>
              </a:ext>
            </a:extLst>
          </p:cNvPr>
          <p:cNvCxnSpPr>
            <a:cxnSpLocks/>
          </p:cNvCxnSpPr>
          <p:nvPr/>
        </p:nvCxnSpPr>
        <p:spPr>
          <a:xfrm>
            <a:off x="886691" y="1773697"/>
            <a:ext cx="748145" cy="0"/>
          </a:xfrm>
          <a:prstGeom prst="straightConnector1">
            <a:avLst/>
          </a:prstGeom>
          <a:ln w="15875">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4" name="2 to 1">
            <a:extLst>
              <a:ext uri="{FF2B5EF4-FFF2-40B4-BE49-F238E27FC236}">
                <a16:creationId xmlns:a16="http://schemas.microsoft.com/office/drawing/2014/main" id="{E53D0E00-C94C-4709-812B-52F4A586A8F6}"/>
              </a:ext>
            </a:extLst>
          </p:cNvPr>
          <p:cNvCxnSpPr>
            <a:cxnSpLocks/>
          </p:cNvCxnSpPr>
          <p:nvPr/>
        </p:nvCxnSpPr>
        <p:spPr>
          <a:xfrm>
            <a:off x="1970476" y="1773697"/>
            <a:ext cx="817112" cy="0"/>
          </a:xfrm>
          <a:prstGeom prst="straightConnector1">
            <a:avLst/>
          </a:prstGeom>
          <a:ln w="15875">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3 to 2">
            <a:extLst>
              <a:ext uri="{FF2B5EF4-FFF2-40B4-BE49-F238E27FC236}">
                <a16:creationId xmlns:a16="http://schemas.microsoft.com/office/drawing/2014/main" id="{16EAB1B7-829A-491C-B3C2-4BB69197B2F3}"/>
              </a:ext>
            </a:extLst>
          </p:cNvPr>
          <p:cNvCxnSpPr>
            <a:cxnSpLocks/>
          </p:cNvCxnSpPr>
          <p:nvPr/>
        </p:nvCxnSpPr>
        <p:spPr>
          <a:xfrm>
            <a:off x="3138399" y="1789615"/>
            <a:ext cx="817112" cy="0"/>
          </a:xfrm>
          <a:prstGeom prst="straightConnector1">
            <a:avLst/>
          </a:prstGeom>
          <a:ln w="15875">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4 to 3">
            <a:extLst>
              <a:ext uri="{FF2B5EF4-FFF2-40B4-BE49-F238E27FC236}">
                <a16:creationId xmlns:a16="http://schemas.microsoft.com/office/drawing/2014/main" id="{E9DD1865-10B4-4BBC-A403-31A28D692015}"/>
              </a:ext>
            </a:extLst>
          </p:cNvPr>
          <p:cNvCxnSpPr>
            <a:cxnSpLocks/>
          </p:cNvCxnSpPr>
          <p:nvPr/>
        </p:nvCxnSpPr>
        <p:spPr>
          <a:xfrm>
            <a:off x="4289642" y="1773697"/>
            <a:ext cx="766122" cy="0"/>
          </a:xfrm>
          <a:prstGeom prst="straightConnector1">
            <a:avLst/>
          </a:prstGeom>
          <a:ln w="15875">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 name="microservice 3 failed">
            <a:extLst>
              <a:ext uri="{FF2B5EF4-FFF2-40B4-BE49-F238E27FC236}">
                <a16:creationId xmlns:a16="http://schemas.microsoft.com/office/drawing/2014/main" id="{D5A02DE4-690C-4092-8CD0-E8D63507745B}"/>
              </a:ext>
            </a:extLst>
          </p:cNvPr>
          <p:cNvSpPr/>
          <p:nvPr/>
        </p:nvSpPr>
        <p:spPr>
          <a:xfrm rot="18900000">
            <a:off x="3958363" y="1465538"/>
            <a:ext cx="358182" cy="358182"/>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3 to 4 failed">
            <a:extLst>
              <a:ext uri="{FF2B5EF4-FFF2-40B4-BE49-F238E27FC236}">
                <a16:creationId xmlns:a16="http://schemas.microsoft.com/office/drawing/2014/main" id="{008E9174-7F92-4776-B812-09B2E1584F5E}"/>
              </a:ext>
            </a:extLst>
          </p:cNvPr>
          <p:cNvSpPr/>
          <p:nvPr/>
        </p:nvSpPr>
        <p:spPr>
          <a:xfrm rot="18900000">
            <a:off x="4585979" y="1428868"/>
            <a:ext cx="171791" cy="171791"/>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4 to 3 failed">
            <a:extLst>
              <a:ext uri="{FF2B5EF4-FFF2-40B4-BE49-F238E27FC236}">
                <a16:creationId xmlns:a16="http://schemas.microsoft.com/office/drawing/2014/main" id="{5DE7BE8D-946D-4CA9-81A1-C328748CDADC}"/>
              </a:ext>
            </a:extLst>
          </p:cNvPr>
          <p:cNvSpPr/>
          <p:nvPr/>
        </p:nvSpPr>
        <p:spPr>
          <a:xfrm rot="18900000">
            <a:off x="4607295" y="1691846"/>
            <a:ext cx="171791" cy="171791"/>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3 to 2 failed">
            <a:extLst>
              <a:ext uri="{FF2B5EF4-FFF2-40B4-BE49-F238E27FC236}">
                <a16:creationId xmlns:a16="http://schemas.microsoft.com/office/drawing/2014/main" id="{CBEF36B3-70B7-49C6-AEA5-E310B5DAD735}"/>
              </a:ext>
            </a:extLst>
          </p:cNvPr>
          <p:cNvSpPr/>
          <p:nvPr/>
        </p:nvSpPr>
        <p:spPr>
          <a:xfrm rot="18900000">
            <a:off x="3465845" y="1699436"/>
            <a:ext cx="171791" cy="171791"/>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2 to 1 failed">
            <a:extLst>
              <a:ext uri="{FF2B5EF4-FFF2-40B4-BE49-F238E27FC236}">
                <a16:creationId xmlns:a16="http://schemas.microsoft.com/office/drawing/2014/main" id="{D9C02F68-5AF6-434F-B074-ECA6E8D66596}"/>
              </a:ext>
            </a:extLst>
          </p:cNvPr>
          <p:cNvSpPr/>
          <p:nvPr/>
        </p:nvSpPr>
        <p:spPr>
          <a:xfrm rot="18900000">
            <a:off x="2290560" y="1690532"/>
            <a:ext cx="171791" cy="171791"/>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1 to user failed">
            <a:extLst>
              <a:ext uri="{FF2B5EF4-FFF2-40B4-BE49-F238E27FC236}">
                <a16:creationId xmlns:a16="http://schemas.microsoft.com/office/drawing/2014/main" id="{A9E1C0EE-67BB-4ECA-A008-7C57880EAA15}"/>
              </a:ext>
            </a:extLst>
          </p:cNvPr>
          <p:cNvSpPr/>
          <p:nvPr/>
        </p:nvSpPr>
        <p:spPr>
          <a:xfrm rot="18900000">
            <a:off x="1168094" y="1690531"/>
            <a:ext cx="171791" cy="171791"/>
          </a:xfrm>
          <a:prstGeom prst="plus">
            <a:avLst>
              <a:gd name="adj" fmla="val 3928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9329396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childTnLst>
                                </p:cTn>
                              </p:par>
                              <p:par>
                                <p:cTn id="8" presetID="10" presetClass="entr" presetSubtype="0" fill="hold" nodeType="withEffect">
                                  <p:stCondLst>
                                    <p:cond delay="1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100"/>
                                        <p:tgtEl>
                                          <p:spTgt spid="18"/>
                                        </p:tgtEl>
                                      </p:cBhvr>
                                    </p:animEffect>
                                  </p:childTnLst>
                                </p:cTn>
                              </p:par>
                              <p:par>
                                <p:cTn id="11" presetID="10" presetClass="entr" presetSubtype="0" fill="hold" nodeType="withEffect">
                                  <p:stCondLst>
                                    <p:cond delay="20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00"/>
                                        <p:tgtEl>
                                          <p:spTgt spid="24"/>
                                        </p:tgtEl>
                                      </p:cBhvr>
                                    </p:animEffect>
                                  </p:childTnLst>
                                </p:cTn>
                              </p:par>
                              <p:par>
                                <p:cTn id="14" presetID="10" presetClass="entr" presetSubtype="0" fill="hold" nodeType="withEffect">
                                  <p:stCondLst>
                                    <p:cond delay="3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100"/>
                                        <p:tgtEl>
                                          <p:spTgt spid="31"/>
                                        </p:tgtEl>
                                      </p:cBhvr>
                                    </p:animEffect>
                                  </p:childTnLst>
                                </p:cTn>
                              </p:par>
                              <p:par>
                                <p:cTn id="17" presetID="10" presetClass="entr" presetSubtype="0" fill="hold" nodeType="withEffect">
                                  <p:stCondLst>
                                    <p:cond delay="40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00"/>
                                        <p:tgtEl>
                                          <p:spTgt spid="3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100"/>
                                        <p:tgtEl>
                                          <p:spTgt spid="21"/>
                                        </p:tgtEl>
                                      </p:cBhvr>
                                    </p:animEffect>
                                  </p:childTnLst>
                                </p:cTn>
                              </p:par>
                              <p:par>
                                <p:cTn id="25" presetID="22" presetClass="entr" presetSubtype="8" fill="hold" nodeType="withEffect">
                                  <p:stCondLst>
                                    <p:cond delay="100"/>
                                  </p:stCondLst>
                                  <p:childTnLst>
                                    <p:set>
                                      <p:cBhvr>
                                        <p:cTn id="26" dur="1" fill="hold">
                                          <p:stCondLst>
                                            <p:cond delay="0"/>
                                          </p:stCondLst>
                                        </p:cTn>
                                        <p:tgtEl>
                                          <p:spTgt spid="38"/>
                                        </p:tgtEl>
                                        <p:attrNameLst>
                                          <p:attrName>style.visibility</p:attrName>
                                        </p:attrNameLst>
                                      </p:cBhvr>
                                      <p:to>
                                        <p:strVal val="visible"/>
                                      </p:to>
                                    </p:set>
                                    <p:animEffect transition="in" filter="wipe(left)">
                                      <p:cBhvr>
                                        <p:cTn id="27" dur="100"/>
                                        <p:tgtEl>
                                          <p:spTgt spid="38"/>
                                        </p:tgtEl>
                                      </p:cBhvr>
                                    </p:animEffect>
                                  </p:childTnLst>
                                </p:cTn>
                              </p:par>
                              <p:par>
                                <p:cTn id="28" presetID="22" presetClass="entr" presetSubtype="8" fill="hold" nodeType="withEffect">
                                  <p:stCondLst>
                                    <p:cond delay="200"/>
                                  </p:stCondLst>
                                  <p:childTnLst>
                                    <p:set>
                                      <p:cBhvr>
                                        <p:cTn id="29" dur="1" fill="hold">
                                          <p:stCondLst>
                                            <p:cond delay="0"/>
                                          </p:stCondLst>
                                        </p:cTn>
                                        <p:tgtEl>
                                          <p:spTgt spid="40"/>
                                        </p:tgtEl>
                                        <p:attrNameLst>
                                          <p:attrName>style.visibility</p:attrName>
                                        </p:attrNameLst>
                                      </p:cBhvr>
                                      <p:to>
                                        <p:strVal val="visible"/>
                                      </p:to>
                                    </p:set>
                                    <p:animEffect transition="in" filter="wipe(left)">
                                      <p:cBhvr>
                                        <p:cTn id="30" dur="100"/>
                                        <p:tgtEl>
                                          <p:spTgt spid="40"/>
                                        </p:tgtEl>
                                      </p:cBhvr>
                                    </p:animEffect>
                                  </p:childTnLst>
                                </p:cTn>
                              </p:par>
                              <p:par>
                                <p:cTn id="31" presetID="22" presetClass="entr" presetSubtype="8" fill="hold" nodeType="withEffect">
                                  <p:stCondLst>
                                    <p:cond delay="300"/>
                                  </p:stCondLst>
                                  <p:childTnLst>
                                    <p:set>
                                      <p:cBhvr>
                                        <p:cTn id="32" dur="1" fill="hold">
                                          <p:stCondLst>
                                            <p:cond delay="0"/>
                                          </p:stCondLst>
                                        </p:cTn>
                                        <p:tgtEl>
                                          <p:spTgt spid="41"/>
                                        </p:tgtEl>
                                        <p:attrNameLst>
                                          <p:attrName>style.visibility</p:attrName>
                                        </p:attrNameLst>
                                      </p:cBhvr>
                                      <p:to>
                                        <p:strVal val="visible"/>
                                      </p:to>
                                    </p:set>
                                    <p:animEffect transition="in" filter="wipe(left)">
                                      <p:cBhvr>
                                        <p:cTn id="33" dur="100"/>
                                        <p:tgtEl>
                                          <p:spTgt spid="41"/>
                                        </p:tgtEl>
                                      </p:cBhvr>
                                    </p:animEffect>
                                  </p:childTnLst>
                                </p:cTn>
                              </p:par>
                              <p:par>
                                <p:cTn id="34" presetID="22" presetClass="entr" presetSubtype="2" fill="hold" nodeType="withEffect">
                                  <p:stCondLst>
                                    <p:cond delay="400"/>
                                  </p:stCondLst>
                                  <p:childTnLst>
                                    <p:set>
                                      <p:cBhvr>
                                        <p:cTn id="35" dur="1" fill="hold">
                                          <p:stCondLst>
                                            <p:cond delay="0"/>
                                          </p:stCondLst>
                                        </p:cTn>
                                        <p:tgtEl>
                                          <p:spTgt spid="46"/>
                                        </p:tgtEl>
                                        <p:attrNameLst>
                                          <p:attrName>style.visibility</p:attrName>
                                        </p:attrNameLst>
                                      </p:cBhvr>
                                      <p:to>
                                        <p:strVal val="visible"/>
                                      </p:to>
                                    </p:set>
                                    <p:animEffect transition="in" filter="wipe(right)">
                                      <p:cBhvr>
                                        <p:cTn id="36" dur="100"/>
                                        <p:tgtEl>
                                          <p:spTgt spid="46"/>
                                        </p:tgtEl>
                                      </p:cBhvr>
                                    </p:animEffect>
                                  </p:childTnLst>
                                </p:cTn>
                              </p:par>
                              <p:par>
                                <p:cTn id="37" presetID="22" presetClass="entr" presetSubtype="2" fill="hold" nodeType="withEffect">
                                  <p:stCondLst>
                                    <p:cond delay="500"/>
                                  </p:stCondLst>
                                  <p:childTnLst>
                                    <p:set>
                                      <p:cBhvr>
                                        <p:cTn id="38" dur="1" fill="hold">
                                          <p:stCondLst>
                                            <p:cond delay="0"/>
                                          </p:stCondLst>
                                        </p:cTn>
                                        <p:tgtEl>
                                          <p:spTgt spid="45"/>
                                        </p:tgtEl>
                                        <p:attrNameLst>
                                          <p:attrName>style.visibility</p:attrName>
                                        </p:attrNameLst>
                                      </p:cBhvr>
                                      <p:to>
                                        <p:strVal val="visible"/>
                                      </p:to>
                                    </p:set>
                                    <p:animEffect transition="in" filter="wipe(right)">
                                      <p:cBhvr>
                                        <p:cTn id="39" dur="100"/>
                                        <p:tgtEl>
                                          <p:spTgt spid="45"/>
                                        </p:tgtEl>
                                      </p:cBhvr>
                                    </p:animEffect>
                                  </p:childTnLst>
                                </p:cTn>
                              </p:par>
                              <p:par>
                                <p:cTn id="40" presetID="22" presetClass="entr" presetSubtype="2" fill="hold" nodeType="withEffect">
                                  <p:stCondLst>
                                    <p:cond delay="600"/>
                                  </p:stCondLst>
                                  <p:childTnLst>
                                    <p:set>
                                      <p:cBhvr>
                                        <p:cTn id="41" dur="1" fill="hold">
                                          <p:stCondLst>
                                            <p:cond delay="0"/>
                                          </p:stCondLst>
                                        </p:cTn>
                                        <p:tgtEl>
                                          <p:spTgt spid="44"/>
                                        </p:tgtEl>
                                        <p:attrNameLst>
                                          <p:attrName>style.visibility</p:attrName>
                                        </p:attrNameLst>
                                      </p:cBhvr>
                                      <p:to>
                                        <p:strVal val="visible"/>
                                      </p:to>
                                    </p:set>
                                    <p:animEffect transition="in" filter="wipe(right)">
                                      <p:cBhvr>
                                        <p:cTn id="42" dur="100"/>
                                        <p:tgtEl>
                                          <p:spTgt spid="44"/>
                                        </p:tgtEl>
                                      </p:cBhvr>
                                    </p:animEffect>
                                  </p:childTnLst>
                                </p:cTn>
                              </p:par>
                              <p:par>
                                <p:cTn id="43" presetID="22" presetClass="entr" presetSubtype="2" fill="hold" nodeType="withEffect">
                                  <p:stCondLst>
                                    <p:cond delay="700"/>
                                  </p:stCondLst>
                                  <p:childTnLst>
                                    <p:set>
                                      <p:cBhvr>
                                        <p:cTn id="44" dur="1" fill="hold">
                                          <p:stCondLst>
                                            <p:cond delay="0"/>
                                          </p:stCondLst>
                                        </p:cTn>
                                        <p:tgtEl>
                                          <p:spTgt spid="43"/>
                                        </p:tgtEl>
                                        <p:attrNameLst>
                                          <p:attrName>style.visibility</p:attrName>
                                        </p:attrNameLst>
                                      </p:cBhvr>
                                      <p:to>
                                        <p:strVal val="visible"/>
                                      </p:to>
                                    </p:set>
                                    <p:animEffect transition="in" filter="wipe(right)">
                                      <p:cBhvr>
                                        <p:cTn id="45" dur="100"/>
                                        <p:tgtEl>
                                          <p:spTgt spid="4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250"/>
                                        <p:tgtEl>
                                          <p:spTgt spid="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fade">
                                      <p:cBhvr>
                                        <p:cTn id="55" dur="100"/>
                                        <p:tgtEl>
                                          <p:spTgt spid="6"/>
                                        </p:tgtEl>
                                      </p:cBhvr>
                                    </p:animEffect>
                                  </p:childTnLst>
                                </p:cTn>
                              </p:par>
                              <p:par>
                                <p:cTn id="56" presetID="10" presetClass="entr" presetSubtype="0" fill="hold" grpId="0" nodeType="withEffect">
                                  <p:stCondLst>
                                    <p:cond delay="10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100"/>
                                        <p:tgtEl>
                                          <p:spTgt spid="19"/>
                                        </p:tgtEl>
                                      </p:cBhvr>
                                    </p:animEffect>
                                  </p:childTnLst>
                                </p:cTn>
                              </p:par>
                              <p:par>
                                <p:cTn id="59" presetID="10" presetClass="entr" presetSubtype="0" fill="hold" grpId="0" nodeType="withEffect">
                                  <p:stCondLst>
                                    <p:cond delay="20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100"/>
                                        <p:tgtEl>
                                          <p:spTgt spid="47"/>
                                        </p:tgtEl>
                                      </p:cBhvr>
                                    </p:animEffect>
                                  </p:childTnLst>
                                </p:cTn>
                              </p:par>
                              <p:par>
                                <p:cTn id="62" presetID="10" presetClass="entr" presetSubtype="0" fill="hold" grpId="0" nodeType="withEffect">
                                  <p:stCondLst>
                                    <p:cond delay="300"/>
                                  </p:stCondLst>
                                  <p:childTnLst>
                                    <p:set>
                                      <p:cBhvr>
                                        <p:cTn id="63" dur="1" fill="hold">
                                          <p:stCondLst>
                                            <p:cond delay="0"/>
                                          </p:stCondLst>
                                        </p:cTn>
                                        <p:tgtEl>
                                          <p:spTgt spid="48"/>
                                        </p:tgtEl>
                                        <p:attrNameLst>
                                          <p:attrName>style.visibility</p:attrName>
                                        </p:attrNameLst>
                                      </p:cBhvr>
                                      <p:to>
                                        <p:strVal val="visible"/>
                                      </p:to>
                                    </p:set>
                                    <p:animEffect transition="in" filter="fade">
                                      <p:cBhvr>
                                        <p:cTn id="64" dur="100"/>
                                        <p:tgtEl>
                                          <p:spTgt spid="48"/>
                                        </p:tgtEl>
                                      </p:cBhvr>
                                    </p:animEffect>
                                  </p:childTnLst>
                                </p:cTn>
                              </p:par>
                              <p:par>
                                <p:cTn id="65" presetID="10" presetClass="entr" presetSubtype="0" fill="hold" grpId="0" nodeType="withEffect">
                                  <p:stCondLst>
                                    <p:cond delay="400"/>
                                  </p:stCondLst>
                                  <p:childTnLst>
                                    <p:set>
                                      <p:cBhvr>
                                        <p:cTn id="66" dur="1" fill="hold">
                                          <p:stCondLst>
                                            <p:cond delay="0"/>
                                          </p:stCondLst>
                                        </p:cTn>
                                        <p:tgtEl>
                                          <p:spTgt spid="49"/>
                                        </p:tgtEl>
                                        <p:attrNameLst>
                                          <p:attrName>style.visibility</p:attrName>
                                        </p:attrNameLst>
                                      </p:cBhvr>
                                      <p:to>
                                        <p:strVal val="visible"/>
                                      </p:to>
                                    </p:set>
                                    <p:animEffect transition="in" filter="fade">
                                      <p:cBhvr>
                                        <p:cTn id="67" dur="100"/>
                                        <p:tgtEl>
                                          <p:spTgt spid="49"/>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500"/>
                                        <p:tgtEl>
                                          <p:spTgt spid="14"/>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3">
                                            <p:txEl>
                                              <p:pRg st="1" end="1"/>
                                            </p:txEl>
                                          </p:spTgt>
                                        </p:tgtEl>
                                        <p:attrNameLst>
                                          <p:attrName>style.visibility</p:attrName>
                                        </p:attrNameLst>
                                      </p:cBhvr>
                                      <p:to>
                                        <p:strVal val="visible"/>
                                      </p:to>
                                    </p:set>
                                    <p:animEffect transition="in" filter="fade">
                                      <p:cBhvr>
                                        <p:cTn id="77" dur="500"/>
                                        <p:tgtEl>
                                          <p:spTgt spid="13">
                                            <p:txEl>
                                              <p:pRg st="1" end="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3">
                                            <p:txEl>
                                              <p:pRg st="5" end="5"/>
                                            </p:txEl>
                                          </p:spTgt>
                                        </p:tgtEl>
                                        <p:attrNameLst>
                                          <p:attrName>style.visibility</p:attrName>
                                        </p:attrNameLst>
                                      </p:cBhvr>
                                      <p:to>
                                        <p:strVal val="visible"/>
                                      </p:to>
                                    </p:set>
                                    <p:animEffect transition="in" filter="fade">
                                      <p:cBhvr>
                                        <p:cTn id="82" dur="500"/>
                                        <p:tgtEl>
                                          <p:spTgt spid="13">
                                            <p:txEl>
                                              <p:pRg st="5" end="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13">
                                            <p:txEl>
                                              <p:pRg st="9" end="9"/>
                                            </p:txEl>
                                          </p:spTgt>
                                        </p:tgtEl>
                                        <p:attrNameLst>
                                          <p:attrName>style.visibility</p:attrName>
                                        </p:attrNameLst>
                                      </p:cBhvr>
                                      <p:to>
                                        <p:strVal val="visible"/>
                                      </p:to>
                                    </p:set>
                                    <p:animEffect transition="in" filter="fade">
                                      <p:cBhvr>
                                        <p:cTn id="87" dur="500"/>
                                        <p:tgtEl>
                                          <p:spTgt spid="13">
                                            <p:txEl>
                                              <p:pRg st="9" end="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
                                        </p:tgtEl>
                                        <p:attrNameLst>
                                          <p:attrName>style.visibility</p:attrName>
                                        </p:attrNameLst>
                                      </p:cBhvr>
                                      <p:to>
                                        <p:strVal val="visible"/>
                                      </p:to>
                                    </p:set>
                                    <p:animEffect transition="in" filter="fade">
                                      <p:cBhvr>
                                        <p:cTn id="92" dur="250"/>
                                        <p:tgtEl>
                                          <p:spTgt spid="2"/>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13">
                                            <p:txEl>
                                              <p:pRg st="13" end="13"/>
                                            </p:txEl>
                                          </p:spTgt>
                                        </p:tgtEl>
                                        <p:attrNameLst>
                                          <p:attrName>style.visibility</p:attrName>
                                        </p:attrNameLst>
                                      </p:cBhvr>
                                      <p:to>
                                        <p:strVal val="visible"/>
                                      </p:to>
                                    </p:set>
                                    <p:animEffect transition="in" filter="fade">
                                      <p:cBhvr>
                                        <p:cTn id="97" dur="500"/>
                                        <p:tgtEl>
                                          <p:spTgt spid="1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p:bldP spid="4" grpId="0" animBg="1"/>
      <p:bldP spid="6" grpId="0" animBg="1"/>
      <p:bldP spid="19" grpId="0" animBg="1"/>
      <p:bldP spid="47" grpId="0" animBg="1"/>
      <p:bldP spid="48" grpId="0" animBg="1"/>
      <p:bldP spid="4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01A68C2C-9914-4A1B-9B31-51979CC7B04E}"/>
              </a:ext>
            </a:extLst>
          </p:cNvPr>
          <p:cNvGrpSpPr/>
          <p:nvPr/>
        </p:nvGrpSpPr>
        <p:grpSpPr>
          <a:xfrm>
            <a:off x="3980812" y="2967037"/>
            <a:ext cx="4230376" cy="923925"/>
            <a:chOff x="3980812" y="2967037"/>
            <a:chExt cx="4230376" cy="923925"/>
          </a:xfrm>
        </p:grpSpPr>
        <p:sp>
          <p:nvSpPr>
            <p:cNvPr id="3" name="ZoneTexte 2">
              <a:extLst>
                <a:ext uri="{FF2B5EF4-FFF2-40B4-BE49-F238E27FC236}">
                  <a16:creationId xmlns:a16="http://schemas.microsoft.com/office/drawing/2014/main" id="{6E4B1734-D43F-4988-9A14-EADBFEFC5626}"/>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Accès aux données</a:t>
              </a:r>
            </a:p>
          </p:txBody>
        </p:sp>
        <p:grpSp>
          <p:nvGrpSpPr>
            <p:cNvPr id="4" name="Groupe 3">
              <a:extLst>
                <a:ext uri="{FF2B5EF4-FFF2-40B4-BE49-F238E27FC236}">
                  <a16:creationId xmlns:a16="http://schemas.microsoft.com/office/drawing/2014/main" id="{6DCD20D8-F7BA-4737-8377-28C20F9A9FCC}"/>
                </a:ext>
              </a:extLst>
            </p:cNvPr>
            <p:cNvGrpSpPr/>
            <p:nvPr/>
          </p:nvGrpSpPr>
          <p:grpSpPr>
            <a:xfrm flipV="1">
              <a:off x="4537873" y="3665108"/>
              <a:ext cx="931705" cy="0"/>
              <a:chOff x="4876319" y="3250574"/>
              <a:chExt cx="931705" cy="0"/>
            </a:xfrm>
          </p:grpSpPr>
          <p:cxnSp>
            <p:nvCxnSpPr>
              <p:cNvPr id="5" name="Connecteur droit 4">
                <a:extLst>
                  <a:ext uri="{FF2B5EF4-FFF2-40B4-BE49-F238E27FC236}">
                    <a16:creationId xmlns:a16="http://schemas.microsoft.com/office/drawing/2014/main" id="{34BF3C8B-9831-45EE-8788-47FF8B6C77E6}"/>
                  </a:ext>
                </a:extLst>
              </p:cNvPr>
              <p:cNvCxnSpPr>
                <a:cxnSpLocks/>
              </p:cNvCxnSpPr>
              <p:nvPr/>
            </p:nvCxnSpPr>
            <p:spPr>
              <a:xfrm>
                <a:off x="4876319" y="3250574"/>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21BF7BEA-3D5D-4672-865B-DCAD51D4C782}"/>
                  </a:ext>
                </a:extLst>
              </p:cNvPr>
              <p:cNvCxnSpPr>
                <a:cxnSpLocks/>
              </p:cNvCxnSpPr>
              <p:nvPr/>
            </p:nvCxnSpPr>
            <p:spPr>
              <a:xfrm>
                <a:off x="5626925" y="3250574"/>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170985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3E9F30C2-0BC8-4532-92BF-8F565F2BB31B}"/>
              </a:ext>
            </a:extLst>
          </p:cNvPr>
          <p:cNvSpPr>
            <a:spLocks noGrp="1"/>
          </p:cNvSpPr>
          <p:nvPr>
            <p:ph sz="quarter" idx="10"/>
          </p:nvPr>
        </p:nvSpPr>
        <p:spPr/>
        <p:txBody>
          <a:bodyPr/>
          <a:lstStyle/>
          <a:p>
            <a:pPr marL="0" indent="0">
              <a:buNone/>
            </a:pPr>
            <a:r>
              <a:rPr lang="fr-FR" dirty="0"/>
              <a:t>Requête HTTP directement au service</a:t>
            </a:r>
          </a:p>
          <a:p>
            <a:endParaRPr lang="fr-FR" dirty="0"/>
          </a:p>
          <a:p>
            <a:r>
              <a:rPr lang="fr-FR" dirty="0"/>
              <a:t>Données à jour</a:t>
            </a:r>
          </a:p>
          <a:p>
            <a:endParaRPr lang="fr-FR" dirty="0"/>
          </a:p>
          <a:p>
            <a:r>
              <a:rPr lang="fr-FR" dirty="0"/>
              <a:t>Micro-services fortement couplés</a:t>
            </a:r>
          </a:p>
        </p:txBody>
      </p:sp>
      <p:sp>
        <p:nvSpPr>
          <p:cNvPr id="3" name="Espace réservé du contenu 2">
            <a:extLst>
              <a:ext uri="{FF2B5EF4-FFF2-40B4-BE49-F238E27FC236}">
                <a16:creationId xmlns:a16="http://schemas.microsoft.com/office/drawing/2014/main" id="{3C2E8531-70AE-4847-B371-1D6A1AF1D0FB}"/>
              </a:ext>
            </a:extLst>
          </p:cNvPr>
          <p:cNvSpPr>
            <a:spLocks noGrp="1"/>
          </p:cNvSpPr>
          <p:nvPr>
            <p:ph sz="quarter" idx="11"/>
          </p:nvPr>
        </p:nvSpPr>
        <p:spPr>
          <a:xfrm>
            <a:off x="6633207" y="376583"/>
            <a:ext cx="5205007" cy="2498434"/>
          </a:xfrm>
        </p:spPr>
        <p:txBody>
          <a:bodyPr/>
          <a:lstStyle/>
          <a:p>
            <a:pPr marL="0" indent="0">
              <a:buNone/>
            </a:pPr>
            <a:r>
              <a:rPr lang="fr-FR" dirty="0"/>
              <a:t>Données répliquées sur les services</a:t>
            </a:r>
          </a:p>
          <a:p>
            <a:pPr marL="0" indent="0">
              <a:buNone/>
            </a:pPr>
            <a:endParaRPr lang="fr-FR" dirty="0"/>
          </a:p>
          <a:p>
            <a:r>
              <a:rPr lang="fr-FR" dirty="0"/>
              <a:t>Jointures possible entre différentes tables</a:t>
            </a:r>
          </a:p>
          <a:p>
            <a:endParaRPr lang="fr-FR" dirty="0"/>
          </a:p>
          <a:p>
            <a:r>
              <a:rPr lang="fr-FR" dirty="0"/>
              <a:t>Données potentiellement désynchronisées</a:t>
            </a:r>
          </a:p>
        </p:txBody>
      </p:sp>
      <p:sp>
        <p:nvSpPr>
          <p:cNvPr id="4" name="Espace réservé du contenu 3">
            <a:extLst>
              <a:ext uri="{FF2B5EF4-FFF2-40B4-BE49-F238E27FC236}">
                <a16:creationId xmlns:a16="http://schemas.microsoft.com/office/drawing/2014/main" id="{B356BA59-9901-4BEE-A506-DE62FDCEDB45}"/>
              </a:ext>
            </a:extLst>
          </p:cNvPr>
          <p:cNvSpPr>
            <a:spLocks noGrp="1"/>
          </p:cNvSpPr>
          <p:nvPr>
            <p:ph sz="quarter" idx="12"/>
          </p:nvPr>
        </p:nvSpPr>
        <p:spPr>
          <a:xfrm>
            <a:off x="466190" y="4040350"/>
            <a:ext cx="5092604" cy="2648506"/>
          </a:xfrm>
        </p:spPr>
        <p:txBody>
          <a:bodyPr/>
          <a:lstStyle/>
          <a:p>
            <a:pPr marL="0" indent="0">
              <a:buNone/>
            </a:pPr>
            <a:r>
              <a:rPr lang="fr-FR" dirty="0"/>
              <a:t>Multiples requêtes HTTP depuis le frontend</a:t>
            </a:r>
          </a:p>
          <a:p>
            <a:pPr marL="0" indent="0">
              <a:buNone/>
            </a:pPr>
            <a:endParaRPr lang="fr-FR" dirty="0"/>
          </a:p>
          <a:p>
            <a:r>
              <a:rPr lang="fr-FR" dirty="0"/>
              <a:t>Trop de traitement</a:t>
            </a:r>
          </a:p>
          <a:p>
            <a:endParaRPr lang="fr-FR" dirty="0"/>
          </a:p>
          <a:p>
            <a:r>
              <a:rPr lang="fr-FR" dirty="0"/>
              <a:t>Sur mobile, perte de performance</a:t>
            </a:r>
          </a:p>
        </p:txBody>
      </p:sp>
      <p:sp>
        <p:nvSpPr>
          <p:cNvPr id="7" name="Espace réservé du texte 6">
            <a:extLst>
              <a:ext uri="{FF2B5EF4-FFF2-40B4-BE49-F238E27FC236}">
                <a16:creationId xmlns:a16="http://schemas.microsoft.com/office/drawing/2014/main" id="{91A8CF96-DB1D-4EAD-BD1E-8D6283B707DC}"/>
              </a:ext>
            </a:extLst>
          </p:cNvPr>
          <p:cNvSpPr>
            <a:spLocks noGrp="1"/>
          </p:cNvSpPr>
          <p:nvPr>
            <p:ph type="body" sz="quarter" idx="16"/>
          </p:nvPr>
        </p:nvSpPr>
        <p:spPr/>
        <p:txBody>
          <a:bodyPr/>
          <a:lstStyle/>
          <a:p>
            <a:r>
              <a:rPr lang="fr-FR" dirty="0"/>
              <a:t>CHAÎNE HTTP</a:t>
            </a:r>
          </a:p>
        </p:txBody>
      </p:sp>
      <p:sp>
        <p:nvSpPr>
          <p:cNvPr id="8" name="Espace réservé du texte 7">
            <a:extLst>
              <a:ext uri="{FF2B5EF4-FFF2-40B4-BE49-F238E27FC236}">
                <a16:creationId xmlns:a16="http://schemas.microsoft.com/office/drawing/2014/main" id="{49D74D49-8295-4C17-820C-703DED337EC2}"/>
              </a:ext>
            </a:extLst>
          </p:cNvPr>
          <p:cNvSpPr>
            <a:spLocks noGrp="1"/>
          </p:cNvSpPr>
          <p:nvPr>
            <p:ph type="body" sz="quarter" idx="15"/>
          </p:nvPr>
        </p:nvSpPr>
        <p:spPr/>
        <p:txBody>
          <a:bodyPr/>
          <a:lstStyle/>
          <a:p>
            <a:r>
              <a:rPr lang="fr-FR" dirty="0"/>
              <a:t>FRONTEND</a:t>
            </a:r>
          </a:p>
        </p:txBody>
      </p:sp>
      <p:sp>
        <p:nvSpPr>
          <p:cNvPr id="9" name="Espace réservé du texte 8">
            <a:extLst>
              <a:ext uri="{FF2B5EF4-FFF2-40B4-BE49-F238E27FC236}">
                <a16:creationId xmlns:a16="http://schemas.microsoft.com/office/drawing/2014/main" id="{A33163EF-4F6F-4FA7-BF5A-F54B4BFF9312}"/>
              </a:ext>
            </a:extLst>
          </p:cNvPr>
          <p:cNvSpPr>
            <a:spLocks noGrp="1"/>
          </p:cNvSpPr>
          <p:nvPr>
            <p:ph type="body" sz="quarter" idx="17"/>
          </p:nvPr>
        </p:nvSpPr>
        <p:spPr>
          <a:xfrm>
            <a:off x="6130924" y="2874963"/>
            <a:ext cx="3070225" cy="487362"/>
          </a:xfrm>
        </p:spPr>
        <p:txBody>
          <a:bodyPr/>
          <a:lstStyle/>
          <a:p>
            <a:r>
              <a:rPr lang="fr-FR" dirty="0"/>
              <a:t>REPLICATION</a:t>
            </a:r>
          </a:p>
        </p:txBody>
      </p:sp>
      <mc:AlternateContent xmlns:mc="http://schemas.openxmlformats.org/markup-compatibility/2006" xmlns:pslz="http://schemas.microsoft.com/office/powerpoint/2016/slidezoom">
        <mc:Choice Requires="pslz">
          <p:graphicFrame>
            <p:nvGraphicFramePr>
              <p:cNvPr id="15" name="Zoom de diapositive 14">
                <a:extLst>
                  <a:ext uri="{FF2B5EF4-FFF2-40B4-BE49-F238E27FC236}">
                    <a16:creationId xmlns:a16="http://schemas.microsoft.com/office/drawing/2014/main" id="{42384FC8-4981-4D76-809B-F08B8D749511}"/>
                  </a:ext>
                </a:extLst>
              </p:cNvPr>
              <p:cNvGraphicFramePr>
                <a:graphicFrameLocks noChangeAspect="1"/>
              </p:cNvGraphicFramePr>
              <p:nvPr>
                <p:extLst>
                  <p:ext uri="{D42A27DB-BD31-4B8C-83A1-F6EECF244321}">
                    <p14:modId xmlns:p14="http://schemas.microsoft.com/office/powerpoint/2010/main" val="3550804590"/>
                  </p:ext>
                </p:extLst>
              </p:nvPr>
            </p:nvGraphicFramePr>
            <p:xfrm>
              <a:off x="6103968" y="3424483"/>
              <a:ext cx="6103968" cy="3433482"/>
            </p:xfrm>
            <a:graphic>
              <a:graphicData uri="http://schemas.microsoft.com/office/powerpoint/2016/slidezoom">
                <pslz:sldZm>
                  <pslz:sldZmObj sldId="325" cId="2899774009">
                    <pslz:zmPr id="{49A1649F-1904-49AF-9BB1-DC820A8D7132}" returnToParent="0" transitionDur="1000">
                      <p166:blipFill xmlns:p166="http://schemas.microsoft.com/office/powerpoint/2016/6/main">
                        <a:blip r:embed="rId3"/>
                        <a:stretch>
                          <a:fillRect/>
                        </a:stretch>
                      </p166:blipFill>
                      <p166:spPr xmlns:p166="http://schemas.microsoft.com/office/powerpoint/2016/6/main">
                        <a:xfrm>
                          <a:off x="0" y="0"/>
                          <a:ext cx="6103968" cy="3433482"/>
                        </a:xfrm>
                        <a:prstGeom prst="rect">
                          <a:avLst/>
                        </a:prstGeom>
                        <a:ln w="3175">
                          <a:solidFill>
                            <a:prstClr val="ltGray"/>
                          </a:solidFill>
                        </a:ln>
                      </p166:spPr>
                    </pslz:zmPr>
                  </pslz:sldZmObj>
                </pslz:sldZm>
              </a:graphicData>
            </a:graphic>
          </p:graphicFrame>
        </mc:Choice>
        <mc:Fallback xmlns="">
          <p:pic>
            <p:nvPicPr>
              <p:cNvPr id="15" name="Zoom de diapositive 14">
                <a:hlinkClick r:id="rId4" action="ppaction://hlinksldjump"/>
                <a:extLst>
                  <a:ext uri="{FF2B5EF4-FFF2-40B4-BE49-F238E27FC236}">
                    <a16:creationId xmlns:a16="http://schemas.microsoft.com/office/drawing/2014/main" id="{42384FC8-4981-4D76-809B-F08B8D749511}"/>
                  </a:ext>
                </a:extLst>
              </p:cNvPr>
              <p:cNvPicPr>
                <a:picLocks noGrp="1" noRot="1" noChangeAspect="1" noMove="1" noResize="1" noEditPoints="1" noAdjustHandles="1" noChangeArrowheads="1" noChangeShapeType="1"/>
              </p:cNvPicPr>
              <p:nvPr/>
            </p:nvPicPr>
            <p:blipFill>
              <a:blip r:embed="rId5"/>
              <a:stretch>
                <a:fillRect/>
              </a:stretch>
            </p:blipFill>
            <p:spPr>
              <a:xfrm>
                <a:off x="6103968" y="3424483"/>
                <a:ext cx="6103968" cy="3433482"/>
              </a:xfrm>
              <a:prstGeom prst="rect">
                <a:avLst/>
              </a:prstGeom>
              <a:ln w="3175">
                <a:solidFill>
                  <a:prstClr val="ltGray"/>
                </a:solidFill>
              </a:ln>
            </p:spPr>
          </p:pic>
        </mc:Fallback>
      </mc:AlternateContent>
      <p:grpSp>
        <p:nvGrpSpPr>
          <p:cNvPr id="11" name="Groupe 10">
            <a:extLst>
              <a:ext uri="{FF2B5EF4-FFF2-40B4-BE49-F238E27FC236}">
                <a16:creationId xmlns:a16="http://schemas.microsoft.com/office/drawing/2014/main" id="{98219FA0-5FDA-4C8D-AD35-B8990EE889E9}"/>
              </a:ext>
            </a:extLst>
          </p:cNvPr>
          <p:cNvGrpSpPr/>
          <p:nvPr/>
        </p:nvGrpSpPr>
        <p:grpSpPr>
          <a:xfrm>
            <a:off x="11630526" y="6296526"/>
            <a:ext cx="561474" cy="561473"/>
            <a:chOff x="11630526" y="6296526"/>
            <a:chExt cx="561474" cy="561473"/>
          </a:xfrm>
        </p:grpSpPr>
        <p:sp>
          <p:nvSpPr>
            <p:cNvPr id="12" name="Larme 11">
              <a:extLst>
                <a:ext uri="{FF2B5EF4-FFF2-40B4-BE49-F238E27FC236}">
                  <a16:creationId xmlns:a16="http://schemas.microsoft.com/office/drawing/2014/main" id="{0A04FE59-D978-4F9C-B33F-AD729528E2CF}"/>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ZoneTexte 12">
              <a:extLst>
                <a:ext uri="{FF2B5EF4-FFF2-40B4-BE49-F238E27FC236}">
                  <a16:creationId xmlns:a16="http://schemas.microsoft.com/office/drawing/2014/main" id="{E17F199E-23E7-45E5-B105-953FDC7A3D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26</a:t>
              </a:r>
            </a:p>
          </p:txBody>
        </p:sp>
      </p:grpSp>
      <p:pic>
        <p:nvPicPr>
          <p:cNvPr id="19" name="Image 18" descr="Une image contenant texte&#10;&#10;Description générée automatiquement">
            <a:extLst>
              <a:ext uri="{FF2B5EF4-FFF2-40B4-BE49-F238E27FC236}">
                <a16:creationId xmlns:a16="http://schemas.microsoft.com/office/drawing/2014/main" id="{878E7D8C-3CA3-4B7D-913A-0066B0523F4E}"/>
              </a:ext>
            </a:extLst>
          </p:cNvPr>
          <p:cNvPicPr>
            <a:picLocks noChangeAspect="1"/>
          </p:cNvPicPr>
          <p:nvPr/>
        </p:nvPicPr>
        <p:blipFill rotWithShape="1">
          <a:blip r:embed="rId6"/>
          <a:srcRect r="70495" b="82036"/>
          <a:stretch/>
        </p:blipFill>
        <p:spPr>
          <a:xfrm>
            <a:off x="6096000" y="3421583"/>
            <a:ext cx="1805964" cy="618767"/>
          </a:xfrm>
          <a:prstGeom prst="rect">
            <a:avLst/>
          </a:prstGeom>
        </p:spPr>
      </p:pic>
      <p:pic>
        <p:nvPicPr>
          <p:cNvPr id="21" name="Image 20" descr="Une image contenant texte&#10;&#10;Description générée automatiquement">
            <a:extLst>
              <a:ext uri="{FF2B5EF4-FFF2-40B4-BE49-F238E27FC236}">
                <a16:creationId xmlns:a16="http://schemas.microsoft.com/office/drawing/2014/main" id="{67E9FAA9-6A42-4C59-BB3E-32B835433F84}"/>
              </a:ext>
            </a:extLst>
          </p:cNvPr>
          <p:cNvPicPr>
            <a:picLocks noChangeAspect="1"/>
          </p:cNvPicPr>
          <p:nvPr/>
        </p:nvPicPr>
        <p:blipFill rotWithShape="1">
          <a:blip r:embed="rId6"/>
          <a:srcRect t="17531" r="20495" b="59633"/>
          <a:stretch/>
        </p:blipFill>
        <p:spPr>
          <a:xfrm>
            <a:off x="6096000" y="4031114"/>
            <a:ext cx="4866421" cy="786580"/>
          </a:xfrm>
          <a:prstGeom prst="rect">
            <a:avLst/>
          </a:prstGeom>
        </p:spPr>
      </p:pic>
      <p:pic>
        <p:nvPicPr>
          <p:cNvPr id="23" name="Image 22">
            <a:extLst>
              <a:ext uri="{FF2B5EF4-FFF2-40B4-BE49-F238E27FC236}">
                <a16:creationId xmlns:a16="http://schemas.microsoft.com/office/drawing/2014/main" id="{D51921D8-1394-47AF-B9D4-CFB9C5F412D7}"/>
              </a:ext>
            </a:extLst>
          </p:cNvPr>
          <p:cNvPicPr>
            <a:picLocks noChangeAspect="1"/>
          </p:cNvPicPr>
          <p:nvPr/>
        </p:nvPicPr>
        <p:blipFill rotWithShape="1">
          <a:blip r:embed="rId6"/>
          <a:srcRect t="43792" b="38245"/>
          <a:stretch/>
        </p:blipFill>
        <p:spPr>
          <a:xfrm>
            <a:off x="6094732" y="4934355"/>
            <a:ext cx="6120914" cy="618767"/>
          </a:xfrm>
          <a:prstGeom prst="rect">
            <a:avLst/>
          </a:prstGeom>
        </p:spPr>
      </p:pic>
    </p:spTree>
    <p:extLst>
      <p:ext uri="{BB962C8B-B14F-4D97-AF65-F5344CB8AC3E}">
        <p14:creationId xmlns:p14="http://schemas.microsoft.com/office/powerpoint/2010/main" val="416205125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
                                            <p:txEl>
                                              <p:pRg st="0" end="0"/>
                                            </p:txEl>
                                          </p:spTgt>
                                        </p:tgtEl>
                                        <p:attrNameLst>
                                          <p:attrName>style.visibility</p:attrName>
                                        </p:attrNameLst>
                                      </p:cBhvr>
                                      <p:to>
                                        <p:strVal val="visible"/>
                                      </p:to>
                                    </p:set>
                                    <p:animEffect transition="in" filter="fade">
                                      <p:cBhvr>
                                        <p:cTn id="10" dur="500"/>
                                        <p:tgtEl>
                                          <p:spTgt spid="2">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2">
                                            <p:txEl>
                                              <p:pRg st="4" end="4"/>
                                            </p:txEl>
                                          </p:spTgt>
                                        </p:tgtEl>
                                        <p:attrNameLst>
                                          <p:attrName>style.visibility</p:attrName>
                                        </p:attrNameLst>
                                      </p:cBhvr>
                                      <p:to>
                                        <p:strVal val="visible"/>
                                      </p:to>
                                    </p:set>
                                    <p:animEffect transition="in" filter="fade">
                                      <p:cBhvr>
                                        <p:cTn id="16" dur="500"/>
                                        <p:tgtEl>
                                          <p:spTgt spid="2">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500"/>
                                        <p:tgtEl>
                                          <p:spTgt spid="3">
                                            <p:txEl>
                                              <p:pRg st="0" end="0"/>
                                            </p:txEl>
                                          </p:spTgt>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500"/>
                                        <p:tgtEl>
                                          <p:spTgt spid="8">
                                            <p:txEl>
                                              <p:pRg st="0" end="0"/>
                                            </p:txEl>
                                          </p:spTgt>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4">
                                            <p:txEl>
                                              <p:pRg st="0" end="0"/>
                                            </p:txEl>
                                          </p:spTgt>
                                        </p:tgtEl>
                                        <p:attrNameLst>
                                          <p:attrName>style.visibility</p:attrName>
                                        </p:attrNameLst>
                                      </p:cBhvr>
                                      <p:to>
                                        <p:strVal val="visible"/>
                                      </p:to>
                                    </p:set>
                                    <p:animEffect transition="in" filter="fade">
                                      <p:cBhvr>
                                        <p:cTn id="38" dur="500"/>
                                        <p:tgtEl>
                                          <p:spTgt spid="4">
                                            <p:txEl>
                                              <p:pRg st="0" end="0"/>
                                            </p:txEl>
                                          </p:spTgt>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4">
                                            <p:txEl>
                                              <p:pRg st="2" end="2"/>
                                            </p:txEl>
                                          </p:spTgt>
                                        </p:tgtEl>
                                        <p:attrNameLst>
                                          <p:attrName>style.visibility</p:attrName>
                                        </p:attrNameLst>
                                      </p:cBhvr>
                                      <p:to>
                                        <p:strVal val="visible"/>
                                      </p:to>
                                    </p:set>
                                    <p:animEffect transition="in" filter="fade">
                                      <p:cBhvr>
                                        <p:cTn id="41" dur="500"/>
                                        <p:tgtEl>
                                          <p:spTgt spid="4">
                                            <p:txEl>
                                              <p:pRg st="2" end="2"/>
                                            </p:txEl>
                                          </p:spTgt>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4">
                                            <p:txEl>
                                              <p:pRg st="4" end="4"/>
                                            </p:txEl>
                                          </p:spTgt>
                                        </p:tgtEl>
                                        <p:attrNameLst>
                                          <p:attrName>style.visibility</p:attrName>
                                        </p:attrNameLst>
                                      </p:cBhvr>
                                      <p:to>
                                        <p:strVal val="visible"/>
                                      </p:to>
                                    </p:set>
                                    <p:animEffect transition="in" filter="fade">
                                      <p:cBhvr>
                                        <p:cTn id="44" dur="500"/>
                                        <p:tgtEl>
                                          <p:spTgt spid="4">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par>
                                <p:cTn id="50" presetID="10" presetClass="entr" presetSubtype="0" fill="hold" nodeType="withEffect">
                                  <p:stCondLst>
                                    <p:cond delay="25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nodeType="withEffect">
                                  <p:stCondLst>
                                    <p:cond delay="50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nodeType="withEffect">
                                  <p:stCondLst>
                                    <p:cond delay="750"/>
                                  </p:stCondLst>
                                  <p:childTnLst>
                                    <p:set>
                                      <p:cBhvr>
                                        <p:cTn id="57" dur="1" fill="hold">
                                          <p:stCondLst>
                                            <p:cond delay="0"/>
                                          </p:stCondLst>
                                        </p:cTn>
                                        <p:tgtEl>
                                          <p:spTgt spid="15"/>
                                        </p:tgtEl>
                                        <p:attrNameLst>
                                          <p:attrName>style.visibility</p:attrName>
                                        </p:attrNameLst>
                                      </p:cBhvr>
                                      <p:to>
                                        <p:strVal val="visible"/>
                                      </p:to>
                                    </p:set>
                                    <p:animEffect transition="in" filter="fade">
                                      <p:cBhvr>
                                        <p:cTn id="58" dur="500"/>
                                        <p:tgtEl>
                                          <p:spTgt spid="15"/>
                                        </p:tgtEl>
                                      </p:cBhvr>
                                    </p:animEffect>
                                  </p:childTnLst>
                                </p:cTn>
                              </p:par>
                              <p:par>
                                <p:cTn id="59" presetID="1" presetClass="exit" presetSubtype="0" fill="hold" nodeType="withEffect">
                                  <p:stCondLst>
                                    <p:cond delay="1500"/>
                                  </p:stCondLst>
                                  <p:childTnLst>
                                    <p:set>
                                      <p:cBhvr>
                                        <p:cTn id="60" dur="1" fill="hold">
                                          <p:stCondLst>
                                            <p:cond delay="0"/>
                                          </p:stCondLst>
                                        </p:cTn>
                                        <p:tgtEl>
                                          <p:spTgt spid="19"/>
                                        </p:tgtEl>
                                        <p:attrNameLst>
                                          <p:attrName>style.visibility</p:attrName>
                                        </p:attrNameLst>
                                      </p:cBhvr>
                                      <p:to>
                                        <p:strVal val="hidden"/>
                                      </p:to>
                                    </p:set>
                                  </p:childTnLst>
                                </p:cTn>
                              </p:par>
                              <p:par>
                                <p:cTn id="61" presetID="1" presetClass="exit" presetSubtype="0" fill="hold" nodeType="withEffect">
                                  <p:stCondLst>
                                    <p:cond delay="1500"/>
                                  </p:stCondLst>
                                  <p:childTnLst>
                                    <p:set>
                                      <p:cBhvr>
                                        <p:cTn id="62" dur="1" fill="hold">
                                          <p:stCondLst>
                                            <p:cond delay="0"/>
                                          </p:stCondLst>
                                        </p:cTn>
                                        <p:tgtEl>
                                          <p:spTgt spid="21"/>
                                        </p:tgtEl>
                                        <p:attrNameLst>
                                          <p:attrName>style.visibility</p:attrName>
                                        </p:attrNameLst>
                                      </p:cBhvr>
                                      <p:to>
                                        <p:strVal val="hidden"/>
                                      </p:to>
                                    </p:set>
                                  </p:childTnLst>
                                </p:cTn>
                              </p:par>
                              <p:par>
                                <p:cTn id="63" presetID="1" presetClass="exit" presetSubtype="0" fill="hold" nodeType="withEffect">
                                  <p:stCondLst>
                                    <p:cond delay="1500"/>
                                  </p:stCondLst>
                                  <p:childTnLst>
                                    <p:set>
                                      <p:cBhvr>
                                        <p:cTn id="64" dur="1" fill="hold">
                                          <p:stCondLst>
                                            <p:cond delay="0"/>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uiExpand="1" build="p"/>
      <p:bldP spid="4" grpId="0" uiExpand="1" build="p"/>
      <p:bldP spid="7" grpId="0" build="p"/>
      <p:bldP spid="8" grpId="0" build="p"/>
      <p:bldP spid="9"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C075382F-A013-4B46-925C-29A48D8CDC5B}"/>
              </a:ext>
            </a:extLst>
          </p:cNvPr>
          <p:cNvSpPr>
            <a:spLocks noGrp="1"/>
          </p:cNvSpPr>
          <p:nvPr>
            <p:ph type="body" sz="quarter" idx="10"/>
          </p:nvPr>
        </p:nvSpPr>
        <p:spPr>
          <a:xfrm>
            <a:off x="115981" y="89460"/>
            <a:ext cx="7870825" cy="1335088"/>
          </a:xfrm>
        </p:spPr>
        <p:txBody>
          <a:bodyPr/>
          <a:lstStyle/>
          <a:p>
            <a:r>
              <a:rPr lang="fr-FR" sz="7400" dirty="0"/>
              <a:t>CQRS</a:t>
            </a:r>
          </a:p>
        </p:txBody>
      </p:sp>
      <p:sp>
        <p:nvSpPr>
          <p:cNvPr id="3" name="Espace réservé du texte 2">
            <a:extLst>
              <a:ext uri="{FF2B5EF4-FFF2-40B4-BE49-F238E27FC236}">
                <a16:creationId xmlns:a16="http://schemas.microsoft.com/office/drawing/2014/main" id="{C1F141CF-A669-4683-AF4B-8F3839646056}"/>
              </a:ext>
            </a:extLst>
          </p:cNvPr>
          <p:cNvSpPr>
            <a:spLocks noGrp="1"/>
          </p:cNvSpPr>
          <p:nvPr>
            <p:ph type="body" sz="quarter" idx="11"/>
          </p:nvPr>
        </p:nvSpPr>
        <p:spPr>
          <a:xfrm>
            <a:off x="914401" y="1227324"/>
            <a:ext cx="10488706" cy="4795837"/>
          </a:xfrm>
        </p:spPr>
        <p:txBody>
          <a:bodyPr/>
          <a:lstStyle/>
          <a:p>
            <a:pPr marL="0" indent="0">
              <a:buNone/>
            </a:pPr>
            <a:r>
              <a:rPr lang="fr-FR" sz="4400" dirty="0"/>
              <a:t>Séparation actions/récupération des données</a:t>
            </a:r>
          </a:p>
          <a:p>
            <a:pPr marL="0" indent="0">
              <a:buNone/>
            </a:pPr>
            <a:endParaRPr lang="fr-FR" sz="4400" dirty="0"/>
          </a:p>
          <a:p>
            <a:r>
              <a:rPr lang="fr-FR" sz="4400" dirty="0"/>
              <a:t>  Services d’agrégation de données</a:t>
            </a:r>
          </a:p>
          <a:p>
            <a:pPr marL="0" indent="0">
              <a:buNone/>
            </a:pPr>
            <a:endParaRPr lang="fr-FR" sz="4400" dirty="0"/>
          </a:p>
          <a:p>
            <a:r>
              <a:rPr lang="fr-FR" sz="4400" dirty="0"/>
              <a:t>  Micro-services faiblement couplé</a:t>
            </a:r>
          </a:p>
        </p:txBody>
      </p:sp>
    </p:spTree>
    <p:extLst>
      <p:ext uri="{BB962C8B-B14F-4D97-AF65-F5344CB8AC3E}">
        <p14:creationId xmlns:p14="http://schemas.microsoft.com/office/powerpoint/2010/main" val="28997740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9C6D5893-BE28-4D52-B146-58DE610BE31A}"/>
              </a:ext>
            </a:extLst>
          </p:cNvPr>
          <p:cNvSpPr txBox="1"/>
          <p:nvPr/>
        </p:nvSpPr>
        <p:spPr>
          <a:xfrm>
            <a:off x="401216" y="299454"/>
            <a:ext cx="4982547" cy="1609557"/>
          </a:xfrm>
          <a:prstGeom prst="rect">
            <a:avLst/>
          </a:prstGeom>
        </p:spPr>
        <p:txBody>
          <a:bodyPr wrap="square" rtlCol="0">
            <a:normAutofit/>
          </a:bodyPr>
          <a:lstStyle/>
          <a:p>
            <a:pPr algn="l"/>
            <a:r>
              <a:rPr lang="fr-FR" sz="4800" b="1" dirty="0">
                <a:solidFill>
                  <a:schemeClr val="bg1"/>
                </a:solidFill>
                <a:latin typeface="Raleway ExtraBold" panose="020B0003030101060003" pitchFamily="34" charset="0"/>
              </a:rPr>
              <a:t>Le Fournisseur d’identité</a:t>
            </a:r>
          </a:p>
        </p:txBody>
      </p:sp>
      <p:grpSp>
        <p:nvGrpSpPr>
          <p:cNvPr id="5" name="Groupe 4">
            <a:extLst>
              <a:ext uri="{FF2B5EF4-FFF2-40B4-BE49-F238E27FC236}">
                <a16:creationId xmlns:a16="http://schemas.microsoft.com/office/drawing/2014/main" id="{C49A3885-0FCB-48A4-9833-8AA18EEC1760}"/>
              </a:ext>
            </a:extLst>
          </p:cNvPr>
          <p:cNvGrpSpPr/>
          <p:nvPr/>
        </p:nvGrpSpPr>
        <p:grpSpPr>
          <a:xfrm>
            <a:off x="549790" y="1812640"/>
            <a:ext cx="931705" cy="0"/>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2061410"/>
            <a:ext cx="5072063" cy="4274075"/>
          </a:xfrm>
          <a:prstGeom prst="rect">
            <a:avLst/>
          </a:prstGeom>
        </p:spPr>
        <p:txBody>
          <a:bodyPr wrap="square" rtlCol="0">
            <a:normAutofit/>
          </a:bodyPr>
          <a:lstStyle/>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Authentifie et renvoie les informations des utilisateurs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Centraliser l’authentification sur les projets interne d’Amiltone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Norme </a:t>
            </a:r>
            <a:r>
              <a:rPr lang="fr-FR" dirty="0" err="1">
                <a:solidFill>
                  <a:schemeClr val="bg1"/>
                </a:solidFill>
                <a:latin typeface="Lato Light" panose="020F0302020204030203"/>
              </a:rPr>
              <a:t>OpenID</a:t>
            </a:r>
            <a:r>
              <a:rPr lang="fr-FR" dirty="0">
                <a:solidFill>
                  <a:schemeClr val="bg1"/>
                </a:solidFill>
                <a:latin typeface="Lato Light" panose="020F0302020204030203"/>
              </a:rPr>
              <a:t> </a:t>
            </a:r>
            <a:r>
              <a:rPr lang="fr-FR" dirty="0" err="1">
                <a:solidFill>
                  <a:schemeClr val="bg1"/>
                </a:solidFill>
                <a:latin typeface="Lato Light" panose="020F0302020204030203"/>
              </a:rPr>
              <a:t>Connect</a:t>
            </a:r>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Intégration d’un plugin Kong-OIDC</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p:txBody>
      </p:sp>
      <p:pic>
        <p:nvPicPr>
          <p:cNvPr id="35" name="microservices">
            <a:extLst>
              <a:ext uri="{FF2B5EF4-FFF2-40B4-BE49-F238E27FC236}">
                <a16:creationId xmlns:a16="http://schemas.microsoft.com/office/drawing/2014/main" id="{84E4A20E-8F97-4376-A196-7D1890E22EB6}"/>
              </a:ext>
            </a:extLst>
          </p:cNvPr>
          <p:cNvPicPr>
            <a:picLocks noChangeAspect="1"/>
          </p:cNvPicPr>
          <p:nvPr/>
        </p:nvPicPr>
        <p:blipFill>
          <a:blip r:embed="rId3">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6588041" y="3439775"/>
            <a:ext cx="2021304" cy="2021304"/>
          </a:xfrm>
          <a:prstGeom prst="rect">
            <a:avLst/>
          </a:prstGeom>
        </p:spPr>
      </p:pic>
      <p:cxnSp>
        <p:nvCxnSpPr>
          <p:cNvPr id="41" name="user to api">
            <a:extLst>
              <a:ext uri="{FF2B5EF4-FFF2-40B4-BE49-F238E27FC236}">
                <a16:creationId xmlns:a16="http://schemas.microsoft.com/office/drawing/2014/main" id="{C3EE6DC0-EC97-4947-B7B3-7723398EE49C}"/>
              </a:ext>
            </a:extLst>
          </p:cNvPr>
          <p:cNvCxnSpPr>
            <a:stCxn id="23" idx="2"/>
            <a:endCxn id="25" idx="0"/>
          </p:cNvCxnSpPr>
          <p:nvPr/>
        </p:nvCxnSpPr>
        <p:spPr>
          <a:xfrm rot="16200000" flipH="1">
            <a:off x="9003953" y="2179994"/>
            <a:ext cx="463885" cy="1"/>
          </a:xfrm>
          <a:prstGeom prst="bentConnector3">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api to identity">
            <a:extLst>
              <a:ext uri="{FF2B5EF4-FFF2-40B4-BE49-F238E27FC236}">
                <a16:creationId xmlns:a16="http://schemas.microsoft.com/office/drawing/2014/main" id="{6AE10866-7802-444D-8AFC-EFD65EF3BEEA}"/>
              </a:ext>
            </a:extLst>
          </p:cNvPr>
          <p:cNvCxnSpPr>
            <a:cxnSpLocks/>
            <a:stCxn id="25" idx="3"/>
            <a:endCxn id="27" idx="0"/>
          </p:cNvCxnSpPr>
          <p:nvPr/>
        </p:nvCxnSpPr>
        <p:spPr>
          <a:xfrm>
            <a:off x="9535348" y="2711390"/>
            <a:ext cx="1208505" cy="728385"/>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3" name="identity to collab">
            <a:extLst>
              <a:ext uri="{FF2B5EF4-FFF2-40B4-BE49-F238E27FC236}">
                <a16:creationId xmlns:a16="http://schemas.microsoft.com/office/drawing/2014/main" id="{5885DA19-A1A4-4EE3-9D64-6DF5BBB73694}"/>
              </a:ext>
            </a:extLst>
          </p:cNvPr>
          <p:cNvCxnSpPr>
            <a:stCxn id="27" idx="3"/>
            <a:endCxn id="39" idx="0"/>
          </p:cNvCxnSpPr>
          <p:nvPr/>
        </p:nvCxnSpPr>
        <p:spPr>
          <a:xfrm>
            <a:off x="11043305" y="3739228"/>
            <a:ext cx="299453" cy="798287"/>
          </a:xfrm>
          <a:prstGeom prst="bentConnector2">
            <a:avLst/>
          </a:prstGeom>
          <a:ln w="9525">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identity to AD">
            <a:extLst>
              <a:ext uri="{FF2B5EF4-FFF2-40B4-BE49-F238E27FC236}">
                <a16:creationId xmlns:a16="http://schemas.microsoft.com/office/drawing/2014/main" id="{75A78968-02A8-403F-81F0-65141A7217B2}"/>
              </a:ext>
            </a:extLst>
          </p:cNvPr>
          <p:cNvCxnSpPr>
            <a:cxnSpLocks/>
            <a:stCxn id="27" idx="2"/>
            <a:endCxn id="37" idx="0"/>
          </p:cNvCxnSpPr>
          <p:nvPr/>
        </p:nvCxnSpPr>
        <p:spPr>
          <a:xfrm rot="5400000">
            <a:off x="10196892" y="3986735"/>
            <a:ext cx="495017" cy="598906"/>
          </a:xfrm>
          <a:prstGeom prst="bentConnector3">
            <a:avLst>
              <a:gd name="adj1" fmla="val 50000"/>
            </a:avLst>
          </a:prstGeom>
          <a:ln w="9525">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identity to api">
            <a:extLst>
              <a:ext uri="{FF2B5EF4-FFF2-40B4-BE49-F238E27FC236}">
                <a16:creationId xmlns:a16="http://schemas.microsoft.com/office/drawing/2014/main" id="{53FDA91E-79DE-4DBF-8A17-39E6EB7A8AD7}"/>
              </a:ext>
            </a:extLst>
          </p:cNvPr>
          <p:cNvCxnSpPr>
            <a:stCxn id="27" idx="1"/>
            <a:endCxn id="25" idx="2"/>
          </p:cNvCxnSpPr>
          <p:nvPr/>
        </p:nvCxnSpPr>
        <p:spPr>
          <a:xfrm rot="10800000">
            <a:off x="9235896" y="3010842"/>
            <a:ext cx="1208504" cy="728386"/>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7" name="portail api to microservices">
            <a:extLst>
              <a:ext uri="{FF2B5EF4-FFF2-40B4-BE49-F238E27FC236}">
                <a16:creationId xmlns:a16="http://schemas.microsoft.com/office/drawing/2014/main" id="{4597D877-0E84-45C6-A93E-BDF9C87761D0}"/>
              </a:ext>
            </a:extLst>
          </p:cNvPr>
          <p:cNvCxnSpPr>
            <a:stCxn id="25" idx="1"/>
            <a:endCxn id="35" idx="0"/>
          </p:cNvCxnSpPr>
          <p:nvPr/>
        </p:nvCxnSpPr>
        <p:spPr>
          <a:xfrm rot="10800000" flipV="1">
            <a:off x="7598694" y="2711389"/>
            <a:ext cx="1337751" cy="728385"/>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8" name="utilisateur">
            <a:extLst>
              <a:ext uri="{FF2B5EF4-FFF2-40B4-BE49-F238E27FC236}">
                <a16:creationId xmlns:a16="http://schemas.microsoft.com/office/drawing/2014/main" id="{CE8BC81E-0D7F-4915-9541-AF5887FD7257}"/>
              </a:ext>
            </a:extLst>
          </p:cNvPr>
          <p:cNvGrpSpPr/>
          <p:nvPr/>
        </p:nvGrpSpPr>
        <p:grpSpPr>
          <a:xfrm>
            <a:off x="8817382" y="1100090"/>
            <a:ext cx="838187" cy="847963"/>
            <a:chOff x="8817382" y="1100090"/>
            <a:chExt cx="838187" cy="847963"/>
          </a:xfrm>
        </p:grpSpPr>
        <p:pic>
          <p:nvPicPr>
            <p:cNvPr id="23" name="Image 22">
              <a:extLst>
                <a:ext uri="{FF2B5EF4-FFF2-40B4-BE49-F238E27FC236}">
                  <a16:creationId xmlns:a16="http://schemas.microsoft.com/office/drawing/2014/main" id="{11FAFF6B-4543-4DA3-99E5-48EDC2E4940A}"/>
                </a:ext>
              </a:extLst>
            </p:cNvPr>
            <p:cNvPicPr>
              <a:picLocks noChangeAspect="1"/>
            </p:cNvPicPr>
            <p:nvPr/>
          </p:nvPicPr>
          <p:blipFill>
            <a:blip r:embed="rId5"/>
            <a:stretch>
              <a:fillRect/>
            </a:stretch>
          </p:blipFill>
          <p:spPr>
            <a:xfrm>
              <a:off x="8936443" y="1349149"/>
              <a:ext cx="598904" cy="598904"/>
            </a:xfrm>
            <a:prstGeom prst="rect">
              <a:avLst/>
            </a:prstGeom>
          </p:spPr>
        </p:pic>
        <p:sp>
          <p:nvSpPr>
            <p:cNvPr id="68" name="ZoneTexte 67">
              <a:extLst>
                <a:ext uri="{FF2B5EF4-FFF2-40B4-BE49-F238E27FC236}">
                  <a16:creationId xmlns:a16="http://schemas.microsoft.com/office/drawing/2014/main" id="{A184DF7B-101B-459C-94B6-18A27F6FB8FF}"/>
                </a:ext>
              </a:extLst>
            </p:cNvPr>
            <p:cNvSpPr txBox="1"/>
            <p:nvPr/>
          </p:nvSpPr>
          <p:spPr>
            <a:xfrm>
              <a:off x="8817382" y="1100090"/>
              <a:ext cx="838187" cy="249058"/>
            </a:xfrm>
            <a:prstGeom prst="rect">
              <a:avLst/>
            </a:prstGeom>
            <a:noFill/>
          </p:spPr>
          <p:txBody>
            <a:bodyPr wrap="square" rtlCol="0">
              <a:noAutofit/>
            </a:bodyPr>
            <a:lstStyle/>
            <a:p>
              <a:pPr algn="l"/>
              <a:r>
                <a:rPr lang="fr-FR" sz="1100" dirty="0">
                  <a:solidFill>
                    <a:schemeClr val="tx2"/>
                  </a:solidFill>
                  <a:latin typeface="Lato Light" panose="020F0302020204030203"/>
                </a:rPr>
                <a:t>Utilisateur</a:t>
              </a:r>
            </a:p>
          </p:txBody>
        </p:sp>
      </p:grpSp>
      <p:grpSp>
        <p:nvGrpSpPr>
          <p:cNvPr id="79" name="portail api">
            <a:extLst>
              <a:ext uri="{FF2B5EF4-FFF2-40B4-BE49-F238E27FC236}">
                <a16:creationId xmlns:a16="http://schemas.microsoft.com/office/drawing/2014/main" id="{F6D11F75-D21A-4F1C-9110-74433B00D63F}"/>
              </a:ext>
            </a:extLst>
          </p:cNvPr>
          <p:cNvGrpSpPr/>
          <p:nvPr/>
        </p:nvGrpSpPr>
        <p:grpSpPr>
          <a:xfrm>
            <a:off x="8936444" y="2282455"/>
            <a:ext cx="1317448" cy="728387"/>
            <a:chOff x="8936444" y="2282455"/>
            <a:chExt cx="1317448" cy="728387"/>
          </a:xfrm>
        </p:grpSpPr>
        <p:pic>
          <p:nvPicPr>
            <p:cNvPr id="25" name="Image 24">
              <a:extLst>
                <a:ext uri="{FF2B5EF4-FFF2-40B4-BE49-F238E27FC236}">
                  <a16:creationId xmlns:a16="http://schemas.microsoft.com/office/drawing/2014/main" id="{11474147-D02C-4C7C-9BCC-4880AA98DFF1}"/>
                </a:ext>
              </a:extLst>
            </p:cNvPr>
            <p:cNvPicPr>
              <a:picLocks noChangeAspect="1"/>
            </p:cNvPicPr>
            <p:nvPr/>
          </p:nvPicPr>
          <p:blipFill>
            <a:blip r:embed="rId6"/>
            <a:stretch>
              <a:fillRect/>
            </a:stretch>
          </p:blipFill>
          <p:spPr>
            <a:xfrm>
              <a:off x="8936444" y="2411938"/>
              <a:ext cx="598904" cy="598904"/>
            </a:xfrm>
            <a:prstGeom prst="rect">
              <a:avLst/>
            </a:prstGeom>
          </p:spPr>
        </p:pic>
        <p:sp>
          <p:nvSpPr>
            <p:cNvPr id="71" name="ZoneTexte 70">
              <a:extLst>
                <a:ext uri="{FF2B5EF4-FFF2-40B4-BE49-F238E27FC236}">
                  <a16:creationId xmlns:a16="http://schemas.microsoft.com/office/drawing/2014/main" id="{E14E09B2-DD56-4DF2-8D87-0E484A6CE2D6}"/>
                </a:ext>
              </a:extLst>
            </p:cNvPr>
            <p:cNvSpPr txBox="1"/>
            <p:nvPr/>
          </p:nvSpPr>
          <p:spPr>
            <a:xfrm>
              <a:off x="9415705" y="2282455"/>
              <a:ext cx="838187" cy="249058"/>
            </a:xfrm>
            <a:prstGeom prst="rect">
              <a:avLst/>
            </a:prstGeom>
            <a:noFill/>
          </p:spPr>
          <p:txBody>
            <a:bodyPr wrap="square" rtlCol="0">
              <a:noAutofit/>
            </a:bodyPr>
            <a:lstStyle/>
            <a:p>
              <a:pPr algn="l"/>
              <a:r>
                <a:rPr lang="fr-FR" sz="1100" dirty="0">
                  <a:solidFill>
                    <a:schemeClr val="tx2"/>
                  </a:solidFill>
                  <a:latin typeface="Lato Light" panose="020F0302020204030203"/>
                </a:rPr>
                <a:t>Portail API</a:t>
              </a:r>
            </a:p>
          </p:txBody>
        </p:sp>
      </p:grpSp>
      <p:grpSp>
        <p:nvGrpSpPr>
          <p:cNvPr id="80" name="fournisseur d'identité">
            <a:extLst>
              <a:ext uri="{FF2B5EF4-FFF2-40B4-BE49-F238E27FC236}">
                <a16:creationId xmlns:a16="http://schemas.microsoft.com/office/drawing/2014/main" id="{E114B88A-DA7F-4D74-97C3-BFE6EBBC4E56}"/>
              </a:ext>
            </a:extLst>
          </p:cNvPr>
          <p:cNvGrpSpPr/>
          <p:nvPr/>
        </p:nvGrpSpPr>
        <p:grpSpPr>
          <a:xfrm>
            <a:off x="10444400" y="3157414"/>
            <a:ext cx="1552527" cy="881266"/>
            <a:chOff x="10444400" y="3157414"/>
            <a:chExt cx="1552527" cy="881266"/>
          </a:xfrm>
        </p:grpSpPr>
        <p:pic>
          <p:nvPicPr>
            <p:cNvPr id="27" name="Image 26">
              <a:extLst>
                <a:ext uri="{FF2B5EF4-FFF2-40B4-BE49-F238E27FC236}">
                  <a16:creationId xmlns:a16="http://schemas.microsoft.com/office/drawing/2014/main" id="{40315AEE-3DE8-46AF-93B9-BDBF43BA0B6D}"/>
                </a:ext>
              </a:extLst>
            </p:cNvPr>
            <p:cNvPicPr>
              <a:picLocks noChangeAspect="1"/>
            </p:cNvPicPr>
            <p:nvPr/>
          </p:nvPicPr>
          <p:blipFill>
            <a:blip r:embed="rId7"/>
            <a:stretch>
              <a:fillRect/>
            </a:stretch>
          </p:blipFill>
          <p:spPr>
            <a:xfrm>
              <a:off x="10444400" y="3439775"/>
              <a:ext cx="598905" cy="598905"/>
            </a:xfrm>
            <a:prstGeom prst="rect">
              <a:avLst/>
            </a:prstGeom>
          </p:spPr>
        </p:pic>
        <p:sp>
          <p:nvSpPr>
            <p:cNvPr id="73" name="ZoneTexte 72">
              <a:extLst>
                <a:ext uri="{FF2B5EF4-FFF2-40B4-BE49-F238E27FC236}">
                  <a16:creationId xmlns:a16="http://schemas.microsoft.com/office/drawing/2014/main" id="{282CFFDB-BE45-49C7-BA23-F201B8B0E6E4}"/>
                </a:ext>
              </a:extLst>
            </p:cNvPr>
            <p:cNvSpPr txBox="1"/>
            <p:nvPr/>
          </p:nvSpPr>
          <p:spPr>
            <a:xfrm>
              <a:off x="10899305" y="3157414"/>
              <a:ext cx="1097622" cy="432087"/>
            </a:xfrm>
            <a:prstGeom prst="rect">
              <a:avLst/>
            </a:prstGeom>
            <a:noFill/>
          </p:spPr>
          <p:txBody>
            <a:bodyPr wrap="square" rtlCol="0">
              <a:noAutofit/>
            </a:bodyPr>
            <a:lstStyle/>
            <a:p>
              <a:pPr algn="l"/>
              <a:r>
                <a:rPr lang="fr-FR" sz="1100" dirty="0">
                  <a:solidFill>
                    <a:schemeClr val="tx2"/>
                  </a:solidFill>
                  <a:latin typeface="Lato Light" panose="020F0302020204030203"/>
                </a:rPr>
                <a:t>Fournisseur d’identité</a:t>
              </a:r>
            </a:p>
          </p:txBody>
        </p:sp>
      </p:grpSp>
      <p:grpSp>
        <p:nvGrpSpPr>
          <p:cNvPr id="81" name="active directory">
            <a:extLst>
              <a:ext uri="{FF2B5EF4-FFF2-40B4-BE49-F238E27FC236}">
                <a16:creationId xmlns:a16="http://schemas.microsoft.com/office/drawing/2014/main" id="{6A2222C0-BF7A-46F7-992E-41CB87925459}"/>
              </a:ext>
            </a:extLst>
          </p:cNvPr>
          <p:cNvGrpSpPr/>
          <p:nvPr/>
        </p:nvGrpSpPr>
        <p:grpSpPr>
          <a:xfrm>
            <a:off x="9535350" y="4533697"/>
            <a:ext cx="1208504" cy="918998"/>
            <a:chOff x="9535350" y="4533697"/>
            <a:chExt cx="1208504" cy="918998"/>
          </a:xfrm>
        </p:grpSpPr>
        <p:pic>
          <p:nvPicPr>
            <p:cNvPr id="37" name="Image 36">
              <a:extLst>
                <a:ext uri="{FF2B5EF4-FFF2-40B4-BE49-F238E27FC236}">
                  <a16:creationId xmlns:a16="http://schemas.microsoft.com/office/drawing/2014/main" id="{C11106CE-8EBB-4CB3-AB65-F57DF69446ED}"/>
                </a:ext>
              </a:extLst>
            </p:cNvPr>
            <p:cNvPicPr>
              <a:picLocks noChangeAspect="1"/>
            </p:cNvPicPr>
            <p:nvPr/>
          </p:nvPicPr>
          <p:blipFill>
            <a:blip r:embed="rId8"/>
            <a:stretch>
              <a:fillRect/>
            </a:stretch>
          </p:blipFill>
          <p:spPr>
            <a:xfrm>
              <a:off x="9845494" y="4533697"/>
              <a:ext cx="598906" cy="598906"/>
            </a:xfrm>
            <a:prstGeom prst="rect">
              <a:avLst/>
            </a:prstGeom>
          </p:spPr>
        </p:pic>
        <p:sp>
          <p:nvSpPr>
            <p:cNvPr id="75" name="ZoneTexte 74">
              <a:extLst>
                <a:ext uri="{FF2B5EF4-FFF2-40B4-BE49-F238E27FC236}">
                  <a16:creationId xmlns:a16="http://schemas.microsoft.com/office/drawing/2014/main" id="{A3735E61-83E3-4CE8-92BD-6F526E83D843}"/>
                </a:ext>
              </a:extLst>
            </p:cNvPr>
            <p:cNvSpPr txBox="1"/>
            <p:nvPr/>
          </p:nvSpPr>
          <p:spPr>
            <a:xfrm>
              <a:off x="9535350" y="5203637"/>
              <a:ext cx="1208504" cy="249058"/>
            </a:xfrm>
            <a:prstGeom prst="rect">
              <a:avLst/>
            </a:prstGeom>
            <a:noFill/>
          </p:spPr>
          <p:txBody>
            <a:bodyPr wrap="square" rtlCol="0">
              <a:noAutofit/>
            </a:bodyPr>
            <a:lstStyle/>
            <a:p>
              <a:pPr algn="l"/>
              <a:r>
                <a:rPr lang="fr-FR" sz="1100" dirty="0">
                  <a:solidFill>
                    <a:schemeClr val="tx2"/>
                  </a:solidFill>
                  <a:latin typeface="Lato Light" panose="020F0302020204030203"/>
                </a:rPr>
                <a:t>Active Directory</a:t>
              </a:r>
            </a:p>
          </p:txBody>
        </p:sp>
      </p:grpSp>
      <p:grpSp>
        <p:nvGrpSpPr>
          <p:cNvPr id="88" name="base collab">
            <a:extLst>
              <a:ext uri="{FF2B5EF4-FFF2-40B4-BE49-F238E27FC236}">
                <a16:creationId xmlns:a16="http://schemas.microsoft.com/office/drawing/2014/main" id="{EB76B1C9-98A8-4443-9BFD-A50813FA0FCC}"/>
              </a:ext>
            </a:extLst>
          </p:cNvPr>
          <p:cNvGrpSpPr/>
          <p:nvPr/>
        </p:nvGrpSpPr>
        <p:grpSpPr>
          <a:xfrm>
            <a:off x="10918246" y="4537515"/>
            <a:ext cx="894814" cy="915180"/>
            <a:chOff x="10918246" y="4537515"/>
            <a:chExt cx="894814" cy="915180"/>
          </a:xfrm>
        </p:grpSpPr>
        <p:pic>
          <p:nvPicPr>
            <p:cNvPr id="39" name="Image 38">
              <a:extLst>
                <a:ext uri="{FF2B5EF4-FFF2-40B4-BE49-F238E27FC236}">
                  <a16:creationId xmlns:a16="http://schemas.microsoft.com/office/drawing/2014/main" id="{17FD8294-C49F-481B-9F60-86ECE5EB806F}"/>
                </a:ext>
              </a:extLst>
            </p:cNvPr>
            <p:cNvPicPr>
              <a:picLocks noChangeAspect="1"/>
            </p:cNvPicPr>
            <p:nvPr/>
          </p:nvPicPr>
          <p:blipFill>
            <a:blip r:embed="rId9"/>
            <a:stretch>
              <a:fillRect/>
            </a:stretch>
          </p:blipFill>
          <p:spPr>
            <a:xfrm>
              <a:off x="11043305" y="4537515"/>
              <a:ext cx="598905" cy="598905"/>
            </a:xfrm>
            <a:prstGeom prst="rect">
              <a:avLst/>
            </a:prstGeom>
          </p:spPr>
        </p:pic>
        <p:sp>
          <p:nvSpPr>
            <p:cNvPr id="77" name="ZoneTexte 76">
              <a:extLst>
                <a:ext uri="{FF2B5EF4-FFF2-40B4-BE49-F238E27FC236}">
                  <a16:creationId xmlns:a16="http://schemas.microsoft.com/office/drawing/2014/main" id="{A87FC661-E15A-4273-AA77-2433650D5BAF}"/>
                </a:ext>
              </a:extLst>
            </p:cNvPr>
            <p:cNvSpPr txBox="1"/>
            <p:nvPr/>
          </p:nvSpPr>
          <p:spPr>
            <a:xfrm>
              <a:off x="10918246" y="5203637"/>
              <a:ext cx="894814" cy="249058"/>
            </a:xfrm>
            <a:prstGeom prst="rect">
              <a:avLst/>
            </a:prstGeom>
            <a:noFill/>
          </p:spPr>
          <p:txBody>
            <a:bodyPr wrap="square" rtlCol="0">
              <a:noAutofit/>
            </a:bodyPr>
            <a:lstStyle/>
            <a:p>
              <a:pPr algn="l"/>
              <a:r>
                <a:rPr lang="fr-FR" sz="1100" dirty="0">
                  <a:solidFill>
                    <a:schemeClr val="tx2"/>
                  </a:solidFill>
                  <a:latin typeface="Lato Light" panose="020F0302020204030203"/>
                </a:rPr>
                <a:t>Base Collab</a:t>
              </a:r>
            </a:p>
          </p:txBody>
        </p:sp>
      </p:grpSp>
      <p:grpSp>
        <p:nvGrpSpPr>
          <p:cNvPr id="29" name="Groupe 28">
            <a:extLst>
              <a:ext uri="{FF2B5EF4-FFF2-40B4-BE49-F238E27FC236}">
                <a16:creationId xmlns:a16="http://schemas.microsoft.com/office/drawing/2014/main" id="{81BF568F-D374-4A74-B274-46FAF93B1A8C}"/>
              </a:ext>
            </a:extLst>
          </p:cNvPr>
          <p:cNvGrpSpPr/>
          <p:nvPr/>
        </p:nvGrpSpPr>
        <p:grpSpPr>
          <a:xfrm>
            <a:off x="11630526" y="6296526"/>
            <a:ext cx="561474" cy="561473"/>
            <a:chOff x="11630526" y="6296526"/>
            <a:chExt cx="561474" cy="561473"/>
          </a:xfrm>
        </p:grpSpPr>
        <p:sp>
          <p:nvSpPr>
            <p:cNvPr id="30" name="Larme 29">
              <a:extLst>
                <a:ext uri="{FF2B5EF4-FFF2-40B4-BE49-F238E27FC236}">
                  <a16:creationId xmlns:a16="http://schemas.microsoft.com/office/drawing/2014/main" id="{9A772099-D868-4FE9-A8DA-B6AA05B1BAE3}"/>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1" name="ZoneTexte 30">
              <a:extLst>
                <a:ext uri="{FF2B5EF4-FFF2-40B4-BE49-F238E27FC236}">
                  <a16:creationId xmlns:a16="http://schemas.microsoft.com/office/drawing/2014/main" id="{38ADCD47-8B63-4254-84BF-3FE6EDF58AB5}"/>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27</a:t>
              </a:r>
            </a:p>
          </p:txBody>
        </p:sp>
      </p:grpSp>
    </p:spTree>
    <p:extLst>
      <p:ext uri="{BB962C8B-B14F-4D97-AF65-F5344CB8AC3E}">
        <p14:creationId xmlns:p14="http://schemas.microsoft.com/office/powerpoint/2010/main" val="22529992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5" end="5"/>
                                            </p:txEl>
                                          </p:spTgt>
                                        </p:tgtEl>
                                        <p:attrNameLst>
                                          <p:attrName>style.visibility</p:attrName>
                                        </p:attrNameLst>
                                      </p:cBhvr>
                                      <p:to>
                                        <p:strVal val="visible"/>
                                      </p:to>
                                    </p:set>
                                    <p:animEffect transition="in" filter="fade">
                                      <p:cBhvr>
                                        <p:cTn id="12" dur="500"/>
                                        <p:tgtEl>
                                          <p:spTgt spid="8">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animEffect transition="in" filter="fade">
                                      <p:cBhvr>
                                        <p:cTn id="17" dur="500"/>
                                        <p:tgtEl>
                                          <p:spTgt spid="8">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250"/>
                                        <p:tgtEl>
                                          <p:spTgt spid="78"/>
                                        </p:tgtEl>
                                      </p:cBhvr>
                                    </p:animEffect>
                                  </p:childTnLst>
                                </p:cTn>
                              </p:par>
                              <p:par>
                                <p:cTn id="23" presetID="10" presetClass="entr" presetSubtype="0" fill="hold" nodeType="withEffect">
                                  <p:stCondLst>
                                    <p:cond delay="25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250"/>
                                        <p:tgtEl>
                                          <p:spTgt spid="41"/>
                                        </p:tgtEl>
                                      </p:cBhvr>
                                    </p:animEffect>
                                  </p:childTnLst>
                                </p:cTn>
                              </p:par>
                              <p:par>
                                <p:cTn id="26" presetID="10" presetClass="entr" presetSubtype="0" fill="hold" nodeType="withEffect">
                                  <p:stCondLst>
                                    <p:cond delay="500"/>
                                  </p:stCondLst>
                                  <p:childTnLst>
                                    <p:set>
                                      <p:cBhvr>
                                        <p:cTn id="27" dur="1" fill="hold">
                                          <p:stCondLst>
                                            <p:cond delay="0"/>
                                          </p:stCondLst>
                                        </p:cTn>
                                        <p:tgtEl>
                                          <p:spTgt spid="79"/>
                                        </p:tgtEl>
                                        <p:attrNameLst>
                                          <p:attrName>style.visibility</p:attrName>
                                        </p:attrNameLst>
                                      </p:cBhvr>
                                      <p:to>
                                        <p:strVal val="visible"/>
                                      </p:to>
                                    </p:set>
                                    <p:animEffect transition="in" filter="fade">
                                      <p:cBhvr>
                                        <p:cTn id="28" dur="250"/>
                                        <p:tgtEl>
                                          <p:spTgt spid="79"/>
                                        </p:tgtEl>
                                      </p:cBhvr>
                                    </p:animEffect>
                                  </p:childTnLst>
                                </p:cTn>
                              </p:par>
                              <p:par>
                                <p:cTn id="29" presetID="10" presetClass="entr" presetSubtype="0" fill="hold" nodeType="withEffect">
                                  <p:stCondLst>
                                    <p:cond delay="100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250"/>
                                        <p:tgtEl>
                                          <p:spTgt spid="45"/>
                                        </p:tgtEl>
                                      </p:cBhvr>
                                    </p:animEffect>
                                  </p:childTnLst>
                                </p:cTn>
                              </p:par>
                              <p:par>
                                <p:cTn id="32" presetID="10" presetClass="entr" presetSubtype="0" fill="hold" nodeType="withEffect">
                                  <p:stCondLst>
                                    <p:cond delay="1250"/>
                                  </p:stCondLst>
                                  <p:childTnLst>
                                    <p:set>
                                      <p:cBhvr>
                                        <p:cTn id="33" dur="1" fill="hold">
                                          <p:stCondLst>
                                            <p:cond delay="0"/>
                                          </p:stCondLst>
                                        </p:cTn>
                                        <p:tgtEl>
                                          <p:spTgt spid="80"/>
                                        </p:tgtEl>
                                        <p:attrNameLst>
                                          <p:attrName>style.visibility</p:attrName>
                                        </p:attrNameLst>
                                      </p:cBhvr>
                                      <p:to>
                                        <p:strVal val="visible"/>
                                      </p:to>
                                    </p:set>
                                    <p:animEffect transition="in" filter="fade">
                                      <p:cBhvr>
                                        <p:cTn id="34" dur="250"/>
                                        <p:tgtEl>
                                          <p:spTgt spid="80"/>
                                        </p:tgtEl>
                                      </p:cBhvr>
                                    </p:animEffect>
                                  </p:childTnLst>
                                </p:cTn>
                              </p:par>
                              <p:par>
                                <p:cTn id="35" presetID="10" presetClass="entr" presetSubtype="0" fill="hold" nodeType="withEffect">
                                  <p:stCondLst>
                                    <p:cond delay="175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250"/>
                                        <p:tgtEl>
                                          <p:spTgt spid="55"/>
                                        </p:tgtEl>
                                      </p:cBhvr>
                                    </p:animEffect>
                                  </p:childTnLst>
                                </p:cTn>
                              </p:par>
                              <p:par>
                                <p:cTn id="38" presetID="10" presetClass="entr" presetSubtype="0" fill="hold" nodeType="withEffect">
                                  <p:stCondLst>
                                    <p:cond delay="2000"/>
                                  </p:stCondLst>
                                  <p:childTnLst>
                                    <p:set>
                                      <p:cBhvr>
                                        <p:cTn id="39" dur="1" fill="hold">
                                          <p:stCondLst>
                                            <p:cond delay="0"/>
                                          </p:stCondLst>
                                        </p:cTn>
                                        <p:tgtEl>
                                          <p:spTgt spid="81"/>
                                        </p:tgtEl>
                                        <p:attrNameLst>
                                          <p:attrName>style.visibility</p:attrName>
                                        </p:attrNameLst>
                                      </p:cBhvr>
                                      <p:to>
                                        <p:strVal val="visible"/>
                                      </p:to>
                                    </p:set>
                                    <p:animEffect transition="in" filter="fade">
                                      <p:cBhvr>
                                        <p:cTn id="40" dur="250"/>
                                        <p:tgtEl>
                                          <p:spTgt spid="81"/>
                                        </p:tgtEl>
                                      </p:cBhvr>
                                    </p:animEffect>
                                  </p:childTnLst>
                                </p:cTn>
                              </p:par>
                              <p:par>
                                <p:cTn id="41" presetID="10" presetClass="entr" presetSubtype="0" fill="hold" nodeType="withEffect">
                                  <p:stCondLst>
                                    <p:cond delay="250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250"/>
                                        <p:tgtEl>
                                          <p:spTgt spid="53"/>
                                        </p:tgtEl>
                                      </p:cBhvr>
                                    </p:animEffect>
                                  </p:childTnLst>
                                </p:cTn>
                              </p:par>
                              <p:par>
                                <p:cTn id="44" presetID="10" presetClass="entr" presetSubtype="0" fill="hold" nodeType="withEffect">
                                  <p:stCondLst>
                                    <p:cond delay="2750"/>
                                  </p:stCondLst>
                                  <p:childTnLst>
                                    <p:set>
                                      <p:cBhvr>
                                        <p:cTn id="45" dur="1" fill="hold">
                                          <p:stCondLst>
                                            <p:cond delay="0"/>
                                          </p:stCondLst>
                                        </p:cTn>
                                        <p:tgtEl>
                                          <p:spTgt spid="88"/>
                                        </p:tgtEl>
                                        <p:attrNameLst>
                                          <p:attrName>style.visibility</p:attrName>
                                        </p:attrNameLst>
                                      </p:cBhvr>
                                      <p:to>
                                        <p:strVal val="visible"/>
                                      </p:to>
                                    </p:set>
                                    <p:animEffect transition="in" filter="fade">
                                      <p:cBhvr>
                                        <p:cTn id="46" dur="250"/>
                                        <p:tgtEl>
                                          <p:spTgt spid="88"/>
                                        </p:tgtEl>
                                      </p:cBhvr>
                                    </p:animEffect>
                                  </p:childTnLst>
                                </p:cTn>
                              </p:par>
                              <p:par>
                                <p:cTn id="47" presetID="10" presetClass="entr" presetSubtype="0" fill="hold" nodeType="withEffect">
                                  <p:stCondLst>
                                    <p:cond delay="3250"/>
                                  </p:stCondLst>
                                  <p:childTnLst>
                                    <p:set>
                                      <p:cBhvr>
                                        <p:cTn id="48" dur="1" fill="hold">
                                          <p:stCondLst>
                                            <p:cond delay="0"/>
                                          </p:stCondLst>
                                        </p:cTn>
                                        <p:tgtEl>
                                          <p:spTgt spid="65"/>
                                        </p:tgtEl>
                                        <p:attrNameLst>
                                          <p:attrName>style.visibility</p:attrName>
                                        </p:attrNameLst>
                                      </p:cBhvr>
                                      <p:to>
                                        <p:strVal val="visible"/>
                                      </p:to>
                                    </p:set>
                                    <p:animEffect transition="in" filter="fade">
                                      <p:cBhvr>
                                        <p:cTn id="49" dur="250"/>
                                        <p:tgtEl>
                                          <p:spTgt spid="65"/>
                                        </p:tgtEl>
                                      </p:cBhvr>
                                    </p:animEffect>
                                  </p:childTnLst>
                                </p:cTn>
                              </p:par>
                              <p:par>
                                <p:cTn id="50" presetID="10" presetClass="entr" presetSubtype="0" fill="hold" nodeType="withEffect">
                                  <p:stCondLst>
                                    <p:cond delay="3750"/>
                                  </p:stCondLst>
                                  <p:childTnLst>
                                    <p:set>
                                      <p:cBhvr>
                                        <p:cTn id="51" dur="1" fill="hold">
                                          <p:stCondLst>
                                            <p:cond delay="0"/>
                                          </p:stCondLst>
                                        </p:cTn>
                                        <p:tgtEl>
                                          <p:spTgt spid="67"/>
                                        </p:tgtEl>
                                        <p:attrNameLst>
                                          <p:attrName>style.visibility</p:attrName>
                                        </p:attrNameLst>
                                      </p:cBhvr>
                                      <p:to>
                                        <p:strVal val="visible"/>
                                      </p:to>
                                    </p:set>
                                    <p:animEffect transition="in" filter="fade">
                                      <p:cBhvr>
                                        <p:cTn id="52" dur="250"/>
                                        <p:tgtEl>
                                          <p:spTgt spid="67"/>
                                        </p:tgtEl>
                                      </p:cBhvr>
                                    </p:animEffect>
                                  </p:childTnLst>
                                </p:cTn>
                              </p:par>
                              <p:par>
                                <p:cTn id="53" presetID="10" presetClass="entr" presetSubtype="0" fill="hold" nodeType="withEffect">
                                  <p:stCondLst>
                                    <p:cond delay="400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250"/>
                                        <p:tgtEl>
                                          <p:spTgt spid="3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txEl>
                                              <p:pRg st="11" end="11"/>
                                            </p:txEl>
                                          </p:spTgt>
                                        </p:tgtEl>
                                        <p:attrNameLst>
                                          <p:attrName>style.visibility</p:attrName>
                                        </p:attrNameLst>
                                      </p:cBhvr>
                                      <p:to>
                                        <p:strVal val="visible"/>
                                      </p:to>
                                    </p:set>
                                    <p:animEffect transition="in" filter="fade">
                                      <p:cBhvr>
                                        <p:cTn id="60"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3">
            <a:alphaModFix amt="20000"/>
          </a:blip>
          <a:srcRect l="-1293" r="-687"/>
          <a:stretch/>
        </p:blipFill>
        <p:spPr>
          <a:xfrm>
            <a:off x="1684773" y="890332"/>
            <a:ext cx="8822453" cy="5077335"/>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384997"/>
            <a:ext cx="5619327" cy="2088004"/>
          </a:xfrm>
        </p:spPr>
        <p:txBody>
          <a:bodyPr/>
          <a:lstStyle/>
          <a:p>
            <a:r>
              <a:rPr lang="fr-FR" b="1" dirty="0"/>
              <a:t>Bilan du projet</a:t>
            </a:r>
          </a:p>
        </p:txBody>
      </p:sp>
    </p:spTree>
    <p:extLst>
      <p:ext uri="{BB962C8B-B14F-4D97-AF65-F5344CB8AC3E}">
        <p14:creationId xmlns:p14="http://schemas.microsoft.com/office/powerpoint/2010/main" val="2073556471"/>
      </p:ext>
    </p:extLst>
  </p:cSld>
  <p:clrMapOvr>
    <a:masterClrMapping/>
  </p:clrMapOvr>
  <p:transition>
    <p:fade thruBlk="1"/>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A08297-90F7-4230-8F1A-B1FBA64D0762}"/>
              </a:ext>
            </a:extLst>
          </p:cNvPr>
          <p:cNvSpPr>
            <a:spLocks noGrp="1"/>
          </p:cNvSpPr>
          <p:nvPr>
            <p:ph type="title"/>
          </p:nvPr>
        </p:nvSpPr>
        <p:spPr/>
        <p:txBody>
          <a:bodyPr/>
          <a:lstStyle/>
          <a:p>
            <a:r>
              <a:rPr lang="fr-FR" dirty="0"/>
              <a:t>Bilan du projet</a:t>
            </a:r>
          </a:p>
        </p:txBody>
      </p:sp>
      <p:sp>
        <p:nvSpPr>
          <p:cNvPr id="3" name="Espace réservé du texte 2">
            <a:extLst>
              <a:ext uri="{FF2B5EF4-FFF2-40B4-BE49-F238E27FC236}">
                <a16:creationId xmlns:a16="http://schemas.microsoft.com/office/drawing/2014/main" id="{C559B757-DE6B-42F0-9E2D-62E8C9105227}"/>
              </a:ext>
            </a:extLst>
          </p:cNvPr>
          <p:cNvSpPr>
            <a:spLocks noGrp="1"/>
          </p:cNvSpPr>
          <p:nvPr>
            <p:ph type="body" sz="quarter" idx="11"/>
          </p:nvPr>
        </p:nvSpPr>
        <p:spPr/>
        <p:txBody>
          <a:bodyPr/>
          <a:lstStyle/>
          <a:p>
            <a:pPr marL="0" indent="0">
              <a:buNone/>
            </a:pPr>
            <a:r>
              <a:rPr lang="fr-FR" dirty="0"/>
              <a:t>Architecture totalement définie</a:t>
            </a:r>
          </a:p>
          <a:p>
            <a:pPr marL="0" indent="0">
              <a:buNone/>
            </a:pPr>
            <a:endParaRPr lang="fr-FR" dirty="0"/>
          </a:p>
          <a:p>
            <a:pPr marL="0" indent="0">
              <a:buNone/>
            </a:pPr>
            <a:endParaRPr lang="fr-FR" dirty="0"/>
          </a:p>
          <a:p>
            <a:pPr marL="0" indent="0">
              <a:buNone/>
            </a:pPr>
            <a:r>
              <a:rPr lang="fr-FR" dirty="0"/>
              <a:t>Développement pas encore terminé</a:t>
            </a:r>
          </a:p>
          <a:p>
            <a:pPr marL="0" indent="0">
              <a:buNone/>
            </a:pPr>
            <a:endParaRPr lang="fr-FR" dirty="0"/>
          </a:p>
          <a:p>
            <a:pPr marL="0" indent="0">
              <a:buNone/>
            </a:pPr>
            <a:endParaRPr lang="fr-FR" dirty="0"/>
          </a:p>
          <a:p>
            <a:pPr marL="0" indent="0">
              <a:buNone/>
            </a:pPr>
            <a:r>
              <a:rPr lang="fr-FR" dirty="0"/>
              <a:t>Intégration et déploiement continu prêt</a:t>
            </a:r>
          </a:p>
        </p:txBody>
      </p:sp>
      <p:pic>
        <p:nvPicPr>
          <p:cNvPr id="6" name="Espace réservé pour une image  5">
            <a:extLst>
              <a:ext uri="{FF2B5EF4-FFF2-40B4-BE49-F238E27FC236}">
                <a16:creationId xmlns:a16="http://schemas.microsoft.com/office/drawing/2014/main" id="{20C12E4F-01A2-4556-9FED-A03B202B9537}"/>
              </a:ext>
            </a:extLst>
          </p:cNvPr>
          <p:cNvPicPr>
            <a:picLocks noGrp="1" noChangeAspect="1"/>
          </p:cNvPicPr>
          <p:nvPr>
            <p:ph type="pic" sz="quarter" idx="12"/>
          </p:nvPr>
        </p:nvPicPr>
        <p:blipFill rotWithShape="1">
          <a:blip r:embed="rId3"/>
          <a:srcRect l="-749" r="-307"/>
          <a:stretch/>
        </p:blipFill>
        <p:spPr>
          <a:xfrm>
            <a:off x="7004564" y="2123724"/>
            <a:ext cx="4853940" cy="3489325"/>
          </a:xfrm>
        </p:spPr>
      </p:pic>
      <p:grpSp>
        <p:nvGrpSpPr>
          <p:cNvPr id="5" name="Groupe 4">
            <a:extLst>
              <a:ext uri="{FF2B5EF4-FFF2-40B4-BE49-F238E27FC236}">
                <a16:creationId xmlns:a16="http://schemas.microsoft.com/office/drawing/2014/main" id="{954FEFDF-98A4-451C-A9F8-8312E4B9B35B}"/>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D55E31B8-13B6-4743-8221-2A1001F66F07}"/>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1946E13C-3E3A-42A5-9CE4-2E8E6498DFAE}"/>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29</a:t>
              </a:r>
            </a:p>
          </p:txBody>
        </p:sp>
      </p:grpSp>
    </p:spTree>
    <p:extLst>
      <p:ext uri="{BB962C8B-B14F-4D97-AF65-F5344CB8AC3E}">
        <p14:creationId xmlns:p14="http://schemas.microsoft.com/office/powerpoint/2010/main" val="28414872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ZoneTexte 9">
            <a:extLst>
              <a:ext uri="{FF2B5EF4-FFF2-40B4-BE49-F238E27FC236}">
                <a16:creationId xmlns:a16="http://schemas.microsoft.com/office/drawing/2014/main" id="{D724B648-1F54-4640-AAF4-5730BA494E9A}"/>
              </a:ext>
            </a:extLst>
          </p:cNvPr>
          <p:cNvSpPr txBox="1"/>
          <p:nvPr>
            <p:custDataLst>
              <p:tags r:id="rId1"/>
            </p:custDataLst>
          </p:nvPr>
        </p:nvSpPr>
        <p:spPr>
          <a:xfrm>
            <a:off x="121920" y="523821"/>
            <a:ext cx="3855720" cy="801277"/>
          </a:xfrm>
          <a:prstGeom prst="rect">
            <a:avLst/>
          </a:prstGeom>
        </p:spPr>
        <p:txBody>
          <a:bodyPr wrap="square" rtlCol="0">
            <a:normAutofit fontScale="92500" lnSpcReduction="20000"/>
          </a:bodyPr>
          <a:lstStyle/>
          <a:p>
            <a:pPr algn="ctr"/>
            <a:r>
              <a:rPr lang="fr-FR" sz="2800" b="1" dirty="0">
                <a:solidFill>
                  <a:schemeClr val="tx2"/>
                </a:solidFill>
                <a:latin typeface="Raleway ExtraBold" panose="020B0003030101060003" pitchFamily="34" charset="0"/>
              </a:rPr>
              <a:t>Une solution modulable et évolutive</a:t>
            </a:r>
          </a:p>
        </p:txBody>
      </p:sp>
      <p:sp>
        <p:nvSpPr>
          <p:cNvPr id="12" name="ZoneTexte 11">
            <a:extLst>
              <a:ext uri="{FF2B5EF4-FFF2-40B4-BE49-F238E27FC236}">
                <a16:creationId xmlns:a16="http://schemas.microsoft.com/office/drawing/2014/main" id="{16AFAD34-CDF8-4CBF-9347-D42D88D728B2}"/>
              </a:ext>
            </a:extLst>
          </p:cNvPr>
          <p:cNvSpPr txBox="1"/>
          <p:nvPr>
            <p:custDataLst>
              <p:tags r:id="rId2"/>
            </p:custDataLst>
          </p:nvPr>
        </p:nvSpPr>
        <p:spPr>
          <a:xfrm>
            <a:off x="8357937" y="523819"/>
            <a:ext cx="3466418" cy="801279"/>
          </a:xfrm>
          <a:prstGeom prst="rect">
            <a:avLst/>
          </a:prstGeom>
        </p:spPr>
        <p:txBody>
          <a:bodyPr wrap="square" rtlCol="0">
            <a:normAutofit fontScale="92500" lnSpcReduction="20000"/>
          </a:bodyPr>
          <a:lstStyle/>
          <a:p>
            <a:pPr algn="ctr"/>
            <a:r>
              <a:rPr lang="fr-FR" sz="2800" b="1" dirty="0">
                <a:solidFill>
                  <a:schemeClr val="tx2"/>
                </a:solidFill>
                <a:latin typeface="Raleway ExtraBold" panose="020B0003030101060003" pitchFamily="34" charset="0"/>
              </a:rPr>
              <a:t>Une architecture complexe</a:t>
            </a:r>
          </a:p>
        </p:txBody>
      </p:sp>
      <p:sp>
        <p:nvSpPr>
          <p:cNvPr id="14" name="ZoneTexte 13">
            <a:extLst>
              <a:ext uri="{FF2B5EF4-FFF2-40B4-BE49-F238E27FC236}">
                <a16:creationId xmlns:a16="http://schemas.microsoft.com/office/drawing/2014/main" id="{52BB2602-CAF0-485D-AEBF-8083D53BB783}"/>
              </a:ext>
            </a:extLst>
          </p:cNvPr>
          <p:cNvSpPr txBox="1"/>
          <p:nvPr>
            <p:custDataLst>
              <p:tags r:id="rId3"/>
            </p:custDataLst>
          </p:nvPr>
        </p:nvSpPr>
        <p:spPr>
          <a:xfrm>
            <a:off x="4362790" y="5519310"/>
            <a:ext cx="3466418" cy="801279"/>
          </a:xfrm>
          <a:prstGeom prst="rect">
            <a:avLst/>
          </a:prstGeom>
        </p:spPr>
        <p:txBody>
          <a:bodyPr wrap="square" rtlCol="0">
            <a:normAutofit fontScale="92500" lnSpcReduction="20000"/>
          </a:bodyPr>
          <a:lstStyle/>
          <a:p>
            <a:pPr algn="ctr"/>
            <a:r>
              <a:rPr lang="fr-FR" sz="2800" b="1" dirty="0">
                <a:solidFill>
                  <a:schemeClr val="bg1"/>
                </a:solidFill>
                <a:latin typeface="Raleway ExtraBold" panose="020B0003030101060003" pitchFamily="34" charset="0"/>
              </a:rPr>
              <a:t>Des équipes indépendantes</a:t>
            </a:r>
          </a:p>
        </p:txBody>
      </p:sp>
      <p:sp>
        <p:nvSpPr>
          <p:cNvPr id="15" name="ZoneTexte 14">
            <a:extLst>
              <a:ext uri="{FF2B5EF4-FFF2-40B4-BE49-F238E27FC236}">
                <a16:creationId xmlns:a16="http://schemas.microsoft.com/office/drawing/2014/main" id="{EFD71BF1-2A3B-4EA6-AB53-2B05A55F1DBF}"/>
              </a:ext>
            </a:extLst>
          </p:cNvPr>
          <p:cNvSpPr txBox="1"/>
          <p:nvPr>
            <p:custDataLst>
              <p:tags r:id="rId4"/>
            </p:custDataLst>
          </p:nvPr>
        </p:nvSpPr>
        <p:spPr>
          <a:xfrm>
            <a:off x="367645" y="1744581"/>
            <a:ext cx="3457758" cy="3023936"/>
          </a:xfrm>
          <a:prstGeom prst="rect">
            <a:avLst/>
          </a:prstGeom>
        </p:spPr>
        <p:txBody>
          <a:bodyPr wrap="square" rtlCol="0">
            <a:normAutofit/>
          </a:bodyPr>
          <a:lstStyle/>
          <a:p>
            <a:pPr algn="l"/>
            <a:r>
              <a:rPr lang="fr-FR" dirty="0">
                <a:solidFill>
                  <a:schemeClr val="tx2"/>
                </a:solidFill>
                <a:latin typeface="Lato" panose="020F0502020204030203"/>
              </a:rPr>
              <a:t>Configuration réutilisable</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Adaptable grâce à l’injection de dépendance de NestJS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Surveillance simplifiée et meilleure robustesse</a:t>
            </a:r>
          </a:p>
        </p:txBody>
      </p:sp>
      <p:sp>
        <p:nvSpPr>
          <p:cNvPr id="17" name="ZoneTexte 16">
            <a:extLst>
              <a:ext uri="{FF2B5EF4-FFF2-40B4-BE49-F238E27FC236}">
                <a16:creationId xmlns:a16="http://schemas.microsoft.com/office/drawing/2014/main" id="{7FF9A7EB-69E4-449B-8FF6-51A9B4891D40}"/>
              </a:ext>
            </a:extLst>
          </p:cNvPr>
          <p:cNvSpPr txBox="1"/>
          <p:nvPr>
            <p:custDataLst>
              <p:tags r:id="rId5"/>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Adapter la manière de travailler et la communication</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Travail conjoint avec les DevOps</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Meilleure réactivité</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sp>
        <p:nvSpPr>
          <p:cNvPr id="19" name="ZoneTexte 18">
            <a:extLst>
              <a:ext uri="{FF2B5EF4-FFF2-40B4-BE49-F238E27FC236}">
                <a16:creationId xmlns:a16="http://schemas.microsoft.com/office/drawing/2014/main" id="{BDFB1F5D-1BF0-441F-80E7-860AB56181FC}"/>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Difficile à appréhender et à maîtriser</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Plusieurs remaniement d’architecture</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Technologies récentes pas exemptée de bugs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pic>
        <p:nvPicPr>
          <p:cNvPr id="3" name="Image 2" descr="Une image contenant gâteau, table, lumière, allumé&#10;&#10;Description générée automatiquement">
            <a:extLst>
              <a:ext uri="{FF2B5EF4-FFF2-40B4-BE49-F238E27FC236}">
                <a16:creationId xmlns:a16="http://schemas.microsoft.com/office/drawing/2014/main" id="{D5DE2456-437C-41DE-AF9A-FE5F27EE3734}"/>
              </a:ext>
            </a:extLst>
          </p:cNvPr>
          <p:cNvPicPr>
            <a:picLocks noChangeAspect="1"/>
          </p:cNvPicPr>
          <p:nvPr/>
        </p:nvPicPr>
        <p:blipFill>
          <a:blip r:embed="rId9"/>
          <a:stretch>
            <a:fillRect/>
          </a:stretch>
        </p:blipFill>
        <p:spPr>
          <a:xfrm>
            <a:off x="9319513" y="4681978"/>
            <a:ext cx="1667439" cy="1786887"/>
          </a:xfrm>
          <a:prstGeom prst="rect">
            <a:avLst/>
          </a:prstGeom>
        </p:spPr>
      </p:pic>
      <p:pic>
        <p:nvPicPr>
          <p:cNvPr id="6" name="Image 5" descr="Une image contenant intérieur, table, vidéo, jouant&#10;&#10;Description générée automatiquement">
            <a:extLst>
              <a:ext uri="{FF2B5EF4-FFF2-40B4-BE49-F238E27FC236}">
                <a16:creationId xmlns:a16="http://schemas.microsoft.com/office/drawing/2014/main" id="{1F845E00-685D-4EDA-80D0-BD34A0ADF308}"/>
              </a:ext>
            </a:extLst>
          </p:cNvPr>
          <p:cNvPicPr>
            <a:picLocks noChangeAspect="1"/>
          </p:cNvPicPr>
          <p:nvPr/>
        </p:nvPicPr>
        <p:blipFill>
          <a:blip r:embed="rId10"/>
          <a:stretch>
            <a:fillRect/>
          </a:stretch>
        </p:blipFill>
        <p:spPr>
          <a:xfrm>
            <a:off x="5076251" y="249160"/>
            <a:ext cx="2183075" cy="1350596"/>
          </a:xfrm>
          <a:prstGeom prst="rect">
            <a:avLst/>
          </a:prstGeom>
        </p:spPr>
      </p:pic>
      <p:pic>
        <p:nvPicPr>
          <p:cNvPr id="11" name="Image 10" descr="Une image contenant jouet&#10;&#10;Description générée automatiquement">
            <a:extLst>
              <a:ext uri="{FF2B5EF4-FFF2-40B4-BE49-F238E27FC236}">
                <a16:creationId xmlns:a16="http://schemas.microsoft.com/office/drawing/2014/main" id="{5CC8AA6F-7BB1-4771-8EBB-8D8C571E4107}"/>
              </a:ext>
            </a:extLst>
          </p:cNvPr>
          <p:cNvPicPr>
            <a:picLocks noChangeAspect="1"/>
          </p:cNvPicPr>
          <p:nvPr/>
        </p:nvPicPr>
        <p:blipFill>
          <a:blip r:embed="rId11"/>
          <a:stretch>
            <a:fillRect/>
          </a:stretch>
        </p:blipFill>
        <p:spPr>
          <a:xfrm>
            <a:off x="780319" y="4837975"/>
            <a:ext cx="2864395" cy="1860231"/>
          </a:xfrm>
          <a:prstGeom prst="rect">
            <a:avLst/>
          </a:prstGeom>
        </p:spPr>
      </p:pic>
      <p:grpSp>
        <p:nvGrpSpPr>
          <p:cNvPr id="13" name="Groupe 12">
            <a:extLst>
              <a:ext uri="{FF2B5EF4-FFF2-40B4-BE49-F238E27FC236}">
                <a16:creationId xmlns:a16="http://schemas.microsoft.com/office/drawing/2014/main" id="{CB5425EC-286E-47F5-993A-BA1B06E763F5}"/>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C0B0F4B9-3267-48F3-B8F2-EE686023A020}"/>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8" name="ZoneTexte 17">
              <a:extLst>
                <a:ext uri="{FF2B5EF4-FFF2-40B4-BE49-F238E27FC236}">
                  <a16:creationId xmlns:a16="http://schemas.microsoft.com/office/drawing/2014/main" id="{E55F4651-FAB3-439C-91B8-6E6C8119B446}"/>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30</a:t>
              </a:r>
            </a:p>
          </p:txBody>
        </p:sp>
      </p:grpSp>
    </p:spTree>
    <p:extLst>
      <p:ext uri="{BB962C8B-B14F-4D97-AF65-F5344CB8AC3E}">
        <p14:creationId xmlns:p14="http://schemas.microsoft.com/office/powerpoint/2010/main" val="296936928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15">
                                            <p:txEl>
                                              <p:pRg st="0" end="0"/>
                                            </p:txEl>
                                          </p:spTgt>
                                        </p:tgtEl>
                                        <p:attrNameLst>
                                          <p:attrName>style.visibility</p:attrName>
                                        </p:attrNameLst>
                                      </p:cBhvr>
                                      <p:to>
                                        <p:strVal val="visible"/>
                                      </p:to>
                                    </p:set>
                                    <p:animEffect transition="in" filter="fade">
                                      <p:cBhvr>
                                        <p:cTn id="13" dur="500"/>
                                        <p:tgtEl>
                                          <p:spTgt spid="15">
                                            <p:txEl>
                                              <p:pRg st="0" end="0"/>
                                            </p:txEl>
                                          </p:spTgt>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5">
                                            <p:txEl>
                                              <p:pRg st="3" end="3"/>
                                            </p:txEl>
                                          </p:spTgt>
                                        </p:tgtEl>
                                        <p:attrNameLst>
                                          <p:attrName>style.visibility</p:attrName>
                                        </p:attrNameLst>
                                      </p:cBhvr>
                                      <p:to>
                                        <p:strVal val="visible"/>
                                      </p:to>
                                    </p:set>
                                    <p:animEffect transition="in" filter="fade">
                                      <p:cBhvr>
                                        <p:cTn id="16" dur="500"/>
                                        <p:tgtEl>
                                          <p:spTgt spid="15">
                                            <p:txEl>
                                              <p:pRg st="3" end="3"/>
                                            </p:txEl>
                                          </p:spTgt>
                                        </p:tgtEl>
                                      </p:cBhvr>
                                    </p:animEffect>
                                  </p:childTnLst>
                                </p:cTn>
                              </p:par>
                              <p:par>
                                <p:cTn id="17" presetID="10" presetClass="entr" presetSubtype="0" fill="hold" grpId="0" nodeType="withEffect">
                                  <p:stCondLst>
                                    <p:cond delay="750"/>
                                  </p:stCondLst>
                                  <p:childTnLst>
                                    <p:set>
                                      <p:cBhvr>
                                        <p:cTn id="18" dur="1" fill="hold">
                                          <p:stCondLst>
                                            <p:cond delay="0"/>
                                          </p:stCondLst>
                                        </p:cTn>
                                        <p:tgtEl>
                                          <p:spTgt spid="15">
                                            <p:txEl>
                                              <p:pRg st="6" end="6"/>
                                            </p:txEl>
                                          </p:spTgt>
                                        </p:tgtEl>
                                        <p:attrNameLst>
                                          <p:attrName>style.visibility</p:attrName>
                                        </p:attrNameLst>
                                      </p:cBhvr>
                                      <p:to>
                                        <p:strVal val="visible"/>
                                      </p:to>
                                    </p:set>
                                    <p:animEffect transition="in" filter="fade">
                                      <p:cBhvr>
                                        <p:cTn id="19" dur="500"/>
                                        <p:tgtEl>
                                          <p:spTgt spid="15">
                                            <p:txEl>
                                              <p:pRg st="6" end="6"/>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par>
                                <p:cTn id="25" presetID="10"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grpId="0" nodeType="withEffect">
                                  <p:stCondLst>
                                    <p:cond delay="250"/>
                                  </p:stCondLst>
                                  <p:childTnLst>
                                    <p:set>
                                      <p:cBhvr>
                                        <p:cTn id="29" dur="1" fill="hold">
                                          <p:stCondLst>
                                            <p:cond delay="0"/>
                                          </p:stCondLst>
                                        </p:cTn>
                                        <p:tgtEl>
                                          <p:spTgt spid="17">
                                            <p:txEl>
                                              <p:pRg st="0" end="0"/>
                                            </p:txEl>
                                          </p:spTgt>
                                        </p:tgtEl>
                                        <p:attrNameLst>
                                          <p:attrName>style.visibility</p:attrName>
                                        </p:attrNameLst>
                                      </p:cBhvr>
                                      <p:to>
                                        <p:strVal val="visible"/>
                                      </p:to>
                                    </p:set>
                                    <p:animEffect transition="in" filter="fade">
                                      <p:cBhvr>
                                        <p:cTn id="30" dur="500"/>
                                        <p:tgtEl>
                                          <p:spTgt spid="17">
                                            <p:txEl>
                                              <p:pRg st="0" end="0"/>
                                            </p:txEl>
                                          </p:spTgt>
                                        </p:tgtEl>
                                      </p:cBhvr>
                                    </p:animEffect>
                                  </p:childTnLst>
                                </p:cTn>
                              </p:par>
                              <p:par>
                                <p:cTn id="31" presetID="10" presetClass="entr" presetSubtype="0" fill="hold" grpId="0" nodeType="withEffect">
                                  <p:stCondLst>
                                    <p:cond delay="500"/>
                                  </p:stCondLst>
                                  <p:childTnLst>
                                    <p:set>
                                      <p:cBhvr>
                                        <p:cTn id="32" dur="1" fill="hold">
                                          <p:stCondLst>
                                            <p:cond delay="0"/>
                                          </p:stCondLst>
                                        </p:cTn>
                                        <p:tgtEl>
                                          <p:spTgt spid="17">
                                            <p:txEl>
                                              <p:pRg st="3" end="3"/>
                                            </p:txEl>
                                          </p:spTgt>
                                        </p:tgtEl>
                                        <p:attrNameLst>
                                          <p:attrName>style.visibility</p:attrName>
                                        </p:attrNameLst>
                                      </p:cBhvr>
                                      <p:to>
                                        <p:strVal val="visible"/>
                                      </p:to>
                                    </p:set>
                                    <p:animEffect transition="in" filter="fade">
                                      <p:cBhvr>
                                        <p:cTn id="33" dur="500"/>
                                        <p:tgtEl>
                                          <p:spTgt spid="17">
                                            <p:txEl>
                                              <p:pRg st="3" end="3"/>
                                            </p:txEl>
                                          </p:spTgt>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7">
                                            <p:txEl>
                                              <p:pRg st="6" end="6"/>
                                            </p:txEl>
                                          </p:spTgt>
                                        </p:tgtEl>
                                        <p:attrNameLst>
                                          <p:attrName>style.visibility</p:attrName>
                                        </p:attrNameLst>
                                      </p:cBhvr>
                                      <p:to>
                                        <p:strVal val="visible"/>
                                      </p:to>
                                    </p:set>
                                    <p:animEffect transition="in" filter="fade">
                                      <p:cBhvr>
                                        <p:cTn id="36" dur="500"/>
                                        <p:tgtEl>
                                          <p:spTgt spid="1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10" presetClass="entr" presetSubtype="0" fill="hold" nodeType="with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19">
                                            <p:txEl>
                                              <p:pRg st="0" end="0"/>
                                            </p:txEl>
                                          </p:spTgt>
                                        </p:tgtEl>
                                        <p:attrNameLst>
                                          <p:attrName>style.visibility</p:attrName>
                                        </p:attrNameLst>
                                      </p:cBhvr>
                                      <p:to>
                                        <p:strVal val="visible"/>
                                      </p:to>
                                    </p:set>
                                    <p:animEffect transition="in" filter="fade">
                                      <p:cBhvr>
                                        <p:cTn id="47" dur="500"/>
                                        <p:tgtEl>
                                          <p:spTgt spid="19">
                                            <p:txEl>
                                              <p:pRg st="0" end="0"/>
                                            </p:txEl>
                                          </p:spTgt>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19">
                                            <p:txEl>
                                              <p:pRg st="3" end="3"/>
                                            </p:txEl>
                                          </p:spTgt>
                                        </p:tgtEl>
                                        <p:attrNameLst>
                                          <p:attrName>style.visibility</p:attrName>
                                        </p:attrNameLst>
                                      </p:cBhvr>
                                      <p:to>
                                        <p:strVal val="visible"/>
                                      </p:to>
                                    </p:set>
                                    <p:animEffect transition="in" filter="fade">
                                      <p:cBhvr>
                                        <p:cTn id="50" dur="500"/>
                                        <p:tgtEl>
                                          <p:spTgt spid="19">
                                            <p:txEl>
                                              <p:pRg st="3" end="3"/>
                                            </p:txEl>
                                          </p:spTgt>
                                        </p:tgtEl>
                                      </p:cBhvr>
                                    </p:animEffect>
                                  </p:childTnLst>
                                </p:cTn>
                              </p:par>
                              <p:par>
                                <p:cTn id="51" presetID="10" presetClass="entr" presetSubtype="0" fill="hold" grpId="0" nodeType="withEffect">
                                  <p:stCondLst>
                                    <p:cond delay="750"/>
                                  </p:stCondLst>
                                  <p:childTnLst>
                                    <p:set>
                                      <p:cBhvr>
                                        <p:cTn id="52" dur="1" fill="hold">
                                          <p:stCondLst>
                                            <p:cond delay="0"/>
                                          </p:stCondLst>
                                        </p:cTn>
                                        <p:tgtEl>
                                          <p:spTgt spid="19">
                                            <p:txEl>
                                              <p:pRg st="6" end="6"/>
                                            </p:txEl>
                                          </p:spTgt>
                                        </p:tgtEl>
                                        <p:attrNameLst>
                                          <p:attrName>style.visibility</p:attrName>
                                        </p:attrNameLst>
                                      </p:cBhvr>
                                      <p:to>
                                        <p:strVal val="visible"/>
                                      </p:to>
                                    </p:set>
                                    <p:animEffect transition="in" filter="fade">
                                      <p:cBhvr>
                                        <p:cTn id="53" dur="500"/>
                                        <p:tgtEl>
                                          <p:spTgt spid="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4" grpId="0"/>
      <p:bldP spid="15" grpId="0" uiExpand="1" build="p"/>
      <p:bldP spid="17" grpId="0" uiExpand="1" build="p"/>
      <p:bldP spid="19"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7D81E14B-550F-4052-9940-9DD4974A03A0}"/>
              </a:ext>
            </a:extLst>
          </p:cNvPr>
          <p:cNvSpPr>
            <a:spLocks noGrp="1"/>
          </p:cNvSpPr>
          <p:nvPr>
            <p:ph type="body" sz="quarter" idx="10"/>
          </p:nvPr>
        </p:nvSpPr>
        <p:spPr/>
        <p:txBody>
          <a:bodyPr/>
          <a:lstStyle/>
          <a:p>
            <a:r>
              <a:rPr lang="fr-FR" b="0" dirty="0">
                <a:latin typeface="Lato Light"/>
              </a:rPr>
              <a:t>Projets interne d’Amiltone</a:t>
            </a:r>
          </a:p>
          <a:p>
            <a:endParaRPr lang="fr-FR" b="0" dirty="0">
              <a:latin typeface="Lato Light"/>
            </a:endParaRPr>
          </a:p>
          <a:p>
            <a:r>
              <a:rPr lang="fr-FR" b="0" dirty="0">
                <a:latin typeface="Lato Light"/>
              </a:rPr>
              <a:t>Pas limité à un seul langage</a:t>
            </a:r>
          </a:p>
          <a:p>
            <a:endParaRPr lang="fr-FR" b="0" dirty="0">
              <a:latin typeface="Lato Light"/>
            </a:endParaRPr>
          </a:p>
          <a:p>
            <a:r>
              <a:rPr lang="fr-FR" b="0" dirty="0">
                <a:latin typeface="Lato Light"/>
              </a:rPr>
              <a:t>Utilisation de NestJS élargie aux nouveaux projets internes web</a:t>
            </a:r>
          </a:p>
        </p:txBody>
      </p:sp>
      <p:sp>
        <p:nvSpPr>
          <p:cNvPr id="3" name="Espace réservé du texte 2">
            <a:extLst>
              <a:ext uri="{FF2B5EF4-FFF2-40B4-BE49-F238E27FC236}">
                <a16:creationId xmlns:a16="http://schemas.microsoft.com/office/drawing/2014/main" id="{AFB1F75E-D1C8-448A-9C2F-44B8CAC9E58A}"/>
              </a:ext>
            </a:extLst>
          </p:cNvPr>
          <p:cNvSpPr>
            <a:spLocks noGrp="1"/>
          </p:cNvSpPr>
          <p:nvPr>
            <p:ph type="body" sz="quarter" idx="11"/>
          </p:nvPr>
        </p:nvSpPr>
        <p:spPr/>
        <p:txBody>
          <a:bodyPr/>
          <a:lstStyle/>
          <a:p>
            <a:r>
              <a:rPr lang="fr-FR" b="0" dirty="0">
                <a:latin typeface="Lato Light" panose="020F0302020204030203"/>
              </a:rPr>
              <a:t>Adapté à tout type de projet</a:t>
            </a:r>
          </a:p>
          <a:p>
            <a:endParaRPr lang="fr-FR" b="0" dirty="0">
              <a:latin typeface="Lato Light" panose="020F0302020204030203"/>
            </a:endParaRPr>
          </a:p>
          <a:p>
            <a:r>
              <a:rPr lang="fr-FR" b="0" dirty="0">
                <a:latin typeface="Lato Light" panose="020F0302020204030203"/>
              </a:rPr>
              <a:t>Pas pour toutes les entreprises</a:t>
            </a:r>
          </a:p>
          <a:p>
            <a:endParaRPr lang="fr-FR" b="0" dirty="0">
              <a:latin typeface="Lato Light" panose="020F0302020204030203"/>
            </a:endParaRPr>
          </a:p>
          <a:p>
            <a:r>
              <a:rPr lang="fr-FR" b="0" dirty="0">
                <a:latin typeface="Lato Light" panose="020F0302020204030203"/>
              </a:rPr>
              <a:t>Application de la méthode Agile conseillée</a:t>
            </a:r>
          </a:p>
        </p:txBody>
      </p:sp>
      <p:grpSp>
        <p:nvGrpSpPr>
          <p:cNvPr id="6" name="Groupe 5">
            <a:extLst>
              <a:ext uri="{FF2B5EF4-FFF2-40B4-BE49-F238E27FC236}">
                <a16:creationId xmlns:a16="http://schemas.microsoft.com/office/drawing/2014/main" id="{C107F00E-5D83-45F7-9CC8-AE5399B710FD}"/>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03FDCECA-5F70-483C-B87D-4D725E3EF4FE}"/>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48673050-07F3-4ADF-BA92-79595B7E76F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31</a:t>
              </a:r>
            </a:p>
          </p:txBody>
        </p:sp>
      </p:grpSp>
      <p:grpSp>
        <p:nvGrpSpPr>
          <p:cNvPr id="4" name="Groupe 3">
            <a:extLst>
              <a:ext uri="{FF2B5EF4-FFF2-40B4-BE49-F238E27FC236}">
                <a16:creationId xmlns:a16="http://schemas.microsoft.com/office/drawing/2014/main" id="{FD5BDB00-0EE3-473F-A5F7-D807E2CED5C2}"/>
              </a:ext>
            </a:extLst>
          </p:cNvPr>
          <p:cNvGrpSpPr/>
          <p:nvPr/>
        </p:nvGrpSpPr>
        <p:grpSpPr>
          <a:xfrm>
            <a:off x="620648" y="1179933"/>
            <a:ext cx="3913251" cy="1039342"/>
            <a:chOff x="620648" y="1179933"/>
            <a:chExt cx="3913251" cy="1039342"/>
          </a:xfrm>
        </p:grpSpPr>
        <p:sp>
          <p:nvSpPr>
            <p:cNvPr id="10" name="Espace réservé du texte 2">
              <a:extLst>
                <a:ext uri="{FF2B5EF4-FFF2-40B4-BE49-F238E27FC236}">
                  <a16:creationId xmlns:a16="http://schemas.microsoft.com/office/drawing/2014/main" id="{1D515443-05FE-4035-8FE0-10E8E70B1DF9}"/>
                </a:ext>
              </a:extLst>
            </p:cNvPr>
            <p:cNvSpPr txBox="1">
              <a:spLocks/>
            </p:cNvSpPr>
            <p:nvPr/>
          </p:nvSpPr>
          <p:spPr>
            <a:xfrm>
              <a:off x="620648" y="1179933"/>
              <a:ext cx="3913251" cy="1039342"/>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000" b="1" i="0" kern="1200">
                  <a:solidFill>
                    <a:srgbClr val="13162A"/>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800" dirty="0">
                  <a:solidFill>
                    <a:schemeClr val="bg2"/>
                  </a:solidFill>
                </a:rPr>
                <a:t>Quels champs d’applications ?</a:t>
              </a:r>
            </a:p>
          </p:txBody>
        </p:sp>
        <p:grpSp>
          <p:nvGrpSpPr>
            <p:cNvPr id="9" name="Groupe 8">
              <a:extLst>
                <a:ext uri="{FF2B5EF4-FFF2-40B4-BE49-F238E27FC236}">
                  <a16:creationId xmlns:a16="http://schemas.microsoft.com/office/drawing/2014/main" id="{25859B37-183E-4E7A-91E0-E28C4234308D}"/>
                </a:ext>
              </a:extLst>
            </p:cNvPr>
            <p:cNvGrpSpPr/>
            <p:nvPr/>
          </p:nvGrpSpPr>
          <p:grpSpPr>
            <a:xfrm>
              <a:off x="811993" y="2186050"/>
              <a:ext cx="931705" cy="0"/>
              <a:chOff x="4503420" y="3238999"/>
              <a:chExt cx="931705" cy="0"/>
            </a:xfrm>
          </p:grpSpPr>
          <p:cxnSp>
            <p:nvCxnSpPr>
              <p:cNvPr id="11" name="Connecteur droit 10">
                <a:extLst>
                  <a:ext uri="{FF2B5EF4-FFF2-40B4-BE49-F238E27FC236}">
                    <a16:creationId xmlns:a16="http://schemas.microsoft.com/office/drawing/2014/main" id="{18F4A760-478F-44C3-B3B7-944797E7D495}"/>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C41AD331-0104-4D87-B1C7-983DFE640EEE}"/>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grpSp>
        <p:nvGrpSpPr>
          <p:cNvPr id="5" name="Groupe 4">
            <a:extLst>
              <a:ext uri="{FF2B5EF4-FFF2-40B4-BE49-F238E27FC236}">
                <a16:creationId xmlns:a16="http://schemas.microsoft.com/office/drawing/2014/main" id="{A95E3127-58B7-491E-BEBE-B10574751DE9}"/>
              </a:ext>
            </a:extLst>
          </p:cNvPr>
          <p:cNvGrpSpPr/>
          <p:nvPr/>
        </p:nvGrpSpPr>
        <p:grpSpPr>
          <a:xfrm>
            <a:off x="620648" y="4602309"/>
            <a:ext cx="4176777" cy="1039342"/>
            <a:chOff x="620648" y="4602309"/>
            <a:chExt cx="4176777" cy="1039342"/>
          </a:xfrm>
        </p:grpSpPr>
        <p:sp>
          <p:nvSpPr>
            <p:cNvPr id="12" name="Espace réservé du texte 2">
              <a:extLst>
                <a:ext uri="{FF2B5EF4-FFF2-40B4-BE49-F238E27FC236}">
                  <a16:creationId xmlns:a16="http://schemas.microsoft.com/office/drawing/2014/main" id="{F6846530-53D0-421F-B256-936ED7043CAD}"/>
                </a:ext>
              </a:extLst>
            </p:cNvPr>
            <p:cNvSpPr txBox="1">
              <a:spLocks/>
            </p:cNvSpPr>
            <p:nvPr/>
          </p:nvSpPr>
          <p:spPr>
            <a:xfrm>
              <a:off x="620648" y="4602309"/>
              <a:ext cx="4176777" cy="1039342"/>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000" b="1" i="0" kern="1200">
                  <a:solidFill>
                    <a:srgbClr val="13162A"/>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800" dirty="0">
                  <a:solidFill>
                    <a:schemeClr val="tx2"/>
                  </a:solidFill>
                </a:rPr>
                <a:t>Et dans d’autres contextes ?</a:t>
              </a:r>
            </a:p>
          </p:txBody>
        </p:sp>
        <p:grpSp>
          <p:nvGrpSpPr>
            <p:cNvPr id="14" name="Groupe 13">
              <a:extLst>
                <a:ext uri="{FF2B5EF4-FFF2-40B4-BE49-F238E27FC236}">
                  <a16:creationId xmlns:a16="http://schemas.microsoft.com/office/drawing/2014/main" id="{88068C7F-1818-4996-A29C-940D47E53A7C}"/>
                </a:ext>
              </a:extLst>
            </p:cNvPr>
            <p:cNvGrpSpPr/>
            <p:nvPr/>
          </p:nvGrpSpPr>
          <p:grpSpPr>
            <a:xfrm>
              <a:off x="811993" y="5600581"/>
              <a:ext cx="931705" cy="0"/>
              <a:chOff x="4503420" y="3238999"/>
              <a:chExt cx="931705" cy="0"/>
            </a:xfrm>
          </p:grpSpPr>
          <p:cxnSp>
            <p:nvCxnSpPr>
              <p:cNvPr id="15" name="Connecteur droit 14">
                <a:extLst>
                  <a:ext uri="{FF2B5EF4-FFF2-40B4-BE49-F238E27FC236}">
                    <a16:creationId xmlns:a16="http://schemas.microsoft.com/office/drawing/2014/main" id="{BBDFD235-EE48-442F-BF2F-6DF7E390803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F7D6FF0F-29D5-45E8-9A36-D34E9164C40A}"/>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642175861"/>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2"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250" fill="hold"/>
                                        <p:tgtEl>
                                          <p:spTgt spid="4"/>
                                        </p:tgtEl>
                                        <p:attrNameLst>
                                          <p:attrName>ppt_x</p:attrName>
                                        </p:attrNameLst>
                                      </p:cBhvr>
                                      <p:tavLst>
                                        <p:tav tm="0">
                                          <p:val>
                                            <p:strVal val="0-#ppt_w/2"/>
                                          </p:val>
                                        </p:tav>
                                        <p:tav tm="100000">
                                          <p:val>
                                            <p:strVal val="#ppt_x"/>
                                          </p:val>
                                        </p:tav>
                                      </p:tavLst>
                                    </p:anim>
                                    <p:anim calcmode="lin" valueType="num">
                                      <p:cBhvr additive="base">
                                        <p:cTn id="11" dur="25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animEffect transition="in" filter="fade">
                                      <p:cBhvr>
                                        <p:cTn id="16" dur="500"/>
                                        <p:tgtEl>
                                          <p:spTgt spid="2">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animEffect transition="in" filter="fade">
                                      <p:cBhvr>
                                        <p:cTn id="21" dur="500"/>
                                        <p:tgtEl>
                                          <p:spTgt spid="2">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250" fill="hold"/>
                                        <p:tgtEl>
                                          <p:spTgt spid="5"/>
                                        </p:tgtEl>
                                        <p:attrNameLst>
                                          <p:attrName>ppt_x</p:attrName>
                                        </p:attrNameLst>
                                      </p:cBhvr>
                                      <p:tavLst>
                                        <p:tav tm="0">
                                          <p:val>
                                            <p:strVal val="0-#ppt_w/2"/>
                                          </p:val>
                                        </p:tav>
                                        <p:tav tm="100000">
                                          <p:val>
                                            <p:strVal val="#ppt_x"/>
                                          </p:val>
                                        </p:tav>
                                      </p:tavLst>
                                    </p:anim>
                                    <p:anim calcmode="lin" valueType="num">
                                      <p:cBhvr additive="base">
                                        <p:cTn id="27" dur="25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Effect transition="in" filter="fade">
                                      <p:cBhvr>
                                        <p:cTn id="37" dur="500"/>
                                        <p:tgtEl>
                                          <p:spTgt spid="3">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3">
            <a:alphaModFix amt="20000"/>
          </a:blip>
          <a:srcRect l="-1293" r="-687"/>
          <a:stretch/>
        </p:blipFill>
        <p:spPr>
          <a:xfrm>
            <a:off x="1684773" y="890332"/>
            <a:ext cx="8822453" cy="5077335"/>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009123" y="2875843"/>
            <a:ext cx="6173751" cy="1106311"/>
          </a:xfrm>
        </p:spPr>
        <p:txBody>
          <a:bodyPr/>
          <a:lstStyle/>
          <a:p>
            <a:r>
              <a:rPr lang="fr-FR" b="1" dirty="0"/>
              <a:t>Pour conclure</a:t>
            </a:r>
          </a:p>
        </p:txBody>
      </p:sp>
    </p:spTree>
    <p:extLst>
      <p:ext uri="{BB962C8B-B14F-4D97-AF65-F5344CB8AC3E}">
        <p14:creationId xmlns:p14="http://schemas.microsoft.com/office/powerpoint/2010/main" val="3990411049"/>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2">
            <a:alphaModFix amt="35000"/>
          </a:blip>
          <a:srcRect l="211" r="-424"/>
          <a:stretch/>
        </p:blipFill>
        <p:spPr>
          <a:xfrm>
            <a:off x="1130301" y="343854"/>
            <a:ext cx="9994900" cy="6170292"/>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L’entreprise</a:t>
            </a:r>
          </a:p>
        </p:txBody>
      </p:sp>
    </p:spTree>
    <p:extLst>
      <p:ext uri="{BB962C8B-B14F-4D97-AF65-F5344CB8AC3E}">
        <p14:creationId xmlns:p14="http://schemas.microsoft.com/office/powerpoint/2010/main" val="2773343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C59638-A934-47E4-87E2-984C56B6155A}"/>
              </a:ext>
            </a:extLst>
          </p:cNvPr>
          <p:cNvSpPr>
            <a:spLocks noGrp="1"/>
          </p:cNvSpPr>
          <p:nvPr>
            <p:ph type="title"/>
          </p:nvPr>
        </p:nvSpPr>
        <p:spPr>
          <a:xfrm>
            <a:off x="838200" y="458786"/>
            <a:ext cx="10515600" cy="1325563"/>
          </a:xfrm>
        </p:spPr>
        <p:txBody>
          <a:bodyPr/>
          <a:lstStyle/>
          <a:p>
            <a:r>
              <a:rPr lang="fr-FR" sz="4000" dirty="0"/>
              <a:t>Comment mettre en place une solution web réutilisable, modulaire et évolutive ?</a:t>
            </a:r>
          </a:p>
        </p:txBody>
      </p:sp>
      <p:grpSp>
        <p:nvGrpSpPr>
          <p:cNvPr id="4" name="Groupe 3">
            <a:extLst>
              <a:ext uri="{FF2B5EF4-FFF2-40B4-BE49-F238E27FC236}">
                <a16:creationId xmlns:a16="http://schemas.microsoft.com/office/drawing/2014/main" id="{973ABD02-AA49-4A15-B21F-02DF0BDF455A}"/>
              </a:ext>
            </a:extLst>
          </p:cNvPr>
          <p:cNvGrpSpPr/>
          <p:nvPr/>
        </p:nvGrpSpPr>
        <p:grpSpPr>
          <a:xfrm>
            <a:off x="1002534" y="1793080"/>
            <a:ext cx="931705" cy="0"/>
            <a:chOff x="4503420" y="3238999"/>
            <a:chExt cx="931705" cy="0"/>
          </a:xfrm>
        </p:grpSpPr>
        <p:cxnSp>
          <p:nvCxnSpPr>
            <p:cNvPr id="5" name="Connecteur droit 4">
              <a:extLst>
                <a:ext uri="{FF2B5EF4-FFF2-40B4-BE49-F238E27FC236}">
                  <a16:creationId xmlns:a16="http://schemas.microsoft.com/office/drawing/2014/main" id="{C9E91B88-4098-4B43-A3FF-B5FEAA687076}"/>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EEA63D4D-17A5-4174-8CDB-CBFB380AFB8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7" name="ZoneTexte 6">
            <a:extLst>
              <a:ext uri="{FF2B5EF4-FFF2-40B4-BE49-F238E27FC236}">
                <a16:creationId xmlns:a16="http://schemas.microsoft.com/office/drawing/2014/main" id="{8DF77A5E-3A80-4517-9FA1-F2F297FD0D0C}"/>
              </a:ext>
            </a:extLst>
          </p:cNvPr>
          <p:cNvSpPr txBox="1"/>
          <p:nvPr/>
        </p:nvSpPr>
        <p:spPr>
          <a:xfrm>
            <a:off x="1002534" y="2261507"/>
            <a:ext cx="10351266" cy="3624922"/>
          </a:xfrm>
          <a:prstGeom prst="rect">
            <a:avLst/>
          </a:prstGeom>
        </p:spPr>
        <p:txBody>
          <a:bodyPr wrap="square" rtlCol="0">
            <a:normAutofit lnSpcReduction="10000"/>
          </a:bodyPr>
          <a:lstStyle/>
          <a:p>
            <a:pPr algn="l"/>
            <a:endParaRPr lang="fr-FR" sz="2000" dirty="0">
              <a:solidFill>
                <a:schemeClr val="bg1"/>
              </a:solidFill>
              <a:latin typeface="Lato Light" panose="020F0302020204030203"/>
            </a:endParaRPr>
          </a:p>
          <a:p>
            <a:pPr algn="l"/>
            <a:r>
              <a:rPr lang="fr-FR" sz="2000" dirty="0">
                <a:solidFill>
                  <a:schemeClr val="bg1"/>
                </a:solidFill>
                <a:latin typeface="Lato Light" panose="020F0302020204030203"/>
              </a:rPr>
              <a:t>Combinaison du concept de starter-kit et de l’intégration de l’architecture micro-services</a:t>
            </a:r>
          </a:p>
          <a:p>
            <a:pPr algn="l"/>
            <a:endParaRPr lang="fr-FR" sz="2000" dirty="0">
              <a:solidFill>
                <a:schemeClr val="bg1"/>
              </a:solidFill>
              <a:latin typeface="Lato Light" panose="020F0302020204030203"/>
            </a:endParaRPr>
          </a:p>
          <a:p>
            <a:pPr marL="742950" lvl="1" indent="-285750">
              <a:buFont typeface="Arial" panose="020B0604020202020204" pitchFamily="34" charset="0"/>
              <a:buChar char="•"/>
            </a:pPr>
            <a:r>
              <a:rPr lang="fr-FR" sz="2000" dirty="0">
                <a:solidFill>
                  <a:schemeClr val="bg1"/>
                </a:solidFill>
                <a:latin typeface="Lato Light" panose="020F0302020204030203"/>
              </a:rPr>
              <a:t>Projet « </a:t>
            </a:r>
            <a:r>
              <a:rPr lang="fr-FR" sz="2000" i="1" dirty="0">
                <a:solidFill>
                  <a:schemeClr val="bg1"/>
                </a:solidFill>
                <a:latin typeface="Lato Light" panose="020F0302020204030203"/>
              </a:rPr>
              <a:t>production </a:t>
            </a:r>
            <a:r>
              <a:rPr lang="fr-FR" sz="2000" i="1" dirty="0" err="1">
                <a:solidFill>
                  <a:schemeClr val="bg1"/>
                </a:solidFill>
                <a:latin typeface="Lato Light" panose="020F0302020204030203"/>
              </a:rPr>
              <a:t>ready</a:t>
            </a:r>
            <a:r>
              <a:rPr lang="fr-FR" sz="2000" dirty="0">
                <a:solidFill>
                  <a:schemeClr val="bg1"/>
                </a:solidFill>
                <a:latin typeface="Lato Light" panose="020F0302020204030203"/>
              </a:rPr>
              <a:t> » dès leur commencement</a:t>
            </a:r>
          </a:p>
          <a:p>
            <a:pPr marL="742950" lvl="1" indent="-285750">
              <a:buFont typeface="Arial" panose="020B0604020202020204" pitchFamily="34" charset="0"/>
              <a:buChar char="•"/>
            </a:pPr>
            <a:endParaRPr lang="fr-FR" sz="2000" dirty="0">
              <a:solidFill>
                <a:schemeClr val="bg1"/>
              </a:solidFill>
              <a:latin typeface="Lato Light" panose="020F0302020204030203"/>
            </a:endParaRPr>
          </a:p>
          <a:p>
            <a:pPr marL="742950" lvl="1" indent="-285750">
              <a:buFont typeface="Arial" panose="020B0604020202020204" pitchFamily="34" charset="0"/>
              <a:buChar char="•"/>
            </a:pPr>
            <a:r>
              <a:rPr lang="fr-FR" sz="2000" dirty="0">
                <a:solidFill>
                  <a:schemeClr val="bg1"/>
                </a:solidFill>
                <a:latin typeface="Lato Light" panose="020F0302020204030203"/>
              </a:rPr>
              <a:t>Création des premiers package NPM de l’entreprise</a:t>
            </a:r>
          </a:p>
          <a:p>
            <a:pPr marL="742950" lvl="1" indent="-285750">
              <a:buFont typeface="Arial" panose="020B0604020202020204" pitchFamily="34" charset="0"/>
              <a:buChar char="•"/>
            </a:pPr>
            <a:endParaRPr lang="fr-FR" sz="2000" dirty="0">
              <a:solidFill>
                <a:schemeClr val="bg1"/>
              </a:solidFill>
              <a:latin typeface="Lato Light" panose="020F0302020204030203"/>
            </a:endParaRPr>
          </a:p>
          <a:p>
            <a:pPr marL="742950" lvl="1" indent="-285750">
              <a:buFont typeface="Arial" panose="020B0604020202020204" pitchFamily="34" charset="0"/>
              <a:buChar char="•"/>
            </a:pPr>
            <a:r>
              <a:rPr lang="fr-FR" sz="2000" dirty="0">
                <a:solidFill>
                  <a:schemeClr val="bg1"/>
                </a:solidFill>
                <a:latin typeface="Lato Light" panose="020F0302020204030203"/>
              </a:rPr>
              <a:t>Un recueil de bonnes pratiques</a:t>
            </a:r>
          </a:p>
          <a:p>
            <a:pPr lvl="1"/>
            <a:endParaRPr lang="fr-FR" sz="2000" dirty="0">
              <a:solidFill>
                <a:schemeClr val="bg1"/>
              </a:solidFill>
              <a:latin typeface="Lato Light" panose="020F0302020204030203"/>
            </a:endParaRPr>
          </a:p>
          <a:p>
            <a:pPr lvl="1"/>
            <a:endParaRPr lang="fr-FR" sz="2000" dirty="0">
              <a:solidFill>
                <a:schemeClr val="bg1"/>
              </a:solidFill>
              <a:latin typeface="Lato Light" panose="020F0302020204030203"/>
            </a:endParaRPr>
          </a:p>
          <a:p>
            <a:endParaRPr lang="fr-FR" sz="2000" dirty="0">
              <a:solidFill>
                <a:schemeClr val="bg1"/>
              </a:solidFill>
              <a:latin typeface="Lato Light" panose="020F0302020204030203"/>
            </a:endParaRPr>
          </a:p>
          <a:p>
            <a:r>
              <a:rPr lang="fr-FR" sz="2000" dirty="0">
                <a:solidFill>
                  <a:schemeClr val="bg1"/>
                </a:solidFill>
                <a:latin typeface="Lato Light" panose="020F0302020204030203"/>
              </a:rPr>
              <a:t>Nouvelles façon d’appréhender les nouveaux projets au sein de la Web Factory</a:t>
            </a:r>
          </a:p>
          <a:p>
            <a:pPr marL="742950" lvl="1" indent="-285750">
              <a:buFont typeface="Arial" panose="020B0604020202020204" pitchFamily="34" charset="0"/>
              <a:buChar char="•"/>
            </a:pPr>
            <a:endParaRPr lang="fr-FR" sz="2000" dirty="0">
              <a:solidFill>
                <a:schemeClr val="bg1"/>
              </a:solidFill>
              <a:latin typeface="Lato Light" panose="020F0302020204030203"/>
            </a:endParaRPr>
          </a:p>
        </p:txBody>
      </p:sp>
      <p:grpSp>
        <p:nvGrpSpPr>
          <p:cNvPr id="8" name="Groupe 7">
            <a:extLst>
              <a:ext uri="{FF2B5EF4-FFF2-40B4-BE49-F238E27FC236}">
                <a16:creationId xmlns:a16="http://schemas.microsoft.com/office/drawing/2014/main" id="{C68FFB7F-B5D7-461C-A5CE-8206CA084B5B}"/>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B9567AAB-3BA7-4E9D-9278-90678A9166C7}"/>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9F76BB43-9211-46D9-AF02-733081BD3ED0}"/>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33</a:t>
              </a:r>
            </a:p>
          </p:txBody>
        </p:sp>
      </p:grpSp>
    </p:spTree>
    <p:extLst>
      <p:ext uri="{BB962C8B-B14F-4D97-AF65-F5344CB8AC3E}">
        <p14:creationId xmlns:p14="http://schemas.microsoft.com/office/powerpoint/2010/main" val="13423022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fade">
                                      <p:cBhvr>
                                        <p:cTn id="20" dur="500"/>
                                        <p:tgtEl>
                                          <p:spTgt spid="7">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xEl>
                                              <p:pRg st="7" end="7"/>
                                            </p:txEl>
                                          </p:spTgt>
                                        </p:tgtEl>
                                        <p:attrNameLst>
                                          <p:attrName>style.visibility</p:attrName>
                                        </p:attrNameLst>
                                      </p:cBhvr>
                                      <p:to>
                                        <p:strVal val="visible"/>
                                      </p:to>
                                    </p:set>
                                    <p:animEffect transition="in" filter="fade">
                                      <p:cBhvr>
                                        <p:cTn id="30" dur="500"/>
                                        <p:tgtEl>
                                          <p:spTgt spid="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7">
                                            <p:txEl>
                                              <p:pRg st="11" end="11"/>
                                            </p:txEl>
                                          </p:spTgt>
                                        </p:tgtEl>
                                        <p:attrNameLst>
                                          <p:attrName>style.visibility</p:attrName>
                                        </p:attrNameLst>
                                      </p:cBhvr>
                                      <p:to>
                                        <p:strVal val="visible"/>
                                      </p:to>
                                    </p:set>
                                    <p:animEffect transition="in" filter="fade">
                                      <p:cBhvr>
                                        <p:cTn id="35" dur="500"/>
                                        <p:tgtEl>
                                          <p:spTgt spid="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67F952-6466-4675-AC7A-F9532E75C324}"/>
              </a:ext>
            </a:extLst>
          </p:cNvPr>
          <p:cNvSpPr>
            <a:spLocks noGrp="1"/>
          </p:cNvSpPr>
          <p:nvPr>
            <p:ph type="title"/>
          </p:nvPr>
        </p:nvSpPr>
        <p:spPr/>
        <p:txBody>
          <a:bodyPr/>
          <a:lstStyle/>
          <a:p>
            <a:r>
              <a:rPr lang="fr-FR" sz="6000" dirty="0"/>
              <a:t>Bilan des acquis</a:t>
            </a:r>
          </a:p>
        </p:txBody>
      </p:sp>
      <p:pic>
        <p:nvPicPr>
          <p:cNvPr id="12" name="Espace réservé pour une image  11">
            <a:extLst>
              <a:ext uri="{FF2B5EF4-FFF2-40B4-BE49-F238E27FC236}">
                <a16:creationId xmlns:a16="http://schemas.microsoft.com/office/drawing/2014/main" id="{D9BF01F6-33F3-481D-BDED-C344E941DF16}"/>
              </a:ext>
            </a:extLst>
          </p:cNvPr>
          <p:cNvPicPr>
            <a:picLocks noGrp="1" noChangeAspect="1"/>
          </p:cNvPicPr>
          <p:nvPr>
            <p:ph type="pic" sz="quarter" idx="10"/>
          </p:nvPr>
        </p:nvPicPr>
        <p:blipFill rotWithShape="1">
          <a:blip r:embed="rId3">
            <a:extLst>
              <a:ext uri="{96DAC541-7B7A-43D3-8B79-37D633B846F1}">
                <asvg:svgBlip xmlns:asvg="http://schemas.microsoft.com/office/drawing/2016/SVG/main" r:embed="rId4"/>
              </a:ext>
            </a:extLst>
          </a:blip>
          <a:srcRect t="592" b="20755"/>
          <a:stretch/>
        </p:blipFill>
        <p:spPr>
          <a:xfrm>
            <a:off x="1662030" y="3429000"/>
            <a:ext cx="891309" cy="876300"/>
          </a:xfrm>
        </p:spPr>
      </p:pic>
      <p:pic>
        <p:nvPicPr>
          <p:cNvPr id="14" name="Espace réservé pour une image  13">
            <a:extLst>
              <a:ext uri="{FF2B5EF4-FFF2-40B4-BE49-F238E27FC236}">
                <a16:creationId xmlns:a16="http://schemas.microsoft.com/office/drawing/2014/main" id="{72FCC5AC-D1B0-49F6-B00D-98A5E5333405}"/>
              </a:ext>
            </a:extLst>
          </p:cNvPr>
          <p:cNvPicPr>
            <a:picLocks noGrp="1" noChangeAspect="1"/>
          </p:cNvPicPr>
          <p:nvPr>
            <p:ph type="pic" sz="quarter" idx="11"/>
          </p:nvPr>
        </p:nvPicPr>
        <p:blipFill rotWithShape="1">
          <a:blip r:embed="rId5">
            <a:extLst>
              <a:ext uri="{96DAC541-7B7A-43D3-8B79-37D633B846F1}">
                <asvg:svgBlip xmlns:asvg="http://schemas.microsoft.com/office/drawing/2016/SVG/main" r:embed="rId6"/>
              </a:ext>
            </a:extLst>
          </a:blip>
          <a:srcRect t="1352" b="20755"/>
          <a:stretch/>
        </p:blipFill>
        <p:spPr>
          <a:xfrm>
            <a:off x="4250945" y="3386745"/>
            <a:ext cx="986806" cy="960809"/>
          </a:xfrm>
        </p:spPr>
      </p:pic>
      <p:pic>
        <p:nvPicPr>
          <p:cNvPr id="16" name="Espace réservé pour une image  15">
            <a:extLst>
              <a:ext uri="{FF2B5EF4-FFF2-40B4-BE49-F238E27FC236}">
                <a16:creationId xmlns:a16="http://schemas.microsoft.com/office/drawing/2014/main" id="{53DCF7B1-AA78-440D-B373-DF8668FC4B77}"/>
              </a:ext>
            </a:extLst>
          </p:cNvPr>
          <p:cNvPicPr>
            <a:picLocks noGrp="1" noChangeAspect="1"/>
          </p:cNvPicPr>
          <p:nvPr>
            <p:ph type="pic" sz="quarter" idx="12"/>
          </p:nvPr>
        </p:nvPicPr>
        <p:blipFill rotWithShape="1">
          <a:blip r:embed="rId7">
            <a:extLst>
              <a:ext uri="{96DAC541-7B7A-43D3-8B79-37D633B846F1}">
                <asvg:svgBlip xmlns:asvg="http://schemas.microsoft.com/office/drawing/2016/SVG/main" r:embed="rId8"/>
              </a:ext>
            </a:extLst>
          </a:blip>
          <a:srcRect t="808" b="20755"/>
          <a:stretch/>
        </p:blipFill>
        <p:spPr>
          <a:xfrm>
            <a:off x="9686468" y="3429000"/>
            <a:ext cx="893757" cy="876300"/>
          </a:xfrm>
        </p:spPr>
      </p:pic>
      <p:sp>
        <p:nvSpPr>
          <p:cNvPr id="7" name="Espace réservé du texte 6">
            <a:extLst>
              <a:ext uri="{FF2B5EF4-FFF2-40B4-BE49-F238E27FC236}">
                <a16:creationId xmlns:a16="http://schemas.microsoft.com/office/drawing/2014/main" id="{1ACD0B9F-F512-4E71-8061-486468BEAF28}"/>
              </a:ext>
            </a:extLst>
          </p:cNvPr>
          <p:cNvSpPr>
            <a:spLocks noGrp="1"/>
          </p:cNvSpPr>
          <p:nvPr>
            <p:ph type="body" sz="quarter" idx="14"/>
          </p:nvPr>
        </p:nvSpPr>
        <p:spPr/>
        <p:txBody>
          <a:bodyPr/>
          <a:lstStyle/>
          <a:p>
            <a:pPr marL="0" indent="0" algn="ctr">
              <a:buNone/>
            </a:pPr>
            <a:r>
              <a:rPr lang="fr-FR" sz="2400" dirty="0"/>
              <a:t>AISANCE ORALE</a:t>
            </a:r>
          </a:p>
        </p:txBody>
      </p:sp>
      <p:sp>
        <p:nvSpPr>
          <p:cNvPr id="8" name="Espace réservé du texte 7">
            <a:extLst>
              <a:ext uri="{FF2B5EF4-FFF2-40B4-BE49-F238E27FC236}">
                <a16:creationId xmlns:a16="http://schemas.microsoft.com/office/drawing/2014/main" id="{1C23980D-4E6A-4027-A0B4-23824CBD0ED9}"/>
              </a:ext>
            </a:extLst>
          </p:cNvPr>
          <p:cNvSpPr>
            <a:spLocks noGrp="1"/>
          </p:cNvSpPr>
          <p:nvPr>
            <p:ph type="body" sz="quarter" idx="15"/>
          </p:nvPr>
        </p:nvSpPr>
        <p:spPr/>
        <p:txBody>
          <a:bodyPr/>
          <a:lstStyle/>
          <a:p>
            <a:pPr marL="0" indent="0" algn="ctr">
              <a:buNone/>
            </a:pPr>
            <a:r>
              <a:rPr lang="fr-FR" sz="2400" dirty="0"/>
              <a:t>TRAVAIL EN ÉQUIPE</a:t>
            </a:r>
          </a:p>
        </p:txBody>
      </p:sp>
      <p:sp>
        <p:nvSpPr>
          <p:cNvPr id="9" name="Espace réservé du texte 8">
            <a:extLst>
              <a:ext uri="{FF2B5EF4-FFF2-40B4-BE49-F238E27FC236}">
                <a16:creationId xmlns:a16="http://schemas.microsoft.com/office/drawing/2014/main" id="{56C2F417-03E2-43C9-B334-F042ED626FF8}"/>
              </a:ext>
            </a:extLst>
          </p:cNvPr>
          <p:cNvSpPr>
            <a:spLocks noGrp="1"/>
          </p:cNvSpPr>
          <p:nvPr>
            <p:ph type="body" sz="quarter" idx="16"/>
          </p:nvPr>
        </p:nvSpPr>
        <p:spPr>
          <a:xfrm>
            <a:off x="8853078" y="4645504"/>
            <a:ext cx="2500722" cy="1512888"/>
          </a:xfrm>
        </p:spPr>
        <p:txBody>
          <a:bodyPr/>
          <a:lstStyle/>
          <a:p>
            <a:pPr marL="0" indent="0" algn="ctr">
              <a:buNone/>
            </a:pPr>
            <a:r>
              <a:rPr lang="fr-FR" sz="2400" dirty="0"/>
              <a:t>FACILITÉ D’ADAPTATION</a:t>
            </a:r>
          </a:p>
        </p:txBody>
      </p:sp>
      <p:sp>
        <p:nvSpPr>
          <p:cNvPr id="10" name="Espace réservé du texte 9">
            <a:extLst>
              <a:ext uri="{FF2B5EF4-FFF2-40B4-BE49-F238E27FC236}">
                <a16:creationId xmlns:a16="http://schemas.microsoft.com/office/drawing/2014/main" id="{FA0380E1-9424-42F3-BBB2-449F9898A08E}"/>
              </a:ext>
            </a:extLst>
          </p:cNvPr>
          <p:cNvSpPr>
            <a:spLocks noGrp="1"/>
          </p:cNvSpPr>
          <p:nvPr>
            <p:ph type="body" sz="quarter" idx="17"/>
          </p:nvPr>
        </p:nvSpPr>
        <p:spPr>
          <a:xfrm>
            <a:off x="6172459" y="4645504"/>
            <a:ext cx="2500722" cy="1512888"/>
          </a:xfrm>
        </p:spPr>
        <p:txBody>
          <a:bodyPr/>
          <a:lstStyle/>
          <a:p>
            <a:pPr marL="0" indent="0" algn="ctr">
              <a:buNone/>
            </a:pPr>
            <a:r>
              <a:rPr lang="fr-FR" sz="2400" dirty="0"/>
              <a:t>AUTONOMIE</a:t>
            </a:r>
          </a:p>
        </p:txBody>
      </p:sp>
      <p:pic>
        <p:nvPicPr>
          <p:cNvPr id="6" name="Espace réservé pour une image  5">
            <a:extLst>
              <a:ext uri="{FF2B5EF4-FFF2-40B4-BE49-F238E27FC236}">
                <a16:creationId xmlns:a16="http://schemas.microsoft.com/office/drawing/2014/main" id="{18A54171-069B-4A80-88FA-0BDFF72036D0}"/>
              </a:ext>
            </a:extLst>
          </p:cNvPr>
          <p:cNvPicPr>
            <a:picLocks noGrp="1" noChangeAspect="1"/>
          </p:cNvPicPr>
          <p:nvPr>
            <p:ph type="pic" sz="quarter" idx="13"/>
          </p:nvPr>
        </p:nvPicPr>
        <p:blipFill>
          <a:blip r:embed="rId9">
            <a:extLst>
              <a:ext uri="{96DAC541-7B7A-43D3-8B79-37D633B846F1}">
                <asvg:svgBlip xmlns:asvg="http://schemas.microsoft.com/office/drawing/2016/SVG/main" r:embed="rId10"/>
              </a:ext>
            </a:extLst>
          </a:blip>
          <a:srcRect t="13444" b="13444"/>
          <a:stretch>
            <a:fillRect/>
          </a:stretch>
        </p:blipFill>
        <p:spPr>
          <a:xfrm>
            <a:off x="6823539" y="3429000"/>
            <a:ext cx="1198562" cy="876300"/>
          </a:xfrm>
        </p:spPr>
      </p:pic>
      <p:grpSp>
        <p:nvGrpSpPr>
          <p:cNvPr id="15" name="Groupe 14">
            <a:extLst>
              <a:ext uri="{FF2B5EF4-FFF2-40B4-BE49-F238E27FC236}">
                <a16:creationId xmlns:a16="http://schemas.microsoft.com/office/drawing/2014/main" id="{30D84AD9-AB53-457F-8872-6F8D25E2C6D8}"/>
              </a:ext>
            </a:extLst>
          </p:cNvPr>
          <p:cNvGrpSpPr/>
          <p:nvPr/>
        </p:nvGrpSpPr>
        <p:grpSpPr>
          <a:xfrm>
            <a:off x="11630526" y="6296526"/>
            <a:ext cx="561474" cy="561473"/>
            <a:chOff x="11630526" y="6296526"/>
            <a:chExt cx="561474" cy="561473"/>
          </a:xfrm>
        </p:grpSpPr>
        <p:sp>
          <p:nvSpPr>
            <p:cNvPr id="17" name="Larme 16">
              <a:extLst>
                <a:ext uri="{FF2B5EF4-FFF2-40B4-BE49-F238E27FC236}">
                  <a16:creationId xmlns:a16="http://schemas.microsoft.com/office/drawing/2014/main" id="{131A1B4C-9410-450D-B283-8AD18E3F4BD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336FCECB-19E0-4709-969B-A15594A5220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34</a:t>
              </a:r>
            </a:p>
          </p:txBody>
        </p:sp>
      </p:grpSp>
    </p:spTree>
    <p:extLst>
      <p:ext uri="{BB962C8B-B14F-4D97-AF65-F5344CB8AC3E}">
        <p14:creationId xmlns:p14="http://schemas.microsoft.com/office/powerpoint/2010/main" val="28202072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xEl>
                                              <p:pRg st="0" end="0"/>
                                            </p:txEl>
                                          </p:spTgt>
                                        </p:tgtEl>
                                        <p:attrNameLst>
                                          <p:attrName>style.visibility</p:attrName>
                                        </p:attrNameLst>
                                      </p:cBhvr>
                                      <p:to>
                                        <p:strVal val="visible"/>
                                      </p:to>
                                    </p:set>
                                    <p:animEffect transition="in" filter="fade">
                                      <p:cBhvr>
                                        <p:cTn id="26" dur="500"/>
                                        <p:tgtEl>
                                          <p:spTgt spid="10">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xEl>
                                              <p:pRg st="0" end="0"/>
                                            </p:txEl>
                                          </p:spTgt>
                                        </p:tgtEl>
                                        <p:attrNameLst>
                                          <p:attrName>style.visibility</p:attrName>
                                        </p:attrNameLst>
                                      </p:cBhvr>
                                      <p:to>
                                        <p:strVal val="visible"/>
                                      </p:to>
                                    </p:set>
                                    <p:animEffect transition="in" filter="fade">
                                      <p:cBhvr>
                                        <p:cTn id="34"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8A6AE00-1AF6-45F5-86FB-9F4A12944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10" name="Rectangle 9">
            <a:extLst>
              <a:ext uri="{FF2B5EF4-FFF2-40B4-BE49-F238E27FC236}">
                <a16:creationId xmlns:a16="http://schemas.microsoft.com/office/drawing/2014/main" id="{938D152A-280A-4EAD-9A79-3D9578D88A57}"/>
              </a:ext>
            </a:extLst>
          </p:cNvPr>
          <p:cNvSpPr/>
          <p:nvPr/>
        </p:nvSpPr>
        <p:spPr>
          <a:xfrm>
            <a:off x="0" y="-2"/>
            <a:ext cx="12192000" cy="341410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9CEDA3FC-2D65-40DB-89B6-6273E8D9A975}"/>
              </a:ext>
            </a:extLst>
          </p:cNvPr>
          <p:cNvSpPr/>
          <p:nvPr/>
        </p:nvSpPr>
        <p:spPr>
          <a:xfrm>
            <a:off x="0" y="3399210"/>
            <a:ext cx="12192000" cy="341410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exte 1">
            <a:extLst>
              <a:ext uri="{FF2B5EF4-FFF2-40B4-BE49-F238E27FC236}">
                <a16:creationId xmlns:a16="http://schemas.microsoft.com/office/drawing/2014/main" id="{5352814F-AB6A-460D-AD9E-343D0BE64C05}"/>
              </a:ext>
            </a:extLst>
          </p:cNvPr>
          <p:cNvSpPr>
            <a:spLocks noGrp="1"/>
          </p:cNvSpPr>
          <p:nvPr>
            <p:ph type="body" sz="quarter" idx="10"/>
          </p:nvPr>
        </p:nvSpPr>
        <p:spPr>
          <a:xfrm>
            <a:off x="4797425" y="266947"/>
            <a:ext cx="6210300" cy="2617251"/>
          </a:xfrm>
        </p:spPr>
        <p:txBody>
          <a:bodyPr/>
          <a:lstStyle/>
          <a:p>
            <a:r>
              <a:rPr lang="fr-FR" b="0" dirty="0">
                <a:latin typeface="Lato Light" panose="020F0302020204030203"/>
              </a:rPr>
              <a:t>Accessibilité</a:t>
            </a:r>
          </a:p>
          <a:p>
            <a:endParaRPr lang="fr-FR" b="0" dirty="0">
              <a:latin typeface="Lato Light" panose="020F0302020204030203"/>
            </a:endParaRPr>
          </a:p>
          <a:p>
            <a:r>
              <a:rPr lang="fr-FR" b="0" dirty="0">
                <a:latin typeface="Lato Light" panose="020F0302020204030203"/>
              </a:rPr>
              <a:t>Framework Front adapté au projet</a:t>
            </a:r>
          </a:p>
          <a:p>
            <a:endParaRPr lang="fr-FR" b="0" dirty="0">
              <a:latin typeface="Lato Light" panose="020F0302020204030203"/>
            </a:endParaRPr>
          </a:p>
          <a:p>
            <a:r>
              <a:rPr lang="fr-FR" b="0" dirty="0">
                <a:latin typeface="Lato Light" panose="020F0302020204030203"/>
              </a:rPr>
              <a:t>Travail conjoint avec les designers</a:t>
            </a:r>
          </a:p>
        </p:txBody>
      </p:sp>
      <p:sp>
        <p:nvSpPr>
          <p:cNvPr id="3" name="Espace réservé du texte 2">
            <a:extLst>
              <a:ext uri="{FF2B5EF4-FFF2-40B4-BE49-F238E27FC236}">
                <a16:creationId xmlns:a16="http://schemas.microsoft.com/office/drawing/2014/main" id="{55A0C071-D8E4-4C12-A072-9A3E117563B1}"/>
              </a:ext>
            </a:extLst>
          </p:cNvPr>
          <p:cNvSpPr>
            <a:spLocks noGrp="1"/>
          </p:cNvSpPr>
          <p:nvPr>
            <p:ph type="body" sz="quarter" idx="11"/>
          </p:nvPr>
        </p:nvSpPr>
        <p:spPr>
          <a:xfrm>
            <a:off x="4797425" y="4097358"/>
            <a:ext cx="6210300" cy="2367138"/>
          </a:xfrm>
        </p:spPr>
        <p:txBody>
          <a:bodyPr/>
          <a:lstStyle/>
          <a:p>
            <a:r>
              <a:rPr lang="fr-FR" b="0" dirty="0">
                <a:latin typeface="Lato Light" panose="020F0302020204030203"/>
              </a:rPr>
              <a:t>Logique métier</a:t>
            </a:r>
          </a:p>
          <a:p>
            <a:endParaRPr lang="fr-FR" b="0" dirty="0">
              <a:latin typeface="Lato Light" panose="020F0302020204030203"/>
            </a:endParaRPr>
          </a:p>
          <a:p>
            <a:r>
              <a:rPr lang="fr-FR" b="0" dirty="0">
                <a:latin typeface="Lato Light" panose="020F0302020204030203"/>
              </a:rPr>
              <a:t>Plus d’algorithmie</a:t>
            </a:r>
          </a:p>
        </p:txBody>
      </p:sp>
      <p:sp>
        <p:nvSpPr>
          <p:cNvPr id="4" name="Espace réservé du texte 3">
            <a:extLst>
              <a:ext uri="{FF2B5EF4-FFF2-40B4-BE49-F238E27FC236}">
                <a16:creationId xmlns:a16="http://schemas.microsoft.com/office/drawing/2014/main" id="{86129A43-7378-4E12-9DE4-40C3F6D96F32}"/>
              </a:ext>
            </a:extLst>
          </p:cNvPr>
          <p:cNvSpPr>
            <a:spLocks noGrp="1"/>
          </p:cNvSpPr>
          <p:nvPr>
            <p:ph type="body" sz="quarter" idx="12"/>
          </p:nvPr>
        </p:nvSpPr>
        <p:spPr>
          <a:xfrm>
            <a:off x="739775" y="1305245"/>
            <a:ext cx="3794125" cy="427037"/>
          </a:xfrm>
        </p:spPr>
        <p:txBody>
          <a:bodyPr/>
          <a:lstStyle/>
          <a:p>
            <a:r>
              <a:rPr lang="fr-FR" dirty="0"/>
              <a:t>Développeur Frontend</a:t>
            </a:r>
          </a:p>
        </p:txBody>
      </p:sp>
      <p:sp>
        <p:nvSpPr>
          <p:cNvPr id="5" name="Espace réservé du texte 4">
            <a:extLst>
              <a:ext uri="{FF2B5EF4-FFF2-40B4-BE49-F238E27FC236}">
                <a16:creationId xmlns:a16="http://schemas.microsoft.com/office/drawing/2014/main" id="{7A53091B-C4E8-4D8E-A146-CDB8D2C2A4FA}"/>
              </a:ext>
            </a:extLst>
          </p:cNvPr>
          <p:cNvSpPr>
            <a:spLocks noGrp="1"/>
          </p:cNvSpPr>
          <p:nvPr>
            <p:ph type="body" sz="quarter" idx="13"/>
          </p:nvPr>
        </p:nvSpPr>
        <p:spPr>
          <a:xfrm>
            <a:off x="739774" y="5021622"/>
            <a:ext cx="3794125" cy="427037"/>
          </a:xfrm>
        </p:spPr>
        <p:txBody>
          <a:bodyPr/>
          <a:lstStyle/>
          <a:p>
            <a:r>
              <a:rPr lang="fr-FR" dirty="0"/>
              <a:t>Développeur Backend</a:t>
            </a:r>
          </a:p>
        </p:txBody>
      </p:sp>
      <p:grpSp>
        <p:nvGrpSpPr>
          <p:cNvPr id="13" name="Groupe 12">
            <a:extLst>
              <a:ext uri="{FF2B5EF4-FFF2-40B4-BE49-F238E27FC236}">
                <a16:creationId xmlns:a16="http://schemas.microsoft.com/office/drawing/2014/main" id="{4AFA779B-01CC-4BFF-B3BC-12E8CD4B8B39}"/>
              </a:ext>
            </a:extLst>
          </p:cNvPr>
          <p:cNvGrpSpPr/>
          <p:nvPr/>
        </p:nvGrpSpPr>
        <p:grpSpPr>
          <a:xfrm>
            <a:off x="811993" y="1791691"/>
            <a:ext cx="931705" cy="0"/>
            <a:chOff x="4503420" y="3238999"/>
            <a:chExt cx="931705" cy="0"/>
          </a:xfrm>
        </p:grpSpPr>
        <p:cxnSp>
          <p:nvCxnSpPr>
            <p:cNvPr id="14" name="Connecteur droit 13">
              <a:extLst>
                <a:ext uri="{FF2B5EF4-FFF2-40B4-BE49-F238E27FC236}">
                  <a16:creationId xmlns:a16="http://schemas.microsoft.com/office/drawing/2014/main" id="{7EB4DA0F-99D6-4A6D-99BB-4455400E80F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AD7162FA-6C26-4EAE-B4C2-638CE11E39E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22" name="Groupe 21">
            <a:extLst>
              <a:ext uri="{FF2B5EF4-FFF2-40B4-BE49-F238E27FC236}">
                <a16:creationId xmlns:a16="http://schemas.microsoft.com/office/drawing/2014/main" id="{C03B162D-148D-4068-824C-C371E7006E00}"/>
              </a:ext>
            </a:extLst>
          </p:cNvPr>
          <p:cNvGrpSpPr/>
          <p:nvPr/>
        </p:nvGrpSpPr>
        <p:grpSpPr>
          <a:xfrm>
            <a:off x="811993" y="5507499"/>
            <a:ext cx="931705" cy="0"/>
            <a:chOff x="811993" y="5600581"/>
            <a:chExt cx="931705" cy="0"/>
          </a:xfrm>
        </p:grpSpPr>
        <p:cxnSp>
          <p:nvCxnSpPr>
            <p:cNvPr id="17" name="Connecteur droit 16">
              <a:extLst>
                <a:ext uri="{FF2B5EF4-FFF2-40B4-BE49-F238E27FC236}">
                  <a16:creationId xmlns:a16="http://schemas.microsoft.com/office/drawing/2014/main" id="{7880DDD0-D1E1-4536-8DCE-BEAA0E5BE994}"/>
                </a:ext>
              </a:extLst>
            </p:cNvPr>
            <p:cNvCxnSpPr>
              <a:cxnSpLocks/>
            </p:cNvCxnSpPr>
            <p:nvPr/>
          </p:nvCxnSpPr>
          <p:spPr>
            <a:xfrm>
              <a:off x="811993" y="5600581"/>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C22E0B6-F4E5-49FE-98C4-8452FFB8B8D8}"/>
                </a:ext>
              </a:extLst>
            </p:cNvPr>
            <p:cNvCxnSpPr>
              <a:cxnSpLocks/>
            </p:cNvCxnSpPr>
            <p:nvPr/>
          </p:nvCxnSpPr>
          <p:spPr>
            <a:xfrm>
              <a:off x="1562599" y="5600581"/>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20" name="Image 19">
            <a:extLst>
              <a:ext uri="{FF2B5EF4-FFF2-40B4-BE49-F238E27FC236}">
                <a16:creationId xmlns:a16="http://schemas.microsoft.com/office/drawing/2014/main" id="{2CA100D1-2D8A-48BC-AECE-D5125E48BC80}"/>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grpSp>
        <p:nvGrpSpPr>
          <p:cNvPr id="23" name="Groupe 22">
            <a:extLst>
              <a:ext uri="{FF2B5EF4-FFF2-40B4-BE49-F238E27FC236}">
                <a16:creationId xmlns:a16="http://schemas.microsoft.com/office/drawing/2014/main" id="{58FB99F6-959A-4BC5-B31D-F8DB1730FD3E}"/>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7D58B362-BC46-46FA-9A15-86BC8FE84A0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055F7EF9-974A-429D-92C7-5CFC1A9B2D2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35</a:t>
              </a:r>
            </a:p>
          </p:txBody>
        </p:sp>
      </p:grpSp>
    </p:spTree>
    <p:extLst>
      <p:ext uri="{BB962C8B-B14F-4D97-AF65-F5344CB8AC3E}">
        <p14:creationId xmlns:p14="http://schemas.microsoft.com/office/powerpoint/2010/main" val="4260587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250" fill="hold"/>
                                        <p:tgtEl>
                                          <p:spTgt spid="13"/>
                                        </p:tgtEl>
                                        <p:attrNameLst>
                                          <p:attrName>ppt_x</p:attrName>
                                        </p:attrNameLst>
                                      </p:cBhvr>
                                      <p:tavLst>
                                        <p:tav tm="0">
                                          <p:val>
                                            <p:strVal val="0-#ppt_w/2"/>
                                          </p:val>
                                        </p:tav>
                                        <p:tav tm="100000">
                                          <p:val>
                                            <p:strVal val="#ppt_x"/>
                                          </p:val>
                                        </p:tav>
                                      </p:tavLst>
                                    </p:anim>
                                    <p:anim calcmode="lin" valueType="num">
                                      <p:cBhvr additive="base">
                                        <p:cTn id="8" dur="25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25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12" dur="25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fade">
                                      <p:cBhvr>
                                        <p:cTn id="17" dur="500"/>
                                        <p:tgtEl>
                                          <p:spTgt spid="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fade">
                                      <p:cBhvr>
                                        <p:cTn id="22" dur="500"/>
                                        <p:tgtEl>
                                          <p:spTgt spid="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 calcmode="lin" valueType="num">
                                      <p:cBhvr additive="base">
                                        <p:cTn id="32" dur="25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33" dur="250" fill="hold"/>
                                        <p:tgtEl>
                                          <p:spTgt spid="5">
                                            <p:txEl>
                                              <p:pRg st="0" end="0"/>
                                            </p:txEl>
                                          </p:spTgt>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additive="base">
                                        <p:cTn id="36" dur="250" fill="hold"/>
                                        <p:tgtEl>
                                          <p:spTgt spid="22"/>
                                        </p:tgtEl>
                                        <p:attrNameLst>
                                          <p:attrName>ppt_x</p:attrName>
                                        </p:attrNameLst>
                                      </p:cBhvr>
                                      <p:tavLst>
                                        <p:tav tm="0">
                                          <p:val>
                                            <p:strVal val="0-#ppt_w/2"/>
                                          </p:val>
                                        </p:tav>
                                        <p:tav tm="100000">
                                          <p:val>
                                            <p:strVal val="#ppt_x"/>
                                          </p:val>
                                        </p:tav>
                                      </p:tavLst>
                                    </p:anim>
                                    <p:anim calcmode="lin" valueType="num">
                                      <p:cBhvr additive="base">
                                        <p:cTn id="37" dur="25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0" end="0"/>
                                            </p:txEl>
                                          </p:spTgt>
                                        </p:tgtEl>
                                        <p:attrNameLst>
                                          <p:attrName>style.visibility</p:attrName>
                                        </p:attrNameLst>
                                      </p:cBhvr>
                                      <p:to>
                                        <p:strVal val="visible"/>
                                      </p:to>
                                    </p:set>
                                    <p:animEffect transition="in" filter="fade">
                                      <p:cBhvr>
                                        <p:cTn id="42" dur="500"/>
                                        <p:tgtEl>
                                          <p:spTgt spid="3">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fade">
                                      <p:cBhvr>
                                        <p:cTn id="4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5"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8A6AE00-1AF6-45F5-86FB-9F4A12944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10" name="Rectangle 9">
            <a:extLst>
              <a:ext uri="{FF2B5EF4-FFF2-40B4-BE49-F238E27FC236}">
                <a16:creationId xmlns:a16="http://schemas.microsoft.com/office/drawing/2014/main" id="{938D152A-280A-4EAD-9A79-3D9578D88A57}"/>
              </a:ext>
            </a:extLst>
          </p:cNvPr>
          <p:cNvSpPr/>
          <p:nvPr/>
        </p:nvSpPr>
        <p:spPr>
          <a:xfrm>
            <a:off x="0" y="-3"/>
            <a:ext cx="12192000" cy="233498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9CEDA3FC-2D65-40DB-89B6-6273E8D9A975}"/>
              </a:ext>
            </a:extLst>
          </p:cNvPr>
          <p:cNvSpPr/>
          <p:nvPr/>
        </p:nvSpPr>
        <p:spPr>
          <a:xfrm>
            <a:off x="0" y="4521040"/>
            <a:ext cx="12192000" cy="22922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exte 1">
            <a:extLst>
              <a:ext uri="{FF2B5EF4-FFF2-40B4-BE49-F238E27FC236}">
                <a16:creationId xmlns:a16="http://schemas.microsoft.com/office/drawing/2014/main" id="{5352814F-AB6A-460D-AD9E-343D0BE64C05}"/>
              </a:ext>
            </a:extLst>
          </p:cNvPr>
          <p:cNvSpPr>
            <a:spLocks noGrp="1"/>
          </p:cNvSpPr>
          <p:nvPr>
            <p:ph type="body" sz="quarter" idx="10"/>
          </p:nvPr>
        </p:nvSpPr>
        <p:spPr>
          <a:xfrm>
            <a:off x="4797425" y="120650"/>
            <a:ext cx="6210300" cy="2124525"/>
          </a:xfrm>
        </p:spPr>
        <p:txBody>
          <a:bodyPr/>
          <a:lstStyle/>
          <a:p>
            <a:r>
              <a:rPr lang="fr-FR" b="0" dirty="0">
                <a:latin typeface="Lato Light" panose="020F0302020204030203"/>
              </a:rPr>
              <a:t>Accessibilité</a:t>
            </a:r>
          </a:p>
          <a:p>
            <a:endParaRPr lang="fr-FR" b="0" dirty="0">
              <a:latin typeface="Lato Light" panose="020F0302020204030203"/>
            </a:endParaRPr>
          </a:p>
          <a:p>
            <a:r>
              <a:rPr lang="fr-FR" b="0" dirty="0">
                <a:latin typeface="Lato Light" panose="020F0302020204030203"/>
              </a:rPr>
              <a:t>Framework Front adapté au projet</a:t>
            </a:r>
          </a:p>
          <a:p>
            <a:pPr marL="0" indent="0">
              <a:buNone/>
            </a:pPr>
            <a:endParaRPr lang="fr-FR" b="0" dirty="0">
              <a:latin typeface="Lato Light" panose="020F0302020204030203"/>
            </a:endParaRPr>
          </a:p>
          <a:p>
            <a:r>
              <a:rPr lang="fr-FR" b="0" dirty="0">
                <a:latin typeface="Lato Light" panose="020F0302020204030203"/>
              </a:rPr>
              <a:t>Travail conjoint avec les designers</a:t>
            </a:r>
          </a:p>
        </p:txBody>
      </p:sp>
      <p:sp>
        <p:nvSpPr>
          <p:cNvPr id="3" name="Espace réservé du texte 2">
            <a:extLst>
              <a:ext uri="{FF2B5EF4-FFF2-40B4-BE49-F238E27FC236}">
                <a16:creationId xmlns:a16="http://schemas.microsoft.com/office/drawing/2014/main" id="{55A0C071-D8E4-4C12-A072-9A3E117563B1}"/>
              </a:ext>
            </a:extLst>
          </p:cNvPr>
          <p:cNvSpPr>
            <a:spLocks noGrp="1"/>
          </p:cNvSpPr>
          <p:nvPr>
            <p:ph type="body" sz="quarter" idx="11"/>
          </p:nvPr>
        </p:nvSpPr>
        <p:spPr>
          <a:xfrm>
            <a:off x="4797425" y="5098816"/>
            <a:ext cx="6210300" cy="1602117"/>
          </a:xfrm>
        </p:spPr>
        <p:txBody>
          <a:bodyPr/>
          <a:lstStyle/>
          <a:p>
            <a:r>
              <a:rPr lang="fr-FR" b="0" dirty="0">
                <a:latin typeface="Lato Light" panose="020F0302020204030203"/>
              </a:rPr>
              <a:t>Logique métier</a:t>
            </a:r>
          </a:p>
          <a:p>
            <a:endParaRPr lang="fr-FR" b="0" dirty="0">
              <a:latin typeface="Lato Light" panose="020F0302020204030203"/>
            </a:endParaRPr>
          </a:p>
          <a:p>
            <a:r>
              <a:rPr lang="fr-FR" b="0" dirty="0">
                <a:latin typeface="Lato Light" panose="020F0302020204030203"/>
              </a:rPr>
              <a:t>Plus d’algorithmie</a:t>
            </a:r>
          </a:p>
        </p:txBody>
      </p:sp>
      <p:sp>
        <p:nvSpPr>
          <p:cNvPr id="4" name="Espace réservé du texte 3">
            <a:extLst>
              <a:ext uri="{FF2B5EF4-FFF2-40B4-BE49-F238E27FC236}">
                <a16:creationId xmlns:a16="http://schemas.microsoft.com/office/drawing/2014/main" id="{86129A43-7378-4E12-9DE4-40C3F6D96F32}"/>
              </a:ext>
            </a:extLst>
          </p:cNvPr>
          <p:cNvSpPr>
            <a:spLocks noGrp="1"/>
          </p:cNvSpPr>
          <p:nvPr>
            <p:ph type="body" sz="quarter" idx="12"/>
          </p:nvPr>
        </p:nvSpPr>
        <p:spPr>
          <a:xfrm>
            <a:off x="739775" y="932316"/>
            <a:ext cx="3794125" cy="427037"/>
          </a:xfrm>
        </p:spPr>
        <p:txBody>
          <a:bodyPr/>
          <a:lstStyle/>
          <a:p>
            <a:r>
              <a:rPr lang="fr-FR" dirty="0"/>
              <a:t>Développeur Frontend</a:t>
            </a:r>
          </a:p>
        </p:txBody>
      </p:sp>
      <p:sp>
        <p:nvSpPr>
          <p:cNvPr id="5" name="Espace réservé du texte 4">
            <a:extLst>
              <a:ext uri="{FF2B5EF4-FFF2-40B4-BE49-F238E27FC236}">
                <a16:creationId xmlns:a16="http://schemas.microsoft.com/office/drawing/2014/main" id="{7A53091B-C4E8-4D8E-A146-CDB8D2C2A4FA}"/>
              </a:ext>
            </a:extLst>
          </p:cNvPr>
          <p:cNvSpPr>
            <a:spLocks noGrp="1"/>
          </p:cNvSpPr>
          <p:nvPr>
            <p:ph type="body" sz="quarter" idx="13"/>
          </p:nvPr>
        </p:nvSpPr>
        <p:spPr>
          <a:xfrm>
            <a:off x="739774" y="5671782"/>
            <a:ext cx="3794125" cy="427037"/>
          </a:xfrm>
        </p:spPr>
        <p:txBody>
          <a:bodyPr/>
          <a:lstStyle/>
          <a:p>
            <a:r>
              <a:rPr lang="fr-FR" dirty="0"/>
              <a:t>Développeur Backend</a:t>
            </a:r>
          </a:p>
        </p:txBody>
      </p:sp>
      <p:grpSp>
        <p:nvGrpSpPr>
          <p:cNvPr id="13" name="Groupe 12">
            <a:extLst>
              <a:ext uri="{FF2B5EF4-FFF2-40B4-BE49-F238E27FC236}">
                <a16:creationId xmlns:a16="http://schemas.microsoft.com/office/drawing/2014/main" id="{4AFA779B-01CC-4BFF-B3BC-12E8CD4B8B39}"/>
              </a:ext>
            </a:extLst>
          </p:cNvPr>
          <p:cNvGrpSpPr/>
          <p:nvPr/>
        </p:nvGrpSpPr>
        <p:grpSpPr>
          <a:xfrm>
            <a:off x="811993" y="1418762"/>
            <a:ext cx="931705" cy="0"/>
            <a:chOff x="4503420" y="3238999"/>
            <a:chExt cx="931705" cy="0"/>
          </a:xfrm>
        </p:grpSpPr>
        <p:cxnSp>
          <p:nvCxnSpPr>
            <p:cNvPr id="14" name="Connecteur droit 13">
              <a:extLst>
                <a:ext uri="{FF2B5EF4-FFF2-40B4-BE49-F238E27FC236}">
                  <a16:creationId xmlns:a16="http://schemas.microsoft.com/office/drawing/2014/main" id="{7EB4DA0F-99D6-4A6D-99BB-4455400E80F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AD7162FA-6C26-4EAE-B4C2-638CE11E39E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22" name="Groupe 21">
            <a:extLst>
              <a:ext uri="{FF2B5EF4-FFF2-40B4-BE49-F238E27FC236}">
                <a16:creationId xmlns:a16="http://schemas.microsoft.com/office/drawing/2014/main" id="{C03B162D-148D-4068-824C-C371E7006E00}"/>
              </a:ext>
            </a:extLst>
          </p:cNvPr>
          <p:cNvGrpSpPr/>
          <p:nvPr/>
        </p:nvGrpSpPr>
        <p:grpSpPr>
          <a:xfrm>
            <a:off x="811993" y="6157659"/>
            <a:ext cx="931705" cy="0"/>
            <a:chOff x="811993" y="5600581"/>
            <a:chExt cx="931705" cy="0"/>
          </a:xfrm>
        </p:grpSpPr>
        <p:cxnSp>
          <p:nvCxnSpPr>
            <p:cNvPr id="17" name="Connecteur droit 16">
              <a:extLst>
                <a:ext uri="{FF2B5EF4-FFF2-40B4-BE49-F238E27FC236}">
                  <a16:creationId xmlns:a16="http://schemas.microsoft.com/office/drawing/2014/main" id="{7880DDD0-D1E1-4536-8DCE-BEAA0E5BE994}"/>
                </a:ext>
              </a:extLst>
            </p:cNvPr>
            <p:cNvCxnSpPr>
              <a:cxnSpLocks/>
            </p:cNvCxnSpPr>
            <p:nvPr/>
          </p:nvCxnSpPr>
          <p:spPr>
            <a:xfrm>
              <a:off x="811993" y="5600581"/>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C22E0B6-F4E5-49FE-98C4-8452FFB8B8D8}"/>
                </a:ext>
              </a:extLst>
            </p:cNvPr>
            <p:cNvCxnSpPr>
              <a:cxnSpLocks/>
            </p:cNvCxnSpPr>
            <p:nvPr/>
          </p:nvCxnSpPr>
          <p:spPr>
            <a:xfrm>
              <a:off x="1562599" y="5600581"/>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20" name="Image 19">
            <a:extLst>
              <a:ext uri="{FF2B5EF4-FFF2-40B4-BE49-F238E27FC236}">
                <a16:creationId xmlns:a16="http://schemas.microsoft.com/office/drawing/2014/main" id="{2CA100D1-2D8A-48BC-AECE-D5125E48BC80}"/>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sp>
        <p:nvSpPr>
          <p:cNvPr id="16" name="Espace réservé du texte 3">
            <a:extLst>
              <a:ext uri="{FF2B5EF4-FFF2-40B4-BE49-F238E27FC236}">
                <a16:creationId xmlns:a16="http://schemas.microsoft.com/office/drawing/2014/main" id="{2A6C1866-E25A-44B5-A9C9-6B5BF18981A0}"/>
              </a:ext>
            </a:extLst>
          </p:cNvPr>
          <p:cNvSpPr txBox="1">
            <a:spLocks/>
          </p:cNvSpPr>
          <p:nvPr/>
        </p:nvSpPr>
        <p:spPr>
          <a:xfrm>
            <a:off x="0" y="3176242"/>
            <a:ext cx="12191999" cy="5156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2800" kern="1200">
                <a:solidFill>
                  <a:schemeClr val="tx2"/>
                </a:solidFill>
                <a:latin typeface="Raleway Extra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Raleway Extra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Raleway Extra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Raleway Extra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Raleway Extra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sz="3200" dirty="0">
                <a:solidFill>
                  <a:schemeClr val="bg2"/>
                </a:solidFill>
              </a:rPr>
              <a:t>Développeur</a:t>
            </a:r>
            <a:r>
              <a:rPr lang="fr-FR" sz="4000" dirty="0">
                <a:solidFill>
                  <a:schemeClr val="bg2"/>
                </a:solidFill>
              </a:rPr>
              <a:t> </a:t>
            </a:r>
            <a:r>
              <a:rPr lang="fr-FR" sz="3200" dirty="0">
                <a:solidFill>
                  <a:schemeClr val="bg2"/>
                </a:solidFill>
              </a:rPr>
              <a:t>Fullstack</a:t>
            </a:r>
            <a:endParaRPr lang="fr-FR" sz="4000" dirty="0">
              <a:solidFill>
                <a:schemeClr val="bg2"/>
              </a:solidFill>
            </a:endParaRPr>
          </a:p>
        </p:txBody>
      </p:sp>
      <p:grpSp>
        <p:nvGrpSpPr>
          <p:cNvPr id="19" name="Groupe 18">
            <a:extLst>
              <a:ext uri="{FF2B5EF4-FFF2-40B4-BE49-F238E27FC236}">
                <a16:creationId xmlns:a16="http://schemas.microsoft.com/office/drawing/2014/main" id="{794A3F28-D27D-460A-8BEA-B13F007746EA}"/>
              </a:ext>
            </a:extLst>
          </p:cNvPr>
          <p:cNvGrpSpPr/>
          <p:nvPr/>
        </p:nvGrpSpPr>
        <p:grpSpPr>
          <a:xfrm>
            <a:off x="11630526" y="6296526"/>
            <a:ext cx="561474" cy="561473"/>
            <a:chOff x="11630526" y="6296526"/>
            <a:chExt cx="561474" cy="561473"/>
          </a:xfrm>
        </p:grpSpPr>
        <p:sp>
          <p:nvSpPr>
            <p:cNvPr id="21" name="Larme 20">
              <a:extLst>
                <a:ext uri="{FF2B5EF4-FFF2-40B4-BE49-F238E27FC236}">
                  <a16:creationId xmlns:a16="http://schemas.microsoft.com/office/drawing/2014/main" id="{DB4D1567-22AD-4218-BA9B-BCEAAD8F521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27D3A37D-3C0C-41B1-9CEC-8B1B884D572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35</a:t>
              </a:r>
            </a:p>
          </p:txBody>
        </p:sp>
      </p:grpSp>
    </p:spTree>
    <p:extLst>
      <p:ext uri="{BB962C8B-B14F-4D97-AF65-F5344CB8AC3E}">
        <p14:creationId xmlns:p14="http://schemas.microsoft.com/office/powerpoint/2010/main" val="77720075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C791A7D-756B-4FC6-969D-7A3259E559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3" name="Rectangle 2">
            <a:extLst>
              <a:ext uri="{FF2B5EF4-FFF2-40B4-BE49-F238E27FC236}">
                <a16:creationId xmlns:a16="http://schemas.microsoft.com/office/drawing/2014/main" id="{3560BD04-F487-4CC1-B1E4-2F5E3D344F07}"/>
              </a:ext>
            </a:extLst>
          </p:cNvPr>
          <p:cNvSpPr/>
          <p:nvPr/>
        </p:nvSpPr>
        <p:spPr>
          <a:xfrm>
            <a:off x="0" y="1"/>
            <a:ext cx="12192000" cy="3429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2"/>
              </a:solidFill>
              <a:latin typeface="Lato Light" panose="020F0302020204030203"/>
            </a:endParaRPr>
          </a:p>
        </p:txBody>
      </p:sp>
      <p:sp>
        <p:nvSpPr>
          <p:cNvPr id="5" name="Rectangle 4">
            <a:extLst>
              <a:ext uri="{FF2B5EF4-FFF2-40B4-BE49-F238E27FC236}">
                <a16:creationId xmlns:a16="http://schemas.microsoft.com/office/drawing/2014/main" id="{2C6D3CC4-846E-4B4F-BBAA-9CA7D6B3F732}"/>
              </a:ext>
            </a:extLst>
          </p:cNvPr>
          <p:cNvSpPr/>
          <p:nvPr/>
        </p:nvSpPr>
        <p:spPr>
          <a:xfrm>
            <a:off x="0" y="3429002"/>
            <a:ext cx="12192000" cy="34289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9D872446-900A-4FD8-8867-CFE19D3A8CF1}"/>
              </a:ext>
            </a:extLst>
          </p:cNvPr>
          <p:cNvSpPr txBox="1"/>
          <p:nvPr/>
        </p:nvSpPr>
        <p:spPr>
          <a:xfrm>
            <a:off x="4219073" y="906379"/>
            <a:ext cx="3753853" cy="665747"/>
          </a:xfrm>
          <a:prstGeom prst="rect">
            <a:avLst/>
          </a:prstGeom>
        </p:spPr>
        <p:txBody>
          <a:bodyPr wrap="square" rtlCol="0">
            <a:normAutofit/>
          </a:bodyPr>
          <a:lstStyle/>
          <a:p>
            <a:pPr algn="l"/>
            <a:endParaRPr lang="fr-FR" b="1" dirty="0">
              <a:solidFill>
                <a:schemeClr val="bg1"/>
              </a:solidFill>
              <a:latin typeface="Raleway ExtraBold" panose="020B0003030101060003" pitchFamily="34" charset="0"/>
            </a:endParaRPr>
          </a:p>
        </p:txBody>
      </p:sp>
      <p:sp>
        <p:nvSpPr>
          <p:cNvPr id="9" name="ZoneTexte 8">
            <a:extLst>
              <a:ext uri="{FF2B5EF4-FFF2-40B4-BE49-F238E27FC236}">
                <a16:creationId xmlns:a16="http://schemas.microsoft.com/office/drawing/2014/main" id="{766971C2-979D-4DA3-AF24-6B5BCD5BC61C}"/>
              </a:ext>
            </a:extLst>
          </p:cNvPr>
          <p:cNvSpPr txBox="1"/>
          <p:nvPr/>
        </p:nvSpPr>
        <p:spPr>
          <a:xfrm>
            <a:off x="2951265" y="1015790"/>
            <a:ext cx="6289470" cy="665747"/>
          </a:xfrm>
          <a:prstGeom prst="rect">
            <a:avLst/>
          </a:prstGeom>
        </p:spPr>
        <p:txBody>
          <a:bodyPr wrap="square" rtlCol="0">
            <a:normAutofit/>
          </a:bodyPr>
          <a:lstStyle/>
          <a:p>
            <a:pPr algn="ctr"/>
            <a:r>
              <a:rPr lang="fr-FR" sz="2800" dirty="0">
                <a:solidFill>
                  <a:schemeClr val="tx2"/>
                </a:solidFill>
                <a:latin typeface="Lato Light" panose="020F0302020204030203"/>
              </a:rPr>
              <a:t>Critiques et retours constructifs</a:t>
            </a:r>
          </a:p>
        </p:txBody>
      </p:sp>
      <p:pic>
        <p:nvPicPr>
          <p:cNvPr id="19" name="Image 18">
            <a:extLst>
              <a:ext uri="{FF2B5EF4-FFF2-40B4-BE49-F238E27FC236}">
                <a16:creationId xmlns:a16="http://schemas.microsoft.com/office/drawing/2014/main" id="{8ADAE7A0-249A-42D0-918D-7DB3376EA50A}"/>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grpSp>
        <p:nvGrpSpPr>
          <p:cNvPr id="2" name="Groupe 1">
            <a:extLst>
              <a:ext uri="{FF2B5EF4-FFF2-40B4-BE49-F238E27FC236}">
                <a16:creationId xmlns:a16="http://schemas.microsoft.com/office/drawing/2014/main" id="{1671FDB3-3292-4DEA-821A-6922ADA8D48C}"/>
              </a:ext>
            </a:extLst>
          </p:cNvPr>
          <p:cNvGrpSpPr/>
          <p:nvPr/>
        </p:nvGrpSpPr>
        <p:grpSpPr>
          <a:xfrm>
            <a:off x="1724813" y="2220193"/>
            <a:ext cx="2418452" cy="556084"/>
            <a:chOff x="1724813" y="2220193"/>
            <a:chExt cx="2418452" cy="556084"/>
          </a:xfrm>
        </p:grpSpPr>
        <p:sp>
          <p:nvSpPr>
            <p:cNvPr id="11" name="ZoneTexte 10">
              <a:extLst>
                <a:ext uri="{FF2B5EF4-FFF2-40B4-BE49-F238E27FC236}">
                  <a16:creationId xmlns:a16="http://schemas.microsoft.com/office/drawing/2014/main" id="{471BA090-692B-4044-8543-49FFA33BB260}"/>
                </a:ext>
              </a:extLst>
            </p:cNvPr>
            <p:cNvSpPr txBox="1"/>
            <p:nvPr/>
          </p:nvSpPr>
          <p:spPr>
            <a:xfrm>
              <a:off x="1724813" y="2220193"/>
              <a:ext cx="2418452" cy="530682"/>
            </a:xfrm>
            <a:prstGeom prst="rect">
              <a:avLst/>
            </a:prstGeom>
          </p:spPr>
          <p:txBody>
            <a:bodyPr wrap="square" rtlCol="0">
              <a:normAutofit/>
            </a:bodyPr>
            <a:lstStyle/>
            <a:p>
              <a:pPr algn="ctr"/>
              <a:r>
                <a:rPr lang="fr-FR" sz="2800" dirty="0">
                  <a:solidFill>
                    <a:schemeClr val="tx2"/>
                  </a:solidFill>
                  <a:latin typeface="Lato Light" panose="020F0302020204030203"/>
                </a:rPr>
                <a:t>Développeurs</a:t>
              </a:r>
            </a:p>
          </p:txBody>
        </p:sp>
        <p:cxnSp>
          <p:nvCxnSpPr>
            <p:cNvPr id="20" name="Connecteur droit 19">
              <a:extLst>
                <a:ext uri="{FF2B5EF4-FFF2-40B4-BE49-F238E27FC236}">
                  <a16:creationId xmlns:a16="http://schemas.microsoft.com/office/drawing/2014/main" id="{9F39B31F-7C0A-4959-8E8A-1DB0FF293497}"/>
                </a:ext>
              </a:extLst>
            </p:cNvPr>
            <p:cNvCxnSpPr>
              <a:cxnSpLocks/>
            </p:cNvCxnSpPr>
            <p:nvPr/>
          </p:nvCxnSpPr>
          <p:spPr>
            <a:xfrm>
              <a:off x="2538963" y="2776277"/>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grpSp>
      <p:grpSp>
        <p:nvGrpSpPr>
          <p:cNvPr id="4" name="Groupe 3">
            <a:extLst>
              <a:ext uri="{FF2B5EF4-FFF2-40B4-BE49-F238E27FC236}">
                <a16:creationId xmlns:a16="http://schemas.microsoft.com/office/drawing/2014/main" id="{BB2C7B57-B168-4A65-86C6-763A04A2F4C4}"/>
              </a:ext>
            </a:extLst>
          </p:cNvPr>
          <p:cNvGrpSpPr/>
          <p:nvPr/>
        </p:nvGrpSpPr>
        <p:grpSpPr>
          <a:xfrm>
            <a:off x="5153525" y="2300155"/>
            <a:ext cx="1884948" cy="480235"/>
            <a:chOff x="5153525" y="2300155"/>
            <a:chExt cx="1884948" cy="480235"/>
          </a:xfrm>
        </p:grpSpPr>
        <p:sp>
          <p:nvSpPr>
            <p:cNvPr id="13" name="ZoneTexte 12">
              <a:extLst>
                <a:ext uri="{FF2B5EF4-FFF2-40B4-BE49-F238E27FC236}">
                  <a16:creationId xmlns:a16="http://schemas.microsoft.com/office/drawing/2014/main" id="{4DA1E83F-34FD-4A81-AAFE-D40ABDFD6AF5}"/>
                </a:ext>
              </a:extLst>
            </p:cNvPr>
            <p:cNvSpPr txBox="1"/>
            <p:nvPr/>
          </p:nvSpPr>
          <p:spPr>
            <a:xfrm>
              <a:off x="5153525" y="2300155"/>
              <a:ext cx="1884948" cy="465221"/>
            </a:xfrm>
            <a:prstGeom prst="rect">
              <a:avLst/>
            </a:prstGeom>
          </p:spPr>
          <p:txBody>
            <a:bodyPr wrap="square" rtlCol="0">
              <a:normAutofit fontScale="92500" lnSpcReduction="20000"/>
            </a:bodyPr>
            <a:lstStyle/>
            <a:p>
              <a:pPr algn="ctr"/>
              <a:r>
                <a:rPr lang="fr-FR" sz="3000" dirty="0">
                  <a:solidFill>
                    <a:schemeClr val="tx2"/>
                  </a:solidFill>
                  <a:latin typeface="Lato Light" panose="020F0302020204030203"/>
                </a:rPr>
                <a:t>Designers</a:t>
              </a:r>
              <a:endParaRPr lang="fr-FR" sz="2800" dirty="0">
                <a:solidFill>
                  <a:schemeClr val="tx2"/>
                </a:solidFill>
                <a:latin typeface="Lato Light" panose="020F0302020204030203"/>
              </a:endParaRPr>
            </a:p>
          </p:txBody>
        </p:sp>
        <p:cxnSp>
          <p:nvCxnSpPr>
            <p:cNvPr id="21" name="Connecteur droit 20">
              <a:extLst>
                <a:ext uri="{FF2B5EF4-FFF2-40B4-BE49-F238E27FC236}">
                  <a16:creationId xmlns:a16="http://schemas.microsoft.com/office/drawing/2014/main" id="{46A452A6-D610-4B0D-8091-36AA611FB21F}"/>
                </a:ext>
              </a:extLst>
            </p:cNvPr>
            <p:cNvCxnSpPr>
              <a:cxnSpLocks/>
            </p:cNvCxnSpPr>
            <p:nvPr/>
          </p:nvCxnSpPr>
          <p:spPr>
            <a:xfrm>
              <a:off x="5770248" y="278039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grpSp>
      <p:grpSp>
        <p:nvGrpSpPr>
          <p:cNvPr id="6" name="Groupe 5">
            <a:extLst>
              <a:ext uri="{FF2B5EF4-FFF2-40B4-BE49-F238E27FC236}">
                <a16:creationId xmlns:a16="http://schemas.microsoft.com/office/drawing/2014/main" id="{3FD4D385-9F77-4B10-B461-8AC983D554EE}"/>
              </a:ext>
            </a:extLst>
          </p:cNvPr>
          <p:cNvGrpSpPr/>
          <p:nvPr/>
        </p:nvGrpSpPr>
        <p:grpSpPr>
          <a:xfrm>
            <a:off x="7972926" y="2220190"/>
            <a:ext cx="2494261" cy="739945"/>
            <a:chOff x="7972926" y="2220190"/>
            <a:chExt cx="2494261" cy="739945"/>
          </a:xfrm>
        </p:grpSpPr>
        <p:sp>
          <p:nvSpPr>
            <p:cNvPr id="15" name="ZoneTexte 14">
              <a:extLst>
                <a:ext uri="{FF2B5EF4-FFF2-40B4-BE49-F238E27FC236}">
                  <a16:creationId xmlns:a16="http://schemas.microsoft.com/office/drawing/2014/main" id="{97D7ED30-C2B4-4BC9-AB22-149293335A8F}"/>
                </a:ext>
              </a:extLst>
            </p:cNvPr>
            <p:cNvSpPr txBox="1"/>
            <p:nvPr/>
          </p:nvSpPr>
          <p:spPr>
            <a:xfrm>
              <a:off x="7972926" y="2220190"/>
              <a:ext cx="2494261" cy="739945"/>
            </a:xfrm>
            <a:prstGeom prst="rect">
              <a:avLst/>
            </a:prstGeom>
          </p:spPr>
          <p:txBody>
            <a:bodyPr wrap="square" rtlCol="0">
              <a:normAutofit/>
            </a:bodyPr>
            <a:lstStyle/>
            <a:p>
              <a:pPr algn="ctr"/>
              <a:r>
                <a:rPr lang="fr-FR" sz="2800" dirty="0">
                  <a:solidFill>
                    <a:schemeClr val="tx2"/>
                  </a:solidFill>
                  <a:latin typeface="Lato Light" panose="020F0302020204030203"/>
                </a:rPr>
                <a:t>Chef de projet</a:t>
              </a:r>
            </a:p>
          </p:txBody>
        </p:sp>
        <p:cxnSp>
          <p:nvCxnSpPr>
            <p:cNvPr id="22" name="Connecteur droit 21">
              <a:extLst>
                <a:ext uri="{FF2B5EF4-FFF2-40B4-BE49-F238E27FC236}">
                  <a16:creationId xmlns:a16="http://schemas.microsoft.com/office/drawing/2014/main" id="{26B64DE0-B63E-4A88-8613-2972147E6AF9}"/>
                </a:ext>
              </a:extLst>
            </p:cNvPr>
            <p:cNvCxnSpPr>
              <a:cxnSpLocks/>
            </p:cNvCxnSpPr>
            <p:nvPr/>
          </p:nvCxnSpPr>
          <p:spPr>
            <a:xfrm>
              <a:off x="8828433" y="278039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grpSp>
      <p:grpSp>
        <p:nvGrpSpPr>
          <p:cNvPr id="32" name="Groupe 31">
            <a:extLst>
              <a:ext uri="{FF2B5EF4-FFF2-40B4-BE49-F238E27FC236}">
                <a16:creationId xmlns:a16="http://schemas.microsoft.com/office/drawing/2014/main" id="{EC9566F7-0AAD-4DB0-96D4-48E4F75F7E32}"/>
              </a:ext>
            </a:extLst>
          </p:cNvPr>
          <p:cNvGrpSpPr/>
          <p:nvPr/>
        </p:nvGrpSpPr>
        <p:grpSpPr>
          <a:xfrm>
            <a:off x="269822" y="4049741"/>
            <a:ext cx="11677339" cy="2591175"/>
            <a:chOff x="269822" y="4049741"/>
            <a:chExt cx="11677339" cy="2591175"/>
          </a:xfrm>
        </p:grpSpPr>
        <p:sp>
          <p:nvSpPr>
            <p:cNvPr id="24" name="Rectangle 23">
              <a:extLst>
                <a:ext uri="{FF2B5EF4-FFF2-40B4-BE49-F238E27FC236}">
                  <a16:creationId xmlns:a16="http://schemas.microsoft.com/office/drawing/2014/main" id="{7CA4FF1A-90CC-4E0B-9A09-D948B04DDE5D}"/>
                </a:ext>
              </a:extLst>
            </p:cNvPr>
            <p:cNvSpPr/>
            <p:nvPr/>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31" name="Groupe 30">
              <a:extLst>
                <a:ext uri="{FF2B5EF4-FFF2-40B4-BE49-F238E27FC236}">
                  <a16:creationId xmlns:a16="http://schemas.microsoft.com/office/drawing/2014/main" id="{6FAB929B-3E4D-4F0E-848E-3DF21404961A}"/>
                </a:ext>
              </a:extLst>
            </p:cNvPr>
            <p:cNvGrpSpPr/>
            <p:nvPr/>
          </p:nvGrpSpPr>
          <p:grpSpPr>
            <a:xfrm>
              <a:off x="3854152" y="5062697"/>
              <a:ext cx="4483694" cy="665747"/>
              <a:chOff x="3475355" y="5062697"/>
              <a:chExt cx="4483694" cy="665747"/>
            </a:xfrm>
          </p:grpSpPr>
          <p:sp>
            <p:nvSpPr>
              <p:cNvPr id="26" name="ZoneTexte 25">
                <a:extLst>
                  <a:ext uri="{FF2B5EF4-FFF2-40B4-BE49-F238E27FC236}">
                    <a16:creationId xmlns:a16="http://schemas.microsoft.com/office/drawing/2014/main" id="{84B8D572-6485-4437-BF8C-196F429286BD}"/>
                  </a:ext>
                </a:extLst>
              </p:cNvPr>
              <p:cNvSpPr txBox="1"/>
              <p:nvPr/>
            </p:nvSpPr>
            <p:spPr>
              <a:xfrm>
                <a:off x="4350849" y="5062697"/>
                <a:ext cx="3608200" cy="665747"/>
              </a:xfrm>
              <a:prstGeom prst="rect">
                <a:avLst/>
              </a:prstGeom>
            </p:spPr>
            <p:txBody>
              <a:bodyPr wrap="square" rtlCol="0">
                <a:normAutofit/>
              </a:bodyPr>
              <a:lstStyle/>
              <a:p>
                <a:pPr algn="ctr"/>
                <a:r>
                  <a:rPr lang="fr-FR" sz="3600" b="1" dirty="0">
                    <a:solidFill>
                      <a:schemeClr val="bg2"/>
                    </a:solidFill>
                    <a:latin typeface="Raleway ExtraBold" panose="020B0003030101060003"/>
                  </a:rPr>
                  <a:t>Lead developer</a:t>
                </a:r>
              </a:p>
            </p:txBody>
          </p:sp>
          <p:pic>
            <p:nvPicPr>
              <p:cNvPr id="29" name="Graphique 28">
                <a:extLst>
                  <a:ext uri="{FF2B5EF4-FFF2-40B4-BE49-F238E27FC236}">
                    <a16:creationId xmlns:a16="http://schemas.microsoft.com/office/drawing/2014/main" id="{31CD3598-6FD2-4671-8184-E70BB1005DCB}"/>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8780" t="16414" r="8779" b="34606"/>
              <a:stretch/>
            </p:blipFill>
            <p:spPr>
              <a:xfrm>
                <a:off x="3475355" y="5119576"/>
                <a:ext cx="743718" cy="551988"/>
              </a:xfrm>
              <a:prstGeom prst="rect">
                <a:avLst/>
              </a:prstGeom>
            </p:spPr>
          </p:pic>
        </p:grpSp>
      </p:grpSp>
      <p:grpSp>
        <p:nvGrpSpPr>
          <p:cNvPr id="33" name="Groupe 32">
            <a:extLst>
              <a:ext uri="{FF2B5EF4-FFF2-40B4-BE49-F238E27FC236}">
                <a16:creationId xmlns:a16="http://schemas.microsoft.com/office/drawing/2014/main" id="{FE200DE2-5454-480D-8B0C-DE60BEC33D3C}"/>
              </a:ext>
            </a:extLst>
          </p:cNvPr>
          <p:cNvGrpSpPr/>
          <p:nvPr/>
        </p:nvGrpSpPr>
        <p:grpSpPr>
          <a:xfrm>
            <a:off x="11630526" y="6296526"/>
            <a:ext cx="561474" cy="561473"/>
            <a:chOff x="11630526" y="6296526"/>
            <a:chExt cx="561474" cy="561473"/>
          </a:xfrm>
        </p:grpSpPr>
        <p:sp>
          <p:nvSpPr>
            <p:cNvPr id="34" name="Larme 33">
              <a:extLst>
                <a:ext uri="{FF2B5EF4-FFF2-40B4-BE49-F238E27FC236}">
                  <a16:creationId xmlns:a16="http://schemas.microsoft.com/office/drawing/2014/main" id="{ED4A08D9-E821-4402-8878-9C881E85193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5" name="ZoneTexte 34">
              <a:extLst>
                <a:ext uri="{FF2B5EF4-FFF2-40B4-BE49-F238E27FC236}">
                  <a16:creationId xmlns:a16="http://schemas.microsoft.com/office/drawing/2014/main" id="{10C9855F-B066-45FF-AC64-941DFC9F964A}"/>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36</a:t>
              </a:r>
            </a:p>
          </p:txBody>
        </p:sp>
      </p:grpSp>
    </p:spTree>
    <p:extLst>
      <p:ext uri="{BB962C8B-B14F-4D97-AF65-F5344CB8AC3E}">
        <p14:creationId xmlns:p14="http://schemas.microsoft.com/office/powerpoint/2010/main" val="34825071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806954-5AC3-4AB8-B426-7FA692FAE7AB}"/>
              </a:ext>
            </a:extLst>
          </p:cNvPr>
          <p:cNvSpPr>
            <a:spLocks noGrp="1"/>
          </p:cNvSpPr>
          <p:nvPr>
            <p:ph type="title"/>
          </p:nvPr>
        </p:nvSpPr>
        <p:spPr/>
        <p:txBody>
          <a:bodyPr/>
          <a:lstStyle/>
          <a:p>
            <a:r>
              <a:rPr lang="fr-FR" dirty="0"/>
              <a:t>Aujourd’hui</a:t>
            </a:r>
          </a:p>
        </p:txBody>
      </p:sp>
      <p:pic>
        <p:nvPicPr>
          <p:cNvPr id="4" name="Image 3">
            <a:extLst>
              <a:ext uri="{FF2B5EF4-FFF2-40B4-BE49-F238E27FC236}">
                <a16:creationId xmlns:a16="http://schemas.microsoft.com/office/drawing/2014/main" id="{F9486275-1D0C-413C-B063-0D6F510DA26F}"/>
              </a:ext>
            </a:extLst>
          </p:cNvPr>
          <p:cNvPicPr>
            <a:picLocks noChangeAspect="1"/>
          </p:cNvPicPr>
          <p:nvPr/>
        </p:nvPicPr>
        <p:blipFill>
          <a:blip r:embed="rId3"/>
          <a:stretch>
            <a:fillRect/>
          </a:stretch>
        </p:blipFill>
        <p:spPr>
          <a:xfrm>
            <a:off x="933323" y="2485292"/>
            <a:ext cx="4147958" cy="2824393"/>
          </a:xfrm>
          <a:prstGeom prst="rect">
            <a:avLst/>
          </a:prstGeom>
        </p:spPr>
      </p:pic>
      <p:pic>
        <p:nvPicPr>
          <p:cNvPr id="6" name="Image 5">
            <a:extLst>
              <a:ext uri="{FF2B5EF4-FFF2-40B4-BE49-F238E27FC236}">
                <a16:creationId xmlns:a16="http://schemas.microsoft.com/office/drawing/2014/main" id="{94D63ACC-AE00-4E01-8613-28B61182669E}"/>
              </a:ext>
            </a:extLst>
          </p:cNvPr>
          <p:cNvPicPr>
            <a:picLocks noChangeAspect="1"/>
          </p:cNvPicPr>
          <p:nvPr/>
        </p:nvPicPr>
        <p:blipFill>
          <a:blip r:embed="rId4"/>
          <a:stretch>
            <a:fillRect/>
          </a:stretch>
        </p:blipFill>
        <p:spPr>
          <a:xfrm>
            <a:off x="7110721" y="2485292"/>
            <a:ext cx="4428261" cy="2824393"/>
          </a:xfrm>
          <a:prstGeom prst="rect">
            <a:avLst/>
          </a:prstGeom>
        </p:spPr>
      </p:pic>
      <p:grpSp>
        <p:nvGrpSpPr>
          <p:cNvPr id="7" name="Groupe 6">
            <a:extLst>
              <a:ext uri="{FF2B5EF4-FFF2-40B4-BE49-F238E27FC236}">
                <a16:creationId xmlns:a16="http://schemas.microsoft.com/office/drawing/2014/main" id="{D631DB1F-8EF2-412C-A220-8A243C52EB2F}"/>
              </a:ext>
            </a:extLst>
          </p:cNvPr>
          <p:cNvGrpSpPr/>
          <p:nvPr/>
        </p:nvGrpSpPr>
        <p:grpSpPr>
          <a:xfrm>
            <a:off x="11630526" y="6296526"/>
            <a:ext cx="561474" cy="561473"/>
            <a:chOff x="11630526" y="6296526"/>
            <a:chExt cx="561474" cy="561473"/>
          </a:xfrm>
        </p:grpSpPr>
        <p:sp>
          <p:nvSpPr>
            <p:cNvPr id="8" name="Larme 7">
              <a:extLst>
                <a:ext uri="{FF2B5EF4-FFF2-40B4-BE49-F238E27FC236}">
                  <a16:creationId xmlns:a16="http://schemas.microsoft.com/office/drawing/2014/main" id="{4E911040-0481-4451-97BC-DC258C997A6A}"/>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ZoneTexte 8">
              <a:extLst>
                <a:ext uri="{FF2B5EF4-FFF2-40B4-BE49-F238E27FC236}">
                  <a16:creationId xmlns:a16="http://schemas.microsoft.com/office/drawing/2014/main" id="{698E5ED3-6E59-4924-B0E7-4DB3DA8A6011}"/>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37</a:t>
              </a:r>
            </a:p>
          </p:txBody>
        </p:sp>
      </p:grpSp>
    </p:spTree>
    <p:extLst>
      <p:ext uri="{BB962C8B-B14F-4D97-AF65-F5344CB8AC3E}">
        <p14:creationId xmlns:p14="http://schemas.microsoft.com/office/powerpoint/2010/main" val="22764969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3">
            <a:alphaModFix amt="20000"/>
          </a:blip>
          <a:srcRect l="-1293" r="-687"/>
          <a:stretch/>
        </p:blipFill>
        <p:spPr>
          <a:xfrm>
            <a:off x="1684773" y="890332"/>
            <a:ext cx="8822453" cy="5077335"/>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2704323" y="2384997"/>
            <a:ext cx="6783351" cy="2088004"/>
          </a:xfrm>
        </p:spPr>
        <p:txBody>
          <a:bodyPr/>
          <a:lstStyle/>
          <a:p>
            <a:r>
              <a:rPr lang="fr-FR" b="1" dirty="0"/>
              <a:t>Merci pour votre attention</a:t>
            </a:r>
          </a:p>
        </p:txBody>
      </p:sp>
    </p:spTree>
    <p:extLst>
      <p:ext uri="{BB962C8B-B14F-4D97-AF65-F5344CB8AC3E}">
        <p14:creationId xmlns:p14="http://schemas.microsoft.com/office/powerpoint/2010/main" val="512299940"/>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objet, horloge&#10;&#10;Description générée automatiquement">
            <a:extLst>
              <a:ext uri="{FF2B5EF4-FFF2-40B4-BE49-F238E27FC236}">
                <a16:creationId xmlns:a16="http://schemas.microsoft.com/office/drawing/2014/main" id="{6F520940-0034-43DB-A33D-D8562EF01B49}"/>
              </a:ext>
            </a:extLst>
          </p:cNvPr>
          <p:cNvPicPr>
            <a:picLocks noChangeAspect="1"/>
          </p:cNvPicPr>
          <p:nvPr>
            <p:custDataLst>
              <p:tags r:id="rId1"/>
            </p:custDataLst>
          </p:nvPr>
        </p:nvPicPr>
        <p:blipFill>
          <a:blip r:embed="rId5"/>
          <a:stretch>
            <a:fillRect/>
          </a:stretch>
        </p:blipFill>
        <p:spPr>
          <a:xfrm>
            <a:off x="3092282" y="256763"/>
            <a:ext cx="6007436" cy="960053"/>
          </a:xfrm>
          <a:prstGeom prst="rect">
            <a:avLst/>
          </a:prstGeom>
        </p:spPr>
      </p:pic>
      <p:sp>
        <p:nvSpPr>
          <p:cNvPr id="6" name="Espace réservé du texte 2">
            <a:extLst>
              <a:ext uri="{FF2B5EF4-FFF2-40B4-BE49-F238E27FC236}">
                <a16:creationId xmlns:a16="http://schemas.microsoft.com/office/drawing/2014/main" id="{8EA7B96A-E6AB-4376-BDA6-7D0A10286553}"/>
              </a:ext>
            </a:extLst>
          </p:cNvPr>
          <p:cNvSpPr txBox="1">
            <a:spLocks/>
          </p:cNvSpPr>
          <p:nvPr>
            <p:custDataLst>
              <p:tags r:id="rId2"/>
            </p:custDataLst>
          </p:nvPr>
        </p:nvSpPr>
        <p:spPr>
          <a:xfrm>
            <a:off x="816313" y="1908530"/>
            <a:ext cx="6377613" cy="43879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dirty="0"/>
              <a:t>Société de Service Numérique créé en 2012</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275 employés en 2020</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16 Millions d’Euro de chiffre d’affaire en 2019</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Innover dans les nouvelles technologies</a:t>
            </a:r>
          </a:p>
        </p:txBody>
      </p:sp>
      <p:grpSp>
        <p:nvGrpSpPr>
          <p:cNvPr id="8" name="Groupe 7">
            <a:extLst>
              <a:ext uri="{FF2B5EF4-FFF2-40B4-BE49-F238E27FC236}">
                <a16:creationId xmlns:a16="http://schemas.microsoft.com/office/drawing/2014/main" id="{810DE0D7-2F41-4E18-AFF7-265EDCF62802}"/>
              </a:ext>
            </a:extLst>
          </p:cNvPr>
          <p:cNvGrpSpPr/>
          <p:nvPr/>
        </p:nvGrpSpPr>
        <p:grpSpPr>
          <a:xfrm>
            <a:off x="7296131" y="1754305"/>
            <a:ext cx="4079556" cy="4332037"/>
            <a:chOff x="6493194" y="1505863"/>
            <a:chExt cx="4882493" cy="5018658"/>
          </a:xfrm>
        </p:grpSpPr>
        <p:sp>
          <p:nvSpPr>
            <p:cNvPr id="30" name="Hexagone 29">
              <a:extLst>
                <a:ext uri="{FF2B5EF4-FFF2-40B4-BE49-F238E27FC236}">
                  <a16:creationId xmlns:a16="http://schemas.microsoft.com/office/drawing/2014/main" id="{D06579A5-E45A-43A8-AC08-19BE699CD70C}"/>
                </a:ext>
              </a:extLst>
            </p:cNvPr>
            <p:cNvSpPr/>
            <p:nvPr/>
          </p:nvSpPr>
          <p:spPr>
            <a:xfrm rot="2974595">
              <a:off x="6857230" y="2060261"/>
              <a:ext cx="4535438" cy="3909862"/>
            </a:xfrm>
            <a:prstGeom prst="hexagon">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1" name="Image 30">
              <a:extLst>
                <a:ext uri="{FF2B5EF4-FFF2-40B4-BE49-F238E27FC236}">
                  <a16:creationId xmlns:a16="http://schemas.microsoft.com/office/drawing/2014/main" id="{FB348343-988F-4285-B79B-B33CE2A3611E}"/>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6493194" y="1505863"/>
              <a:ext cx="4882493" cy="5018658"/>
            </a:xfrm>
            <a:prstGeom prst="rect">
              <a:avLst/>
            </a:prstGeom>
          </p:spPr>
        </p:pic>
      </p:grpSp>
      <p:grpSp>
        <p:nvGrpSpPr>
          <p:cNvPr id="9" name="Groupe 8">
            <a:extLst>
              <a:ext uri="{FF2B5EF4-FFF2-40B4-BE49-F238E27FC236}">
                <a16:creationId xmlns:a16="http://schemas.microsoft.com/office/drawing/2014/main" id="{BC6F57DC-436E-4294-9661-382D5CB4ED36}"/>
              </a:ext>
            </a:extLst>
          </p:cNvPr>
          <p:cNvGrpSpPr/>
          <p:nvPr/>
        </p:nvGrpSpPr>
        <p:grpSpPr>
          <a:xfrm>
            <a:off x="9261645" y="2761102"/>
            <a:ext cx="544343" cy="434335"/>
            <a:chOff x="9261645" y="3092361"/>
            <a:chExt cx="544343" cy="434335"/>
          </a:xfrm>
        </p:grpSpPr>
        <p:pic>
          <p:nvPicPr>
            <p:cNvPr id="28" name="Image 27">
              <a:extLst>
                <a:ext uri="{FF2B5EF4-FFF2-40B4-BE49-F238E27FC236}">
                  <a16:creationId xmlns:a16="http://schemas.microsoft.com/office/drawing/2014/main" id="{A2D1A660-1118-45B7-A0F1-9F538CE77262}"/>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9" name="ZoneTexte 28">
              <a:extLst>
                <a:ext uri="{FF2B5EF4-FFF2-40B4-BE49-F238E27FC236}">
                  <a16:creationId xmlns:a16="http://schemas.microsoft.com/office/drawing/2014/main" id="{46D97329-39FC-418B-9D00-756A3F3E23B8}"/>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Paris</a:t>
              </a:r>
            </a:p>
          </p:txBody>
        </p:sp>
      </p:grpSp>
      <p:grpSp>
        <p:nvGrpSpPr>
          <p:cNvPr id="10" name="Groupe 9">
            <a:extLst>
              <a:ext uri="{FF2B5EF4-FFF2-40B4-BE49-F238E27FC236}">
                <a16:creationId xmlns:a16="http://schemas.microsoft.com/office/drawing/2014/main" id="{639F45FD-1B88-428D-AAC5-45F034F08F8E}"/>
              </a:ext>
            </a:extLst>
          </p:cNvPr>
          <p:cNvGrpSpPr/>
          <p:nvPr/>
        </p:nvGrpSpPr>
        <p:grpSpPr>
          <a:xfrm>
            <a:off x="8014655" y="3364766"/>
            <a:ext cx="544343" cy="434335"/>
            <a:chOff x="9261645" y="3092361"/>
            <a:chExt cx="544343" cy="434335"/>
          </a:xfrm>
        </p:grpSpPr>
        <p:pic>
          <p:nvPicPr>
            <p:cNvPr id="26" name="Image 25">
              <a:extLst>
                <a:ext uri="{FF2B5EF4-FFF2-40B4-BE49-F238E27FC236}">
                  <a16:creationId xmlns:a16="http://schemas.microsoft.com/office/drawing/2014/main" id="{D29E7530-3D26-441D-B3A9-075156EFE181}"/>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7" name="ZoneTexte 26">
              <a:extLst>
                <a:ext uri="{FF2B5EF4-FFF2-40B4-BE49-F238E27FC236}">
                  <a16:creationId xmlns:a16="http://schemas.microsoft.com/office/drawing/2014/main" id="{2A06975C-7006-430D-ADB9-66E52471C0AF}"/>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Nantes</a:t>
              </a:r>
            </a:p>
          </p:txBody>
        </p:sp>
      </p:grpSp>
      <p:grpSp>
        <p:nvGrpSpPr>
          <p:cNvPr id="11" name="Groupe 10">
            <a:extLst>
              <a:ext uri="{FF2B5EF4-FFF2-40B4-BE49-F238E27FC236}">
                <a16:creationId xmlns:a16="http://schemas.microsoft.com/office/drawing/2014/main" id="{EFBD100E-E5E5-47D3-BFD7-D7907565D41F}"/>
              </a:ext>
            </a:extLst>
          </p:cNvPr>
          <p:cNvGrpSpPr/>
          <p:nvPr/>
        </p:nvGrpSpPr>
        <p:grpSpPr>
          <a:xfrm>
            <a:off x="8374540" y="4057354"/>
            <a:ext cx="649623" cy="480153"/>
            <a:chOff x="9261645" y="3092361"/>
            <a:chExt cx="649623" cy="480153"/>
          </a:xfrm>
        </p:grpSpPr>
        <p:pic>
          <p:nvPicPr>
            <p:cNvPr id="24" name="Image 23">
              <a:extLst>
                <a:ext uri="{FF2B5EF4-FFF2-40B4-BE49-F238E27FC236}">
                  <a16:creationId xmlns:a16="http://schemas.microsoft.com/office/drawing/2014/main" id="{AA5E8A9D-5D35-4077-8FAC-39C3C684D122}"/>
                </a:ext>
              </a:extLst>
            </p:cNvPr>
            <p:cNvPicPr>
              <a:picLocks noChangeAspect="1"/>
            </p:cNvPicPr>
            <p:nvPr/>
          </p:nvPicPr>
          <p:blipFill rotWithShape="1">
            <a:blip r:embed="rId7"/>
            <a:srcRect b="25150"/>
            <a:stretch/>
          </p:blipFill>
          <p:spPr>
            <a:xfrm>
              <a:off x="9261645" y="3092361"/>
              <a:ext cx="644262" cy="328356"/>
            </a:xfrm>
            <a:prstGeom prst="rect">
              <a:avLst/>
            </a:prstGeom>
          </p:spPr>
        </p:pic>
        <p:sp>
          <p:nvSpPr>
            <p:cNvPr id="25" name="ZoneTexte 24">
              <a:extLst>
                <a:ext uri="{FF2B5EF4-FFF2-40B4-BE49-F238E27FC236}">
                  <a16:creationId xmlns:a16="http://schemas.microsoft.com/office/drawing/2014/main" id="{A68C0331-AFEA-4094-BABF-54B6BA4A471A}"/>
                </a:ext>
              </a:extLst>
            </p:cNvPr>
            <p:cNvSpPr txBox="1"/>
            <p:nvPr/>
          </p:nvSpPr>
          <p:spPr>
            <a:xfrm>
              <a:off x="9415968" y="3376133"/>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Niort</a:t>
              </a:r>
            </a:p>
          </p:txBody>
        </p:sp>
      </p:grpSp>
      <p:grpSp>
        <p:nvGrpSpPr>
          <p:cNvPr id="12" name="Groupe 11">
            <a:extLst>
              <a:ext uri="{FF2B5EF4-FFF2-40B4-BE49-F238E27FC236}">
                <a16:creationId xmlns:a16="http://schemas.microsoft.com/office/drawing/2014/main" id="{94736394-E082-43AC-A9A3-CE0C15FA1D03}"/>
              </a:ext>
            </a:extLst>
          </p:cNvPr>
          <p:cNvGrpSpPr/>
          <p:nvPr/>
        </p:nvGrpSpPr>
        <p:grpSpPr>
          <a:xfrm>
            <a:off x="9825269" y="4131457"/>
            <a:ext cx="830825" cy="551593"/>
            <a:chOff x="9082403" y="2975103"/>
            <a:chExt cx="830825" cy="551593"/>
          </a:xfrm>
        </p:grpSpPr>
        <p:pic>
          <p:nvPicPr>
            <p:cNvPr id="22" name="Image 21">
              <a:extLst>
                <a:ext uri="{FF2B5EF4-FFF2-40B4-BE49-F238E27FC236}">
                  <a16:creationId xmlns:a16="http://schemas.microsoft.com/office/drawing/2014/main" id="{9A872AAA-888F-4C51-9AC6-C7683B8D89EA}"/>
                </a:ext>
              </a:extLst>
            </p:cNvPr>
            <p:cNvPicPr>
              <a:picLocks noChangeAspect="1"/>
            </p:cNvPicPr>
            <p:nvPr/>
          </p:nvPicPr>
          <p:blipFill rotWithShape="1">
            <a:blip r:embed="rId7"/>
            <a:srcRect b="25150"/>
            <a:stretch/>
          </p:blipFill>
          <p:spPr>
            <a:xfrm>
              <a:off x="9082403" y="2975103"/>
              <a:ext cx="830825" cy="423440"/>
            </a:xfrm>
            <a:prstGeom prst="rect">
              <a:avLst/>
            </a:prstGeom>
          </p:spPr>
        </p:pic>
        <p:sp>
          <p:nvSpPr>
            <p:cNvPr id="23" name="ZoneTexte 22">
              <a:extLst>
                <a:ext uri="{FF2B5EF4-FFF2-40B4-BE49-F238E27FC236}">
                  <a16:creationId xmlns:a16="http://schemas.microsoft.com/office/drawing/2014/main" id="{A7309CC8-E625-475B-8759-54A32520E36A}"/>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Lyon</a:t>
              </a:r>
            </a:p>
          </p:txBody>
        </p:sp>
      </p:grpSp>
      <p:grpSp>
        <p:nvGrpSpPr>
          <p:cNvPr id="13" name="Groupe 12">
            <a:extLst>
              <a:ext uri="{FF2B5EF4-FFF2-40B4-BE49-F238E27FC236}">
                <a16:creationId xmlns:a16="http://schemas.microsoft.com/office/drawing/2014/main" id="{B58C8F42-B8B8-4C1E-8569-CD04D3EB30F7}"/>
              </a:ext>
            </a:extLst>
          </p:cNvPr>
          <p:cNvGrpSpPr/>
          <p:nvPr/>
        </p:nvGrpSpPr>
        <p:grpSpPr>
          <a:xfrm>
            <a:off x="10372725" y="4453938"/>
            <a:ext cx="566738" cy="418003"/>
            <a:chOff x="9220991" y="3092361"/>
            <a:chExt cx="566738" cy="418003"/>
          </a:xfrm>
        </p:grpSpPr>
        <p:pic>
          <p:nvPicPr>
            <p:cNvPr id="20" name="Image 19">
              <a:extLst>
                <a:ext uri="{FF2B5EF4-FFF2-40B4-BE49-F238E27FC236}">
                  <a16:creationId xmlns:a16="http://schemas.microsoft.com/office/drawing/2014/main" id="{AD243387-6427-422F-9CBB-93EA2A7EEE4A}"/>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1" name="ZoneTexte 20">
              <a:extLst>
                <a:ext uri="{FF2B5EF4-FFF2-40B4-BE49-F238E27FC236}">
                  <a16:creationId xmlns:a16="http://schemas.microsoft.com/office/drawing/2014/main" id="{9865F532-7E70-4F62-805D-66E14219A088}"/>
                </a:ext>
              </a:extLst>
            </p:cNvPr>
            <p:cNvSpPr txBox="1"/>
            <p:nvPr/>
          </p:nvSpPr>
          <p:spPr>
            <a:xfrm>
              <a:off x="9220991" y="3313983"/>
              <a:ext cx="566738" cy="196381"/>
            </a:xfrm>
            <a:prstGeom prst="rect">
              <a:avLst/>
            </a:prstGeom>
          </p:spPr>
          <p:txBody>
            <a:bodyPr wrap="square" rtlCol="0">
              <a:normAutofit lnSpcReduction="10000"/>
            </a:bodyPr>
            <a:lstStyle/>
            <a:p>
              <a:pPr algn="l"/>
              <a:r>
                <a:rPr lang="fr-FR" sz="700" b="1" dirty="0">
                  <a:solidFill>
                    <a:schemeClr val="bg1"/>
                  </a:solidFill>
                  <a:latin typeface="Raleway ExtraBold" panose="020B0003030101060003" pitchFamily="34" charset="0"/>
                </a:rPr>
                <a:t>Grenoble</a:t>
              </a:r>
            </a:p>
          </p:txBody>
        </p:sp>
      </p:grpSp>
      <p:grpSp>
        <p:nvGrpSpPr>
          <p:cNvPr id="14" name="Groupe 13">
            <a:extLst>
              <a:ext uri="{FF2B5EF4-FFF2-40B4-BE49-F238E27FC236}">
                <a16:creationId xmlns:a16="http://schemas.microsoft.com/office/drawing/2014/main" id="{55A32843-8DA6-4B1F-989A-0533B7949C4A}"/>
              </a:ext>
            </a:extLst>
          </p:cNvPr>
          <p:cNvGrpSpPr/>
          <p:nvPr/>
        </p:nvGrpSpPr>
        <p:grpSpPr>
          <a:xfrm>
            <a:off x="8241190" y="4491689"/>
            <a:ext cx="757554" cy="434335"/>
            <a:chOff x="9261645" y="3092361"/>
            <a:chExt cx="757554" cy="434335"/>
          </a:xfrm>
        </p:grpSpPr>
        <p:pic>
          <p:nvPicPr>
            <p:cNvPr id="18" name="Image 17">
              <a:extLst>
                <a:ext uri="{FF2B5EF4-FFF2-40B4-BE49-F238E27FC236}">
                  <a16:creationId xmlns:a16="http://schemas.microsoft.com/office/drawing/2014/main" id="{46908B64-9329-41C0-BDE0-4FA8D93A73B8}"/>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19" name="ZoneTexte 18">
              <a:extLst>
                <a:ext uri="{FF2B5EF4-FFF2-40B4-BE49-F238E27FC236}">
                  <a16:creationId xmlns:a16="http://schemas.microsoft.com/office/drawing/2014/main" id="{A23B7CF0-D463-4F98-A0E9-CDA265E7BE64}"/>
                </a:ext>
              </a:extLst>
            </p:cNvPr>
            <p:cNvSpPr txBox="1"/>
            <p:nvPr/>
          </p:nvSpPr>
          <p:spPr>
            <a:xfrm>
              <a:off x="9261645" y="3330315"/>
              <a:ext cx="757554"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Bordeaux</a:t>
              </a:r>
            </a:p>
          </p:txBody>
        </p:sp>
      </p:grpSp>
      <p:grpSp>
        <p:nvGrpSpPr>
          <p:cNvPr id="15" name="Groupe 14">
            <a:extLst>
              <a:ext uri="{FF2B5EF4-FFF2-40B4-BE49-F238E27FC236}">
                <a16:creationId xmlns:a16="http://schemas.microsoft.com/office/drawing/2014/main" id="{4E477582-7C4B-4DBA-A49D-0EF8F311FAEE}"/>
              </a:ext>
            </a:extLst>
          </p:cNvPr>
          <p:cNvGrpSpPr/>
          <p:nvPr/>
        </p:nvGrpSpPr>
        <p:grpSpPr>
          <a:xfrm>
            <a:off x="9722816" y="5018572"/>
            <a:ext cx="1087813" cy="354480"/>
            <a:chOff x="8740151" y="2964673"/>
            <a:chExt cx="1087813" cy="354479"/>
          </a:xfrm>
        </p:grpSpPr>
        <p:pic>
          <p:nvPicPr>
            <p:cNvPr id="16" name="Image 15">
              <a:extLst>
                <a:ext uri="{FF2B5EF4-FFF2-40B4-BE49-F238E27FC236}">
                  <a16:creationId xmlns:a16="http://schemas.microsoft.com/office/drawing/2014/main" id="{AB4BEC99-C92A-4788-A223-9BF2F480F4C7}"/>
                </a:ext>
              </a:extLst>
            </p:cNvPr>
            <p:cNvPicPr>
              <a:picLocks noChangeAspect="1"/>
            </p:cNvPicPr>
            <p:nvPr/>
          </p:nvPicPr>
          <p:blipFill rotWithShape="1">
            <a:blip r:embed="rId7"/>
            <a:srcRect b="25150"/>
            <a:stretch/>
          </p:blipFill>
          <p:spPr>
            <a:xfrm>
              <a:off x="9159384" y="2978402"/>
              <a:ext cx="668580" cy="340750"/>
            </a:xfrm>
            <a:prstGeom prst="rect">
              <a:avLst/>
            </a:prstGeom>
          </p:spPr>
        </p:pic>
        <p:sp>
          <p:nvSpPr>
            <p:cNvPr id="17" name="ZoneTexte 16">
              <a:extLst>
                <a:ext uri="{FF2B5EF4-FFF2-40B4-BE49-F238E27FC236}">
                  <a16:creationId xmlns:a16="http://schemas.microsoft.com/office/drawing/2014/main" id="{838770C3-0AE1-4A9B-9AFB-05325C8DAD62}"/>
                </a:ext>
              </a:extLst>
            </p:cNvPr>
            <p:cNvSpPr txBox="1"/>
            <p:nvPr/>
          </p:nvSpPr>
          <p:spPr>
            <a:xfrm>
              <a:off x="8740151" y="2964673"/>
              <a:ext cx="690563" cy="333681"/>
            </a:xfrm>
            <a:prstGeom prst="rect">
              <a:avLst/>
            </a:prstGeom>
          </p:spPr>
          <p:txBody>
            <a:bodyPr wrap="square" rtlCol="0">
              <a:normAutofit/>
            </a:bodyPr>
            <a:lstStyle/>
            <a:p>
              <a:pPr algn="ctr"/>
              <a:r>
                <a:rPr lang="fr-FR" sz="700" b="1" dirty="0">
                  <a:solidFill>
                    <a:schemeClr val="bg1"/>
                  </a:solidFill>
                  <a:latin typeface="Raleway ExtraBold" panose="020B0003030101060003" pitchFamily="34" charset="0"/>
                </a:rPr>
                <a:t>Aix-en-Provence</a:t>
              </a:r>
            </a:p>
          </p:txBody>
        </p:sp>
      </p:grpSp>
      <p:grpSp>
        <p:nvGrpSpPr>
          <p:cNvPr id="32" name="Groupe 31">
            <a:extLst>
              <a:ext uri="{FF2B5EF4-FFF2-40B4-BE49-F238E27FC236}">
                <a16:creationId xmlns:a16="http://schemas.microsoft.com/office/drawing/2014/main" id="{A103FE10-6303-49A0-B412-0E3F4714F980}"/>
              </a:ext>
            </a:extLst>
          </p:cNvPr>
          <p:cNvGrpSpPr/>
          <p:nvPr/>
        </p:nvGrpSpPr>
        <p:grpSpPr>
          <a:xfrm>
            <a:off x="11630526" y="6296526"/>
            <a:ext cx="561474" cy="561473"/>
            <a:chOff x="11630526" y="6296526"/>
            <a:chExt cx="561474" cy="561473"/>
          </a:xfrm>
        </p:grpSpPr>
        <p:sp>
          <p:nvSpPr>
            <p:cNvPr id="33" name="Larme 32">
              <a:extLst>
                <a:ext uri="{FF2B5EF4-FFF2-40B4-BE49-F238E27FC236}">
                  <a16:creationId xmlns:a16="http://schemas.microsoft.com/office/drawing/2014/main" id="{7B3287E2-357C-4F99-B727-BC46CFDD8F9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4" name="ZoneTexte 33">
              <a:extLst>
                <a:ext uri="{FF2B5EF4-FFF2-40B4-BE49-F238E27FC236}">
                  <a16:creationId xmlns:a16="http://schemas.microsoft.com/office/drawing/2014/main" id="{910A6D2A-BFE3-4F45-A37E-7AF892C09848}"/>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5</a:t>
              </a:r>
            </a:p>
          </p:txBody>
        </p:sp>
      </p:grpSp>
    </p:spTree>
    <p:extLst>
      <p:ext uri="{BB962C8B-B14F-4D97-AF65-F5344CB8AC3E}">
        <p14:creationId xmlns:p14="http://schemas.microsoft.com/office/powerpoint/2010/main" val="1598222342"/>
      </p:ext>
    </p:extLst>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250" fill="hold"/>
                                        <p:tgtEl>
                                          <p:spTgt spid="8"/>
                                        </p:tgtEl>
                                        <p:attrNameLst>
                                          <p:attrName>ppt_x</p:attrName>
                                        </p:attrNameLst>
                                      </p:cBhvr>
                                      <p:tavLst>
                                        <p:tav tm="0">
                                          <p:val>
                                            <p:strVal val="1+#ppt_w/2"/>
                                          </p:val>
                                        </p:tav>
                                        <p:tav tm="100000">
                                          <p:val>
                                            <p:strVal val="#ppt_x"/>
                                          </p:val>
                                        </p:tav>
                                      </p:tavLst>
                                    </p:anim>
                                    <p:anim calcmode="lin" valueType="num">
                                      <p:cBhvr additive="base">
                                        <p:cTn id="23" dur="250" fill="hold"/>
                                        <p:tgtEl>
                                          <p:spTgt spid="8"/>
                                        </p:tgtEl>
                                        <p:attrNameLst>
                                          <p:attrName>ppt_y</p:attrName>
                                        </p:attrNameLst>
                                      </p:cBhvr>
                                      <p:tavLst>
                                        <p:tav tm="0">
                                          <p:val>
                                            <p:strVal val="#ppt_y"/>
                                          </p:val>
                                        </p:tav>
                                        <p:tav tm="100000">
                                          <p:val>
                                            <p:strVal val="#ppt_y"/>
                                          </p:val>
                                        </p:tav>
                                      </p:tavLst>
                                    </p:anim>
                                  </p:childTnLst>
                                </p:cTn>
                              </p:par>
                              <p:par>
                                <p:cTn id="24" presetID="10" presetClass="entr" presetSubtype="0" fill="hold" nodeType="withEffect">
                                  <p:stCondLst>
                                    <p:cond delay="5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250"/>
                                        <p:tgtEl>
                                          <p:spTgt spid="10"/>
                                        </p:tgtEl>
                                      </p:cBhvr>
                                    </p:animEffect>
                                  </p:childTnLst>
                                </p:cTn>
                              </p:par>
                              <p:par>
                                <p:cTn id="27" presetID="10" presetClass="entr" presetSubtype="0" fill="hold" nodeType="withEffect">
                                  <p:stCondLst>
                                    <p:cond delay="75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250"/>
                                        <p:tgtEl>
                                          <p:spTgt spid="14"/>
                                        </p:tgtEl>
                                      </p:cBhvr>
                                    </p:animEffect>
                                  </p:childTnLst>
                                </p:cTn>
                              </p:par>
                              <p:par>
                                <p:cTn id="30" presetID="10" presetClass="entr" presetSubtype="0" fill="hold" nodeType="withEffect">
                                  <p:stCondLst>
                                    <p:cond delay="100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250"/>
                                        <p:tgtEl>
                                          <p:spTgt spid="13"/>
                                        </p:tgtEl>
                                      </p:cBhvr>
                                    </p:animEffect>
                                  </p:childTnLst>
                                </p:cTn>
                              </p:par>
                              <p:par>
                                <p:cTn id="33" presetID="10" presetClass="entr" presetSubtype="0" fill="hold" nodeType="withEffect">
                                  <p:stCondLst>
                                    <p:cond delay="125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25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250"/>
                                        <p:tgtEl>
                                          <p:spTgt spid="15"/>
                                        </p:tgtEl>
                                      </p:cBhvr>
                                    </p:animEffect>
                                  </p:childTnLst>
                                </p:cTn>
                              </p:par>
                              <p:par>
                                <p:cTn id="41" presetID="10" presetClass="entr" presetSubtype="0" fill="hold" nodeType="withEffect">
                                  <p:stCondLst>
                                    <p:cond delay="25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50"/>
                                        <p:tgtEl>
                                          <p:spTgt spid="1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250"/>
                                        <p:tgtEl>
                                          <p:spTgt spid="1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6" end="6"/>
                                            </p:txEl>
                                          </p:spTgt>
                                        </p:tgtEl>
                                        <p:attrNameLst>
                                          <p:attrName>style.visibility</p:attrName>
                                        </p:attrNameLst>
                                      </p:cBhvr>
                                      <p:to>
                                        <p:strVal val="visible"/>
                                      </p:to>
                                    </p:set>
                                    <p:animEffect transition="in" filter="fade">
                                      <p:cBhvr>
                                        <p:cTn id="53"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96322D2A-5728-4883-A2AB-FEA35EB38CDC}"/>
              </a:ext>
            </a:extLst>
          </p:cNvPr>
          <p:cNvGrpSpPr/>
          <p:nvPr/>
        </p:nvGrpSpPr>
        <p:grpSpPr>
          <a:xfrm>
            <a:off x="4054642" y="0"/>
            <a:ext cx="4082716" cy="6858000"/>
            <a:chOff x="0" y="0"/>
            <a:chExt cx="4082716" cy="6858000"/>
          </a:xfrm>
        </p:grpSpPr>
        <p:sp>
          <p:nvSpPr>
            <p:cNvPr id="3" name="Rectangle 2">
              <a:extLst>
                <a:ext uri="{FF2B5EF4-FFF2-40B4-BE49-F238E27FC236}">
                  <a16:creationId xmlns:a16="http://schemas.microsoft.com/office/drawing/2014/main" id="{1E44BE58-A07D-4422-AA1E-B54841519FF6}"/>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4" name="Groupe 3">
              <a:extLst>
                <a:ext uri="{FF2B5EF4-FFF2-40B4-BE49-F238E27FC236}">
                  <a16:creationId xmlns:a16="http://schemas.microsoft.com/office/drawing/2014/main" id="{E543F8BD-422A-41A6-AD63-2034547B6DAA}"/>
                </a:ext>
              </a:extLst>
            </p:cNvPr>
            <p:cNvGrpSpPr/>
            <p:nvPr/>
          </p:nvGrpSpPr>
          <p:grpSpPr>
            <a:xfrm>
              <a:off x="367645" y="523820"/>
              <a:ext cx="3466418" cy="6289572"/>
              <a:chOff x="367645" y="523820"/>
              <a:chExt cx="3466418" cy="6289572"/>
            </a:xfrm>
            <a:solidFill>
              <a:schemeClr val="bg1"/>
            </a:solidFill>
          </p:grpSpPr>
          <p:pic>
            <p:nvPicPr>
              <p:cNvPr id="5" name="Image 4" descr="Une image contenant assis, sombre, ordinateur, table&#10;&#10;Description générée automatiquement">
                <a:extLst>
                  <a:ext uri="{FF2B5EF4-FFF2-40B4-BE49-F238E27FC236}">
                    <a16:creationId xmlns:a16="http://schemas.microsoft.com/office/drawing/2014/main" id="{520A6B1F-857D-4C17-A6BD-AB02D014CADD}"/>
                  </a:ext>
                </a:extLst>
              </p:cNvPr>
              <p:cNvPicPr>
                <a:picLocks noChangeAspect="1"/>
              </p:cNvPicPr>
              <p:nvPr>
                <p:custDataLst>
                  <p:tags r:id="rId1"/>
                </p:custDataLst>
              </p:nvPr>
            </p:nvPicPr>
            <p:blipFill>
              <a:blip r:embed="rId6"/>
              <a:stretch>
                <a:fillRect/>
              </a:stretch>
            </p:blipFill>
            <p:spPr>
              <a:xfrm>
                <a:off x="1009316" y="5026505"/>
                <a:ext cx="2183075" cy="1786887"/>
              </a:xfrm>
              <a:prstGeom prst="rect">
                <a:avLst/>
              </a:prstGeom>
              <a:grpFill/>
            </p:spPr>
          </p:pic>
          <p:sp>
            <p:nvSpPr>
              <p:cNvPr id="6" name="ZoneTexte 5">
                <a:extLst>
                  <a:ext uri="{FF2B5EF4-FFF2-40B4-BE49-F238E27FC236}">
                    <a16:creationId xmlns:a16="http://schemas.microsoft.com/office/drawing/2014/main" id="{8EF78597-D369-4161-8C45-DC019011DAC5}"/>
                  </a:ext>
                </a:extLst>
              </p:cNvPr>
              <p:cNvSpPr txBox="1"/>
              <p:nvPr>
                <p:custDataLst>
                  <p:tags r:id="rId2"/>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7" name="ZoneTexte 6">
                <a:extLst>
                  <a:ext uri="{FF2B5EF4-FFF2-40B4-BE49-F238E27FC236}">
                    <a16:creationId xmlns:a16="http://schemas.microsoft.com/office/drawing/2014/main" id="{905D470F-D0D3-4893-A7AA-D6F0641947DC}"/>
                  </a:ext>
                </a:extLst>
              </p:cNvPr>
              <p:cNvSpPr txBox="1"/>
              <p:nvPr>
                <p:custDataLst>
                  <p:tags r:id="rId3"/>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8" name="Groupe 7">
            <a:extLst>
              <a:ext uri="{FF2B5EF4-FFF2-40B4-BE49-F238E27FC236}">
                <a16:creationId xmlns:a16="http://schemas.microsoft.com/office/drawing/2014/main" id="{7B607D5D-5524-48C4-936C-7DDF11EB5F2A}"/>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89C7234A-C293-4161-A786-6B499E4A2ED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37FC175C-525F-4F56-8851-8489A99E9DE0}"/>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6</a:t>
              </a:r>
            </a:p>
          </p:txBody>
        </p:sp>
      </p:grpSp>
      <p:grpSp>
        <p:nvGrpSpPr>
          <p:cNvPr id="15" name="Groupe 14">
            <a:extLst>
              <a:ext uri="{FF2B5EF4-FFF2-40B4-BE49-F238E27FC236}">
                <a16:creationId xmlns:a16="http://schemas.microsoft.com/office/drawing/2014/main" id="{78A23AC9-2F7D-44CB-8C30-1AB060661EFC}"/>
              </a:ext>
            </a:extLst>
          </p:cNvPr>
          <p:cNvGrpSpPr/>
          <p:nvPr/>
        </p:nvGrpSpPr>
        <p:grpSpPr>
          <a:xfrm>
            <a:off x="3980812" y="2967037"/>
            <a:ext cx="4230376" cy="923925"/>
            <a:chOff x="3980812" y="2967037"/>
            <a:chExt cx="4230376" cy="923925"/>
          </a:xfrm>
        </p:grpSpPr>
        <p:sp>
          <p:nvSpPr>
            <p:cNvPr id="11" name="ZoneTexte 10">
              <a:extLst>
                <a:ext uri="{FF2B5EF4-FFF2-40B4-BE49-F238E27FC236}">
                  <a16:creationId xmlns:a16="http://schemas.microsoft.com/office/drawing/2014/main" id="{B0AE6C50-8A81-4A18-97EA-B63D8B2C91AA}"/>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Plusieurs départements</a:t>
              </a:r>
            </a:p>
          </p:txBody>
        </p:sp>
        <p:grpSp>
          <p:nvGrpSpPr>
            <p:cNvPr id="12" name="Groupe 11">
              <a:extLst>
                <a:ext uri="{FF2B5EF4-FFF2-40B4-BE49-F238E27FC236}">
                  <a16:creationId xmlns:a16="http://schemas.microsoft.com/office/drawing/2014/main" id="{4BA246BF-0D7E-43A6-808E-81F3D7F3E6E5}"/>
                </a:ext>
              </a:extLst>
            </p:cNvPr>
            <p:cNvGrpSpPr/>
            <p:nvPr/>
          </p:nvGrpSpPr>
          <p:grpSpPr>
            <a:xfrm flipV="1">
              <a:off x="4164974" y="3630964"/>
              <a:ext cx="931705" cy="45719"/>
              <a:chOff x="4503420" y="3238999"/>
              <a:chExt cx="931705" cy="0"/>
            </a:xfrm>
          </p:grpSpPr>
          <p:cxnSp>
            <p:nvCxnSpPr>
              <p:cNvPr id="13" name="Connecteur droit 12">
                <a:extLst>
                  <a:ext uri="{FF2B5EF4-FFF2-40B4-BE49-F238E27FC236}">
                    <a16:creationId xmlns:a16="http://schemas.microsoft.com/office/drawing/2014/main" id="{E1812BAE-9912-4717-97B5-1A929B9689F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C4923219-C78E-4484-8F94-9FF9EC280D8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13355720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5"/>
                                        </p:tgtEl>
                                      </p:cBhvr>
                                    </p:animEffect>
                                    <p:set>
                                      <p:cBhvr>
                                        <p:cTn id="7" dur="1" fill="hold">
                                          <p:stCondLst>
                                            <p:cond delay="499"/>
                                          </p:stCondLst>
                                        </p:cTn>
                                        <p:tgtEl>
                                          <p:spTgt spid="15"/>
                                        </p:tgtEl>
                                        <p:attrNameLst>
                                          <p:attrName>style.visibility</p:attrName>
                                        </p:attrNameLst>
                                      </p:cBhvr>
                                      <p:to>
                                        <p:strVal val="hidden"/>
                                      </p:to>
                                    </p:set>
                                  </p:childTnLst>
                                </p:cTn>
                              </p:par>
                              <p:par>
                                <p:cTn id="8" presetID="10" presetClass="entr" presetSubtype="0" fill="hold" nodeType="withEffect">
                                  <p:stCondLst>
                                    <p:cond delay="5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4"/>
                </p:custDataLst>
              </p:nvPr>
            </p:nvPicPr>
            <p:blipFill>
              <a:blip r:embed="rId9"/>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5"/>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6"/>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pic>
        <p:nvPicPr>
          <p:cNvPr id="2" name="Image 1" descr="Une image contenant texte&#10;&#10;Description générée automatiquement">
            <a:extLst>
              <a:ext uri="{FF2B5EF4-FFF2-40B4-BE49-F238E27FC236}">
                <a16:creationId xmlns:a16="http://schemas.microsoft.com/office/drawing/2014/main" id="{EF0D79C0-5F4C-4235-8511-8F37235E1F1D}"/>
              </a:ext>
            </a:extLst>
          </p:cNvPr>
          <p:cNvPicPr>
            <a:picLocks noChangeAspect="1"/>
          </p:cNvPicPr>
          <p:nvPr/>
        </p:nvPicPr>
        <p:blipFill>
          <a:blip r:embed="rId10">
            <a:extLst>
              <a:ext uri="{BEBA8EAE-BF5A-486C-A8C5-ECC9F3942E4B}">
                <a14:imgProps xmlns:a14="http://schemas.microsoft.com/office/drawing/2010/main">
                  <a14:imgLayer r:embed="rId11">
                    <a14:imgEffect>
                      <a14:artisticBlur/>
                    </a14:imgEffect>
                  </a14:imgLayer>
                </a14:imgProps>
              </a:ext>
            </a:extLst>
          </a:blip>
          <a:stretch>
            <a:fillRect/>
          </a:stretch>
        </p:blipFill>
        <p:spPr>
          <a:xfrm>
            <a:off x="0" y="0"/>
            <a:ext cx="4084320" cy="6858000"/>
          </a:xfrm>
          <a:prstGeom prst="rect">
            <a:avLst/>
          </a:prstGeom>
        </p:spPr>
      </p:pic>
      <p:grpSp>
        <p:nvGrpSpPr>
          <p:cNvPr id="3" name="Groupe 2">
            <a:extLst>
              <a:ext uri="{FF2B5EF4-FFF2-40B4-BE49-F238E27FC236}">
                <a16:creationId xmlns:a16="http://schemas.microsoft.com/office/drawing/2014/main" id="{3ADA43E9-FA85-4271-B41A-18972956BE13}"/>
              </a:ext>
            </a:extLst>
          </p:cNvPr>
          <p:cNvGrpSpPr/>
          <p:nvPr/>
        </p:nvGrpSpPr>
        <p:grpSpPr>
          <a:xfrm>
            <a:off x="4082716"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1"/>
                </p:custDataLst>
              </p:nvPr>
            </p:nvPicPr>
            <p:blipFill>
              <a:blip r:embed="rId12"/>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2"/>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3"/>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3123B6CC-7085-488A-AB50-5C96D6D4699F}"/>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E0D3170F-1522-4FDB-B7ED-622192E260B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ZoneTexte 16">
              <a:extLst>
                <a:ext uri="{FF2B5EF4-FFF2-40B4-BE49-F238E27FC236}">
                  <a16:creationId xmlns:a16="http://schemas.microsoft.com/office/drawing/2014/main" id="{9FC1B68F-D9B2-4D77-978B-55EBF5CE1B6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6</a:t>
              </a:r>
            </a:p>
          </p:txBody>
        </p:sp>
      </p:grpSp>
    </p:spTree>
    <p:extLst>
      <p:ext uri="{BB962C8B-B14F-4D97-AF65-F5344CB8AC3E}">
        <p14:creationId xmlns:p14="http://schemas.microsoft.com/office/powerpoint/2010/main" val="25962713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7"/>
                </p:custDataLst>
              </p:nvPr>
            </p:nvPicPr>
            <p:blipFill>
              <a:blip r:embed="rId12"/>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8"/>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9"/>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3" name="Groupe 2">
            <a:extLst>
              <a:ext uri="{FF2B5EF4-FFF2-40B4-BE49-F238E27FC236}">
                <a16:creationId xmlns:a16="http://schemas.microsoft.com/office/drawing/2014/main" id="{3ADA43E9-FA85-4271-B41A-18972956BE13}"/>
              </a:ext>
            </a:extLst>
          </p:cNvPr>
          <p:cNvGrpSpPr/>
          <p:nvPr/>
        </p:nvGrpSpPr>
        <p:grpSpPr>
          <a:xfrm>
            <a:off x="8109284"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4"/>
                </p:custDataLst>
              </p:nvPr>
            </p:nvPicPr>
            <p:blipFill>
              <a:blip r:embed="rId13"/>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5"/>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BD2EDBC5-2A28-4196-BCB1-44ADB07DCC74}"/>
              </a:ext>
            </a:extLst>
          </p:cNvPr>
          <p:cNvGrpSpPr/>
          <p:nvPr/>
        </p:nvGrpSpPr>
        <p:grpSpPr>
          <a:xfrm>
            <a:off x="4077747" y="0"/>
            <a:ext cx="4031537" cy="6858000"/>
            <a:chOff x="4077747" y="0"/>
            <a:chExt cx="4031537" cy="6858000"/>
          </a:xfrm>
        </p:grpSpPr>
        <p:sp>
          <p:nvSpPr>
            <p:cNvPr id="16" name="Rectangle 15">
              <a:extLst>
                <a:ext uri="{FF2B5EF4-FFF2-40B4-BE49-F238E27FC236}">
                  <a16:creationId xmlns:a16="http://schemas.microsoft.com/office/drawing/2014/main" id="{36B4F355-9A96-4C0B-AEED-3B3A9EEBB788}"/>
                </a:ext>
              </a:extLst>
            </p:cNvPr>
            <p:cNvSpPr/>
            <p:nvPr/>
          </p:nvSpPr>
          <p:spPr>
            <a:xfrm>
              <a:off x="4077747" y="0"/>
              <a:ext cx="40315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7" name="Groupe 16">
              <a:extLst>
                <a:ext uri="{FF2B5EF4-FFF2-40B4-BE49-F238E27FC236}">
                  <a16:creationId xmlns:a16="http://schemas.microsoft.com/office/drawing/2014/main" id="{E8A5AB5E-F0AB-4A0E-BF89-02B9C8D981F7}"/>
                </a:ext>
              </a:extLst>
            </p:cNvPr>
            <p:cNvGrpSpPr/>
            <p:nvPr/>
          </p:nvGrpSpPr>
          <p:grpSpPr>
            <a:xfrm>
              <a:off x="4306655" y="172936"/>
              <a:ext cx="3730451" cy="6147653"/>
              <a:chOff x="4306655" y="172936"/>
              <a:chExt cx="3730451" cy="6147653"/>
            </a:xfrm>
          </p:grpSpPr>
          <p:pic>
            <p:nvPicPr>
              <p:cNvPr id="18" name="Image 17">
                <a:extLst>
                  <a:ext uri="{FF2B5EF4-FFF2-40B4-BE49-F238E27FC236}">
                    <a16:creationId xmlns:a16="http://schemas.microsoft.com/office/drawing/2014/main" id="{C6657FF5-D96C-474B-8A5A-A662CD40CB4B}"/>
                  </a:ext>
                </a:extLst>
              </p:cNvPr>
              <p:cNvPicPr>
                <a:picLocks noChangeAspect="1"/>
              </p:cNvPicPr>
              <p:nvPr>
                <p:custDataLst>
                  <p:tags r:id="rId1"/>
                </p:custDataLst>
              </p:nvPr>
            </p:nvPicPr>
            <p:blipFill>
              <a:blip r:embed="rId14"/>
              <a:stretch>
                <a:fillRect/>
              </a:stretch>
            </p:blipFill>
            <p:spPr>
              <a:xfrm>
                <a:off x="5210100" y="172936"/>
                <a:ext cx="1771799" cy="1503049"/>
              </a:xfrm>
              <a:prstGeom prst="rect">
                <a:avLst/>
              </a:prstGeom>
            </p:spPr>
          </p:pic>
          <p:sp>
            <p:nvSpPr>
              <p:cNvPr id="19" name="ZoneTexte 18">
                <a:extLst>
                  <a:ext uri="{FF2B5EF4-FFF2-40B4-BE49-F238E27FC236}">
                    <a16:creationId xmlns:a16="http://schemas.microsoft.com/office/drawing/2014/main" id="{154CFAFE-334E-401B-8427-9998703DB2F0}"/>
                  </a:ext>
                </a:extLst>
              </p:cNvPr>
              <p:cNvSpPr txBox="1"/>
              <p:nvPr>
                <p:custDataLst>
                  <p:tags r:id="rId2"/>
                </p:custDataLst>
              </p:nvPr>
            </p:nvSpPr>
            <p:spPr>
              <a:xfrm>
                <a:off x="4362790" y="5519310"/>
                <a:ext cx="3466418" cy="801279"/>
              </a:xfrm>
              <a:prstGeom prst="rect">
                <a:avLst/>
              </a:prstGeom>
            </p:spPr>
            <p:txBody>
              <a:bodyPr wrap="square" rtlCol="0">
                <a:normAutofit/>
              </a:bodyPr>
              <a:lstStyle/>
              <a:p>
                <a:pPr algn="ctr"/>
                <a:r>
                  <a:rPr lang="fr-FR" sz="2800" b="1" dirty="0">
                    <a:solidFill>
                      <a:schemeClr val="bg1"/>
                    </a:solidFill>
                    <a:latin typeface="Raleway ExtraBold" panose="020B0003030101060003" pitchFamily="34" charset="0"/>
                  </a:rPr>
                  <a:t>Web Factory</a:t>
                </a:r>
              </a:p>
            </p:txBody>
          </p:sp>
          <p:sp>
            <p:nvSpPr>
              <p:cNvPr id="20" name="ZoneTexte 19">
                <a:extLst>
                  <a:ext uri="{FF2B5EF4-FFF2-40B4-BE49-F238E27FC236}">
                    <a16:creationId xmlns:a16="http://schemas.microsoft.com/office/drawing/2014/main" id="{8A039ADC-7FF0-4989-BAC3-C23B6C9161BC}"/>
                  </a:ext>
                </a:extLst>
              </p:cNvPr>
              <p:cNvSpPr txBox="1"/>
              <p:nvPr>
                <p:custDataLst>
                  <p:tags r:id="rId3"/>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Pierre angulaire de l’offre globale d’Amiltone</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De nombreux langages : PHP, JavaScript, Java, .NET,…</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Conception d’APIs et d’interfaces web</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grpSp>
      </p:grpSp>
      <p:pic>
        <p:nvPicPr>
          <p:cNvPr id="21" name="Image 20" descr="Une image contenant texte&#10;&#10;Description générée automatiquement">
            <a:extLst>
              <a:ext uri="{FF2B5EF4-FFF2-40B4-BE49-F238E27FC236}">
                <a16:creationId xmlns:a16="http://schemas.microsoft.com/office/drawing/2014/main" id="{87348E6F-D045-4167-9478-9399E8E69DEA}"/>
              </a:ext>
            </a:extLst>
          </p:cNvPr>
          <p:cNvPicPr>
            <a:picLocks noChangeAspect="1"/>
          </p:cNvPicPr>
          <p:nvPr/>
        </p:nvPicPr>
        <p:blipFill>
          <a:blip r:embed="rId15">
            <a:extLst>
              <a:ext uri="{BEBA8EAE-BF5A-486C-A8C5-ECC9F3942E4B}">
                <a14:imgProps xmlns:a14="http://schemas.microsoft.com/office/drawing/2010/main">
                  <a14:imgLayer r:embed="rId16">
                    <a14:imgEffect>
                      <a14:artisticBlur/>
                    </a14:imgEffect>
                  </a14:imgLayer>
                </a14:imgProps>
              </a:ext>
            </a:extLst>
          </a:blip>
          <a:stretch>
            <a:fillRect/>
          </a:stretch>
        </p:blipFill>
        <p:spPr>
          <a:xfrm>
            <a:off x="0" y="0"/>
            <a:ext cx="4084320" cy="6858000"/>
          </a:xfrm>
          <a:prstGeom prst="rect">
            <a:avLst/>
          </a:prstGeom>
        </p:spPr>
      </p:pic>
      <p:pic>
        <p:nvPicPr>
          <p:cNvPr id="22" name="Image 21" descr="Une image contenant texte&#10;&#10;Description générée automatiquement">
            <a:extLst>
              <a:ext uri="{FF2B5EF4-FFF2-40B4-BE49-F238E27FC236}">
                <a16:creationId xmlns:a16="http://schemas.microsoft.com/office/drawing/2014/main" id="{8E3D4176-AF6D-4927-BEE1-A6B0F0B27C46}"/>
              </a:ext>
            </a:extLst>
          </p:cNvPr>
          <p:cNvPicPr>
            <a:picLocks noChangeAspect="1"/>
          </p:cNvPicPr>
          <p:nvPr/>
        </p:nvPicPr>
        <p:blipFill>
          <a:blip r:embed="rId17">
            <a:extLst>
              <a:ext uri="{BEBA8EAE-BF5A-486C-A8C5-ECC9F3942E4B}">
                <a14:imgProps xmlns:a14="http://schemas.microsoft.com/office/drawing/2010/main">
                  <a14:imgLayer r:embed="rId18">
                    <a14:imgEffect>
                      <a14:artisticBlur/>
                    </a14:imgEffect>
                  </a14:imgLayer>
                </a14:imgProps>
              </a:ext>
            </a:extLst>
          </a:blip>
          <a:stretch>
            <a:fillRect/>
          </a:stretch>
        </p:blipFill>
        <p:spPr>
          <a:xfrm>
            <a:off x="8109284" y="0"/>
            <a:ext cx="4084320" cy="6858000"/>
          </a:xfrm>
          <a:prstGeom prst="rect">
            <a:avLst/>
          </a:prstGeom>
        </p:spPr>
      </p:pic>
      <p:grpSp>
        <p:nvGrpSpPr>
          <p:cNvPr id="23" name="Groupe 22">
            <a:extLst>
              <a:ext uri="{FF2B5EF4-FFF2-40B4-BE49-F238E27FC236}">
                <a16:creationId xmlns:a16="http://schemas.microsoft.com/office/drawing/2014/main" id="{50AB4334-43ED-4C18-9A69-42DCA12B0EC2}"/>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3BF503DD-C644-41A5-8C70-98273188B92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AAF2143E-9626-410A-B8D7-24E7A427E391}"/>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6</a:t>
              </a:r>
            </a:p>
          </p:txBody>
        </p:sp>
      </p:grpSp>
    </p:spTree>
    <p:extLst>
      <p:ext uri="{BB962C8B-B14F-4D97-AF65-F5344CB8AC3E}">
        <p14:creationId xmlns:p14="http://schemas.microsoft.com/office/powerpoint/2010/main" val="21178406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250"/>
                                        <p:tgtEl>
                                          <p:spTgt spid="15"/>
                                        </p:tgtEl>
                                      </p:cBhvr>
                                    </p:animEffect>
                                    <p:anim calcmode="lin" valueType="num">
                                      <p:cBhvr>
                                        <p:cTn id="8" dur="250" fill="hold"/>
                                        <p:tgtEl>
                                          <p:spTgt spid="15"/>
                                        </p:tgtEl>
                                        <p:attrNameLst>
                                          <p:attrName>ppt_x</p:attrName>
                                        </p:attrNameLst>
                                      </p:cBhvr>
                                      <p:tavLst>
                                        <p:tav tm="0">
                                          <p:val>
                                            <p:strVal val="#ppt_x"/>
                                          </p:val>
                                        </p:tav>
                                        <p:tav tm="100000">
                                          <p:val>
                                            <p:strVal val="#ppt_x"/>
                                          </p:val>
                                        </p:tav>
                                      </p:tavLst>
                                    </p:anim>
                                    <p:anim calcmode="lin" valueType="num">
                                      <p:cBhvr>
                                        <p:cTn id="9" dur="25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7"/>
                </p:custDataLst>
              </p:nvPr>
            </p:nvPicPr>
            <p:blipFill>
              <a:blip r:embed="rId11"/>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8"/>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9"/>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3" name="Groupe 2">
            <a:extLst>
              <a:ext uri="{FF2B5EF4-FFF2-40B4-BE49-F238E27FC236}">
                <a16:creationId xmlns:a16="http://schemas.microsoft.com/office/drawing/2014/main" id="{3ADA43E9-FA85-4271-B41A-18972956BE13}"/>
              </a:ext>
            </a:extLst>
          </p:cNvPr>
          <p:cNvGrpSpPr/>
          <p:nvPr/>
        </p:nvGrpSpPr>
        <p:grpSpPr>
          <a:xfrm>
            <a:off x="8109284"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4"/>
                </p:custDataLst>
              </p:nvPr>
            </p:nvPicPr>
            <p:blipFill>
              <a:blip r:embed="rId12"/>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5"/>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BD2EDBC5-2A28-4196-BCB1-44ADB07DCC74}"/>
              </a:ext>
            </a:extLst>
          </p:cNvPr>
          <p:cNvGrpSpPr/>
          <p:nvPr/>
        </p:nvGrpSpPr>
        <p:grpSpPr>
          <a:xfrm>
            <a:off x="4077747" y="0"/>
            <a:ext cx="4031537" cy="6858000"/>
            <a:chOff x="4077747" y="0"/>
            <a:chExt cx="4031537" cy="6858000"/>
          </a:xfrm>
        </p:grpSpPr>
        <p:sp>
          <p:nvSpPr>
            <p:cNvPr id="16" name="Rectangle 15">
              <a:extLst>
                <a:ext uri="{FF2B5EF4-FFF2-40B4-BE49-F238E27FC236}">
                  <a16:creationId xmlns:a16="http://schemas.microsoft.com/office/drawing/2014/main" id="{36B4F355-9A96-4C0B-AEED-3B3A9EEBB788}"/>
                </a:ext>
              </a:extLst>
            </p:cNvPr>
            <p:cNvSpPr/>
            <p:nvPr/>
          </p:nvSpPr>
          <p:spPr>
            <a:xfrm>
              <a:off x="4077747" y="0"/>
              <a:ext cx="40315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7" name="Groupe 16">
              <a:extLst>
                <a:ext uri="{FF2B5EF4-FFF2-40B4-BE49-F238E27FC236}">
                  <a16:creationId xmlns:a16="http://schemas.microsoft.com/office/drawing/2014/main" id="{E8A5AB5E-F0AB-4A0E-BF89-02B9C8D981F7}"/>
                </a:ext>
              </a:extLst>
            </p:cNvPr>
            <p:cNvGrpSpPr/>
            <p:nvPr/>
          </p:nvGrpSpPr>
          <p:grpSpPr>
            <a:xfrm>
              <a:off x="4306655" y="172936"/>
              <a:ext cx="3730451" cy="6147653"/>
              <a:chOff x="4306655" y="172936"/>
              <a:chExt cx="3730451" cy="6147653"/>
            </a:xfrm>
          </p:grpSpPr>
          <p:pic>
            <p:nvPicPr>
              <p:cNvPr id="18" name="Image 17">
                <a:extLst>
                  <a:ext uri="{FF2B5EF4-FFF2-40B4-BE49-F238E27FC236}">
                    <a16:creationId xmlns:a16="http://schemas.microsoft.com/office/drawing/2014/main" id="{C6657FF5-D96C-474B-8A5A-A662CD40CB4B}"/>
                  </a:ext>
                </a:extLst>
              </p:cNvPr>
              <p:cNvPicPr>
                <a:picLocks noChangeAspect="1"/>
              </p:cNvPicPr>
              <p:nvPr>
                <p:custDataLst>
                  <p:tags r:id="rId1"/>
                </p:custDataLst>
              </p:nvPr>
            </p:nvPicPr>
            <p:blipFill>
              <a:blip r:embed="rId13"/>
              <a:stretch>
                <a:fillRect/>
              </a:stretch>
            </p:blipFill>
            <p:spPr>
              <a:xfrm>
                <a:off x="5210100" y="172936"/>
                <a:ext cx="1771799" cy="1503049"/>
              </a:xfrm>
              <a:prstGeom prst="rect">
                <a:avLst/>
              </a:prstGeom>
            </p:spPr>
          </p:pic>
          <p:sp>
            <p:nvSpPr>
              <p:cNvPr id="19" name="ZoneTexte 18">
                <a:extLst>
                  <a:ext uri="{FF2B5EF4-FFF2-40B4-BE49-F238E27FC236}">
                    <a16:creationId xmlns:a16="http://schemas.microsoft.com/office/drawing/2014/main" id="{154CFAFE-334E-401B-8427-9998703DB2F0}"/>
                  </a:ext>
                </a:extLst>
              </p:cNvPr>
              <p:cNvSpPr txBox="1"/>
              <p:nvPr>
                <p:custDataLst>
                  <p:tags r:id="rId2"/>
                </p:custDataLst>
              </p:nvPr>
            </p:nvSpPr>
            <p:spPr>
              <a:xfrm>
                <a:off x="4362790" y="5519310"/>
                <a:ext cx="3466418" cy="801279"/>
              </a:xfrm>
              <a:prstGeom prst="rect">
                <a:avLst/>
              </a:prstGeom>
            </p:spPr>
            <p:txBody>
              <a:bodyPr wrap="square" rtlCol="0">
                <a:normAutofit/>
              </a:bodyPr>
              <a:lstStyle/>
              <a:p>
                <a:pPr algn="ctr"/>
                <a:r>
                  <a:rPr lang="fr-FR" sz="2800" b="1" dirty="0">
                    <a:solidFill>
                      <a:schemeClr val="bg1"/>
                    </a:solidFill>
                    <a:latin typeface="Raleway ExtraBold" panose="020B0003030101060003" pitchFamily="34" charset="0"/>
                  </a:rPr>
                  <a:t>Web Factory</a:t>
                </a:r>
              </a:p>
            </p:txBody>
          </p:sp>
          <p:sp>
            <p:nvSpPr>
              <p:cNvPr id="20" name="ZoneTexte 19">
                <a:extLst>
                  <a:ext uri="{FF2B5EF4-FFF2-40B4-BE49-F238E27FC236}">
                    <a16:creationId xmlns:a16="http://schemas.microsoft.com/office/drawing/2014/main" id="{8A039ADC-7FF0-4989-BAC3-C23B6C9161BC}"/>
                  </a:ext>
                </a:extLst>
              </p:cNvPr>
              <p:cNvSpPr txBox="1"/>
              <p:nvPr>
                <p:custDataLst>
                  <p:tags r:id="rId3"/>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Pierre angulaire de l’offre globale d’Amiltone</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De nombreux langages : PHP, JavaScript, Java, .NET,…</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Conception d’APIs et d’interfaces web</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grpSp>
      </p:grpSp>
      <p:grpSp>
        <p:nvGrpSpPr>
          <p:cNvPr id="23" name="Groupe 22">
            <a:extLst>
              <a:ext uri="{FF2B5EF4-FFF2-40B4-BE49-F238E27FC236}">
                <a16:creationId xmlns:a16="http://schemas.microsoft.com/office/drawing/2014/main" id="{0F3C9961-6626-46E1-8F53-66AE45822051}"/>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86815F1C-CEFF-4AEC-819C-70CA4ED2FF7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43696D86-56ED-4230-9CBF-E34AA8115D62}"/>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6</a:t>
              </a:r>
            </a:p>
          </p:txBody>
        </p:sp>
      </p:grpSp>
    </p:spTree>
    <p:extLst>
      <p:ext uri="{BB962C8B-B14F-4D97-AF65-F5344CB8AC3E}">
        <p14:creationId xmlns:p14="http://schemas.microsoft.com/office/powerpoint/2010/main" val="33081768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2"/>
</p:tagLst>
</file>

<file path=ppt/tags/tag10.xml><?xml version="1.0" encoding="utf-8"?>
<p:tagLst xmlns:a="http://schemas.openxmlformats.org/drawingml/2006/main" xmlns:r="http://schemas.openxmlformats.org/officeDocument/2006/relationships" xmlns:p="http://schemas.openxmlformats.org/presentationml/2006/main">
  <p:tag name="NUM" val="5"/>
</p:tagLst>
</file>

<file path=ppt/tags/tag11.xml><?xml version="1.0" encoding="utf-8"?>
<p:tagLst xmlns:a="http://schemas.openxmlformats.org/drawingml/2006/main" xmlns:r="http://schemas.openxmlformats.org/officeDocument/2006/relationships" xmlns:p="http://schemas.openxmlformats.org/presentationml/2006/main">
  <p:tag name="NUM" val="9"/>
</p:tagLst>
</file>

<file path=ppt/tags/tag12.xml><?xml version="1.0" encoding="utf-8"?>
<p:tagLst xmlns:a="http://schemas.openxmlformats.org/drawingml/2006/main" xmlns:r="http://schemas.openxmlformats.org/officeDocument/2006/relationships" xmlns:p="http://schemas.openxmlformats.org/presentationml/2006/main">
  <p:tag name="NUM" val="1"/>
</p:tagLst>
</file>

<file path=ppt/tags/tag13.xml><?xml version="1.0" encoding="utf-8"?>
<p:tagLst xmlns:a="http://schemas.openxmlformats.org/drawingml/2006/main" xmlns:r="http://schemas.openxmlformats.org/officeDocument/2006/relationships" xmlns:p="http://schemas.openxmlformats.org/presentationml/2006/main">
  <p:tag name="NUM" val="4"/>
</p:tagLst>
</file>

<file path=ppt/tags/tag14.xml><?xml version="1.0" encoding="utf-8"?>
<p:tagLst xmlns:a="http://schemas.openxmlformats.org/drawingml/2006/main" xmlns:r="http://schemas.openxmlformats.org/officeDocument/2006/relationships" xmlns:p="http://schemas.openxmlformats.org/presentationml/2006/main">
  <p:tag name="NUM" val="7"/>
</p:tagLst>
</file>

<file path=ppt/tags/tag15.xml><?xml version="1.0" encoding="utf-8"?>
<p:tagLst xmlns:a="http://schemas.openxmlformats.org/drawingml/2006/main" xmlns:r="http://schemas.openxmlformats.org/officeDocument/2006/relationships" xmlns:p="http://schemas.openxmlformats.org/presentationml/2006/main">
  <p:tag name="NUM" val="3"/>
</p:tagLst>
</file>

<file path=ppt/tags/tag16.xml><?xml version="1.0" encoding="utf-8"?>
<p:tagLst xmlns:a="http://schemas.openxmlformats.org/drawingml/2006/main" xmlns:r="http://schemas.openxmlformats.org/officeDocument/2006/relationships" xmlns:p="http://schemas.openxmlformats.org/presentationml/2006/main">
  <p:tag name="NUM" val="6"/>
</p:tagLst>
</file>

<file path=ppt/tags/tag17.xml><?xml version="1.0" encoding="utf-8"?>
<p:tagLst xmlns:a="http://schemas.openxmlformats.org/drawingml/2006/main" xmlns:r="http://schemas.openxmlformats.org/officeDocument/2006/relationships" xmlns:p="http://schemas.openxmlformats.org/presentationml/2006/main">
  <p:tag name="NUM" val="8"/>
</p:tagLst>
</file>

<file path=ppt/tags/tag18.xml><?xml version="1.0" encoding="utf-8"?>
<p:tagLst xmlns:a="http://schemas.openxmlformats.org/drawingml/2006/main" xmlns:r="http://schemas.openxmlformats.org/officeDocument/2006/relationships" xmlns:p="http://schemas.openxmlformats.org/presentationml/2006/main">
  <p:tag name="NUM" val="2"/>
</p:tagLst>
</file>

<file path=ppt/tags/tag19.xml><?xml version="1.0" encoding="utf-8"?>
<p:tagLst xmlns:a="http://schemas.openxmlformats.org/drawingml/2006/main" xmlns:r="http://schemas.openxmlformats.org/officeDocument/2006/relationships" xmlns:p="http://schemas.openxmlformats.org/presentationml/2006/main">
  <p:tag name="NUM" val="5"/>
</p:tagLst>
</file>

<file path=ppt/tags/tag2.xml><?xml version="1.0" encoding="utf-8"?>
<p:tagLst xmlns:a="http://schemas.openxmlformats.org/drawingml/2006/main" xmlns:r="http://schemas.openxmlformats.org/officeDocument/2006/relationships" xmlns:p="http://schemas.openxmlformats.org/presentationml/2006/main">
  <p:tag name="NUM" val="6"/>
</p:tagLst>
</file>

<file path=ppt/tags/tag20.xml><?xml version="1.0" encoding="utf-8"?>
<p:tagLst xmlns:a="http://schemas.openxmlformats.org/drawingml/2006/main" xmlns:r="http://schemas.openxmlformats.org/officeDocument/2006/relationships" xmlns:p="http://schemas.openxmlformats.org/presentationml/2006/main">
  <p:tag name="NUM" val="9"/>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4"/>
</p:tagLst>
</file>

<file path=ppt/tags/tag23.xml><?xml version="1.0" encoding="utf-8"?>
<p:tagLst xmlns:a="http://schemas.openxmlformats.org/drawingml/2006/main" xmlns:r="http://schemas.openxmlformats.org/officeDocument/2006/relationships" xmlns:p="http://schemas.openxmlformats.org/presentationml/2006/main">
  <p:tag name="NUM" val="7"/>
</p:tagLst>
</file>

<file path=ppt/tags/tag24.xml><?xml version="1.0" encoding="utf-8"?>
<p:tagLst xmlns:a="http://schemas.openxmlformats.org/drawingml/2006/main" xmlns:r="http://schemas.openxmlformats.org/officeDocument/2006/relationships" xmlns:p="http://schemas.openxmlformats.org/presentationml/2006/main">
  <p:tag name="NUM" val="3"/>
</p:tagLst>
</file>

<file path=ppt/tags/tag25.xml><?xml version="1.0" encoding="utf-8"?>
<p:tagLst xmlns:a="http://schemas.openxmlformats.org/drawingml/2006/main" xmlns:r="http://schemas.openxmlformats.org/officeDocument/2006/relationships" xmlns:p="http://schemas.openxmlformats.org/presentationml/2006/main">
  <p:tag name="NUM" val="6"/>
</p:tagLst>
</file>

<file path=ppt/tags/tag26.xml><?xml version="1.0" encoding="utf-8"?>
<p:tagLst xmlns:a="http://schemas.openxmlformats.org/drawingml/2006/main" xmlns:r="http://schemas.openxmlformats.org/officeDocument/2006/relationships" xmlns:p="http://schemas.openxmlformats.org/presentationml/2006/main">
  <p:tag name="NUM" val="8"/>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5"/>
</p:tagLst>
</file>

<file path=ppt/tags/tag29.xml><?xml version="1.0" encoding="utf-8"?>
<p:tagLst xmlns:a="http://schemas.openxmlformats.org/drawingml/2006/main" xmlns:r="http://schemas.openxmlformats.org/officeDocument/2006/relationships" xmlns:p="http://schemas.openxmlformats.org/presentationml/2006/main">
  <p:tag name="NUM" val="9"/>
</p:tagLst>
</file>

<file path=ppt/tags/tag3.xml><?xml version="1.0" encoding="utf-8"?>
<p:tagLst xmlns:a="http://schemas.openxmlformats.org/drawingml/2006/main" xmlns:r="http://schemas.openxmlformats.org/officeDocument/2006/relationships" xmlns:p="http://schemas.openxmlformats.org/presentationml/2006/main">
  <p:tag name="NUM" val="6"/>
</p:tagLst>
</file>

<file path=ppt/tags/tag30.xml><?xml version="1.0" encoding="utf-8"?>
<p:tagLst xmlns:a="http://schemas.openxmlformats.org/drawingml/2006/main" xmlns:r="http://schemas.openxmlformats.org/officeDocument/2006/relationships" xmlns:p="http://schemas.openxmlformats.org/presentationml/2006/main">
  <p:tag name="NUM" val="1"/>
</p:tagLst>
</file>

<file path=ppt/tags/tag31.xml><?xml version="1.0" encoding="utf-8"?>
<p:tagLst xmlns:a="http://schemas.openxmlformats.org/drawingml/2006/main" xmlns:r="http://schemas.openxmlformats.org/officeDocument/2006/relationships" xmlns:p="http://schemas.openxmlformats.org/presentationml/2006/main">
  <p:tag name="NUM" val="4"/>
</p:tagLst>
</file>

<file path=ppt/tags/tag32.xml><?xml version="1.0" encoding="utf-8"?>
<p:tagLst xmlns:a="http://schemas.openxmlformats.org/drawingml/2006/main" xmlns:r="http://schemas.openxmlformats.org/officeDocument/2006/relationships" xmlns:p="http://schemas.openxmlformats.org/presentationml/2006/main">
  <p:tag name="NUM" val="7"/>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4"/>
</p:tagLst>
</file>

<file path=ppt/tags/tag36.xml><?xml version="1.0" encoding="utf-8"?>
<p:tagLst xmlns:a="http://schemas.openxmlformats.org/drawingml/2006/main" xmlns:r="http://schemas.openxmlformats.org/officeDocument/2006/relationships" xmlns:p="http://schemas.openxmlformats.org/presentationml/2006/main">
  <p:tag name="NUM" val="5"/>
</p:tagLst>
</file>

<file path=ppt/tags/tag37.xml><?xml version="1.0" encoding="utf-8"?>
<p:tagLst xmlns:a="http://schemas.openxmlformats.org/drawingml/2006/main" xmlns:r="http://schemas.openxmlformats.org/officeDocument/2006/relationships" xmlns:p="http://schemas.openxmlformats.org/presentationml/2006/main">
  <p:tag name="NUM" val="6"/>
</p:tagLst>
</file>

<file path=ppt/tags/tag38.xml><?xml version="1.0" encoding="utf-8"?>
<p:tagLst xmlns:a="http://schemas.openxmlformats.org/drawingml/2006/main" xmlns:r="http://schemas.openxmlformats.org/officeDocument/2006/relationships" xmlns:p="http://schemas.openxmlformats.org/presentationml/2006/main">
  <p:tag name="NUM" val="7"/>
</p:tagLst>
</file>

<file path=ppt/tags/tag39.xml><?xml version="1.0" encoding="utf-8"?>
<p:tagLst xmlns:a="http://schemas.openxmlformats.org/drawingml/2006/main" xmlns:r="http://schemas.openxmlformats.org/officeDocument/2006/relationships" xmlns:p="http://schemas.openxmlformats.org/presentationml/2006/main">
  <p:tag name="NUM" val="8"/>
</p:tagLst>
</file>

<file path=ppt/tags/tag4.xml><?xml version="1.0" encoding="utf-8"?>
<p:tagLst xmlns:a="http://schemas.openxmlformats.org/drawingml/2006/main" xmlns:r="http://schemas.openxmlformats.org/officeDocument/2006/relationships" xmlns:p="http://schemas.openxmlformats.org/presentationml/2006/main">
  <p:tag name="NUM" val="3"/>
</p:tagLst>
</file>

<file path=ppt/tags/tag40.xml><?xml version="1.0" encoding="utf-8"?>
<p:tagLst xmlns:a="http://schemas.openxmlformats.org/drawingml/2006/main" xmlns:r="http://schemas.openxmlformats.org/officeDocument/2006/relationships" xmlns:p="http://schemas.openxmlformats.org/presentationml/2006/main">
  <p:tag name="NUM" val="9"/>
</p:tagLst>
</file>

<file path=ppt/tags/tag5.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1"/>
</p:tagLst>
</file>

<file path=ppt/tags/tag7.xml><?xml version="1.0" encoding="utf-8"?>
<p:tagLst xmlns:a="http://schemas.openxmlformats.org/drawingml/2006/main" xmlns:r="http://schemas.openxmlformats.org/officeDocument/2006/relationships" xmlns:p="http://schemas.openxmlformats.org/presentationml/2006/main">
  <p:tag name="NUM" val="4"/>
</p:tagLst>
</file>

<file path=ppt/tags/tag8.xml><?xml version="1.0" encoding="utf-8"?>
<p:tagLst xmlns:a="http://schemas.openxmlformats.org/drawingml/2006/main" xmlns:r="http://schemas.openxmlformats.org/officeDocument/2006/relationships" xmlns:p="http://schemas.openxmlformats.org/presentationml/2006/main">
  <p:tag name="NUM" val="7"/>
</p:tagLst>
</file>

<file path=ppt/tags/tag9.xml><?xml version="1.0" encoding="utf-8"?>
<p:tagLst xmlns:a="http://schemas.openxmlformats.org/drawingml/2006/main" xmlns:r="http://schemas.openxmlformats.org/officeDocument/2006/relationships" xmlns:p="http://schemas.openxmlformats.org/presentationml/2006/main">
  <p:tag name="NUM" val="2"/>
</p:tagLst>
</file>

<file path=ppt/theme/theme1.xml><?xml version="1.0" encoding="utf-8"?>
<a:theme xmlns:a="http://schemas.openxmlformats.org/drawingml/2006/main" name="Thème Office">
  <a:themeElements>
    <a:clrScheme name="Personnalisé 1">
      <a:dk1>
        <a:srgbClr val="0B132B"/>
      </a:dk1>
      <a:lt1>
        <a:srgbClr val="FFFFFF"/>
      </a:lt1>
      <a:dk2>
        <a:srgbClr val="0B132B"/>
      </a:dk2>
      <a:lt2>
        <a:srgbClr val="F2F6F7"/>
      </a:lt2>
      <a:accent1>
        <a:srgbClr val="283286"/>
      </a:accent1>
      <a:accent2>
        <a:srgbClr val="2F57A3"/>
      </a:accent2>
      <a:accent3>
        <a:srgbClr val="CE3089"/>
      </a:accent3>
      <a:accent4>
        <a:srgbClr val="3C3F47"/>
      </a:accent4>
      <a:accent5>
        <a:srgbClr val="C2C1C2"/>
      </a:accent5>
      <a:accent6>
        <a:srgbClr val="EAEAEA"/>
      </a:accent6>
      <a:hlink>
        <a:srgbClr val="E33D49"/>
      </a:hlink>
      <a:folHlink>
        <a:srgbClr val="6899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normAutofit/>
      </a:bodyPr>
      <a:lstStyle>
        <a:defPPr algn="l">
          <a:defRPr b="1" dirty="0">
            <a:solidFill>
              <a:schemeClr val="bg1"/>
            </a:solidFill>
            <a:latin typeface="Raleway ExtraBold" panose="020B0003030101060003"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34925</TotalTime>
  <Words>4413</Words>
  <Application>Microsoft Office PowerPoint</Application>
  <PresentationFormat>Grand écran</PresentationFormat>
  <Paragraphs>830</Paragraphs>
  <Slides>46</Slides>
  <Notes>43</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46</vt:i4>
      </vt:variant>
    </vt:vector>
  </HeadingPairs>
  <TitlesOfParts>
    <vt:vector size="59" baseType="lpstr">
      <vt:lpstr>Arial</vt:lpstr>
      <vt:lpstr>Arial</vt:lpstr>
      <vt:lpstr>Calibri</vt:lpstr>
      <vt:lpstr>Helvetica Neue</vt:lpstr>
      <vt:lpstr>Lato</vt:lpstr>
      <vt:lpstr>Lato Heavy</vt:lpstr>
      <vt:lpstr>Lato Light</vt:lpstr>
      <vt:lpstr>Lato Medium</vt:lpstr>
      <vt:lpstr>Raleway</vt:lpstr>
      <vt:lpstr>Raleway Black</vt:lpstr>
      <vt:lpstr>Raleway ExtraBold</vt:lpstr>
      <vt:lpstr>Wingdings</vt:lpstr>
      <vt:lpstr>Thème Office</vt:lpstr>
      <vt:lpstr>Présentation PowerPoint</vt:lpstr>
      <vt:lpstr>Mon Parcours</vt:lpstr>
      <vt:lpstr>Présentation PowerPoint</vt:lpstr>
      <vt:lpstr>L’entreprise</vt:lpstr>
      <vt:lpstr>Présentation PowerPoint</vt:lpstr>
      <vt:lpstr>Présentation PowerPoint</vt:lpstr>
      <vt:lpstr>Présentation PowerPoint</vt:lpstr>
      <vt:lpstr>Présentation PowerPoint</vt:lpstr>
      <vt:lpstr>Présentation PowerPoint</vt:lpstr>
      <vt:lpstr>Contexte</vt:lpstr>
      <vt:lpstr>AmilApp</vt:lpstr>
      <vt:lpstr>Organigramme</vt:lpstr>
      <vt:lpstr>Organigramme</vt:lpstr>
      <vt:lpstr>Présentation PowerPoint</vt:lpstr>
      <vt:lpstr>Présentation PowerPoint</vt:lpstr>
      <vt:lpstr>Présentation PowerPoint</vt:lpstr>
      <vt:lpstr>Présentation PowerPoint</vt:lpstr>
      <vt:lpstr>Comment mettre en place une solution web réutilisable, modulaire et évolutive ?</vt:lpstr>
      <vt:lpstr>Le starter-kit</vt:lpstr>
      <vt:lpstr>Le starter-kit</vt:lpstr>
      <vt:lpstr>Les micro-services</vt:lpstr>
      <vt:lpstr>Présentation PowerPoint</vt:lpstr>
      <vt:lpstr>Le projet</vt:lpstr>
      <vt:lpstr>Le projet</vt:lpstr>
      <vt:lpstr>Le projet</vt:lpstr>
      <vt:lpstr>Séparation en package NPM</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Bilan du projet</vt:lpstr>
      <vt:lpstr>Bilan du projet</vt:lpstr>
      <vt:lpstr>Présentation PowerPoint</vt:lpstr>
      <vt:lpstr>Présentation PowerPoint</vt:lpstr>
      <vt:lpstr>Pour conclure</vt:lpstr>
      <vt:lpstr>Comment mettre en place une solution web réutilisable, modulaire et évolutive ?</vt:lpstr>
      <vt:lpstr>Bilan des acquis</vt:lpstr>
      <vt:lpstr>Présentation PowerPoint</vt:lpstr>
      <vt:lpstr>Présentation PowerPoint</vt:lpstr>
      <vt:lpstr>Présentation PowerPoint</vt:lpstr>
      <vt:lpstr>Aujourd’hui</vt:lpstr>
      <vt:lpstr>Merci pour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Réversibilité</dc:title>
  <dc:creator>Julien COLLIGNON(ext)</dc:creator>
  <cp:lastModifiedBy>GAUTHIER Emilien</cp:lastModifiedBy>
  <cp:revision>547</cp:revision>
  <cp:lastPrinted>2019-05-21T13:56:58Z</cp:lastPrinted>
  <dcterms:created xsi:type="dcterms:W3CDTF">2019-04-17T12:25:52Z</dcterms:created>
  <dcterms:modified xsi:type="dcterms:W3CDTF">2020-11-02T07:53:03Z</dcterms:modified>
</cp:coreProperties>
</file>

<file path=docProps/thumbnail.jpeg>
</file>